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3"/>
  </p:notesMasterIdLst>
  <p:handoutMasterIdLst>
    <p:handoutMasterId r:id="rId24"/>
  </p:handoutMasterIdLst>
  <p:sldIdLst>
    <p:sldId id="256" r:id="rId5"/>
    <p:sldId id="1004" r:id="rId6"/>
    <p:sldId id="265" r:id="rId7"/>
    <p:sldId id="545" r:id="rId8"/>
    <p:sldId id="259" r:id="rId9"/>
    <p:sldId id="1932" r:id="rId10"/>
    <p:sldId id="1933" r:id="rId11"/>
    <p:sldId id="1771" r:id="rId12"/>
    <p:sldId id="1761" r:id="rId13"/>
    <p:sldId id="1874" r:id="rId14"/>
    <p:sldId id="1762" r:id="rId15"/>
    <p:sldId id="1774" r:id="rId16"/>
    <p:sldId id="270" r:id="rId17"/>
    <p:sldId id="1942" r:id="rId18"/>
    <p:sldId id="271" r:id="rId19"/>
    <p:sldId id="1779" r:id="rId20"/>
    <p:sldId id="272" r:id="rId21"/>
    <p:sldId id="1805" r:id="rId22"/>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15:clr>
            <a:srgbClr val="A4A3A4"/>
          </p15:clr>
        </p15:guide>
        <p15:guide id="2" pos="576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ick, Cybele" initials="MC" lastIdx="9" clrIdx="0">
    <p:extLst>
      <p:ext uri="{19B8F6BF-5375-455C-9EA6-DF929625EA0E}">
        <p15:presenceInfo xmlns:p15="http://schemas.microsoft.com/office/powerpoint/2012/main" userId="S::cybele.merrick@va.gov::a99837a6-b15d-414c-91fe-fdecc778beb2" providerId="AD"/>
      </p:ext>
    </p:extLst>
  </p:cmAuthor>
  <p:cmAuthor id="2" name="Patricia Watson" initials="PW" lastIdx="5" clrIdx="1">
    <p:extLst>
      <p:ext uri="{19B8F6BF-5375-455C-9EA6-DF929625EA0E}">
        <p15:presenceInfo xmlns:p15="http://schemas.microsoft.com/office/powerpoint/2012/main" userId="137046ab3f68a6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6AE"/>
    <a:srgbClr val="FFAE2D"/>
    <a:srgbClr val="1964AB"/>
    <a:srgbClr val="FDEC81"/>
    <a:srgbClr val="FF645B"/>
    <a:srgbClr val="8064A2"/>
    <a:srgbClr val="C7A10F"/>
    <a:srgbClr val="E4B90D"/>
    <a:srgbClr val="DAE8D0"/>
    <a:srgbClr val="173E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66"/>
    <p:restoredTop sz="86348" autoAdjust="0"/>
  </p:normalViewPr>
  <p:slideViewPr>
    <p:cSldViewPr>
      <p:cViewPr varScale="1">
        <p:scale>
          <a:sx n="125" d="100"/>
          <a:sy n="125" d="100"/>
        </p:scale>
        <p:origin x="3464" y="168"/>
      </p:cViewPr>
      <p:guideLst>
        <p:guide orient="horz"/>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4" d="100"/>
        <a:sy n="94" d="100"/>
      </p:scale>
      <p:origin x="0" y="0"/>
    </p:cViewPr>
  </p:sorterViewPr>
  <p:notesViewPr>
    <p:cSldViewPr>
      <p:cViewPr varScale="1">
        <p:scale>
          <a:sx n="95" d="100"/>
          <a:sy n="95" d="100"/>
        </p:scale>
        <p:origin x="4320" y="20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35D68-B37F-4587-87E5-27B6DB814052}" type="doc">
      <dgm:prSet loTypeId="urn:microsoft.com/office/officeart/2016/7/layout/HorizontalActionList" loCatId="List" qsTypeId="urn:microsoft.com/office/officeart/2005/8/quickstyle/simple2" qsCatId="simple" csTypeId="urn:microsoft.com/office/officeart/2005/8/colors/colorful5" csCatId="colorful" phldr="1"/>
      <dgm:spPr/>
      <dgm:t>
        <a:bodyPr/>
        <a:lstStyle/>
        <a:p>
          <a:endParaRPr lang="en-US"/>
        </a:p>
      </dgm:t>
    </dgm:pt>
    <dgm:pt modelId="{1A5C2FA6-F16B-4382-B163-D78404B0552F}">
      <dgm:prSet/>
      <dgm:spPr>
        <a:solidFill>
          <a:srgbClr val="1964AB"/>
        </a:solidFill>
        <a:ln>
          <a:noFill/>
        </a:ln>
      </dgm:spPr>
      <dgm:t>
        <a:bodyPr/>
        <a:lstStyle/>
        <a:p>
          <a:r>
            <a:rPr lang="en-US" dirty="0">
              <a:latin typeface="+mn-lt"/>
              <a:cs typeface="Arial" panose="020B0604020202020204" pitchFamily="34" charset="0"/>
            </a:rPr>
            <a:t>Recognize</a:t>
          </a:r>
        </a:p>
      </dgm:t>
    </dgm:pt>
    <dgm:pt modelId="{9F29BAB9-C6F0-49BF-8CF5-991DAF364142}" type="parTrans" cxnId="{4E02528A-8BF7-4DA0-9A4F-AF4295A3342E}">
      <dgm:prSet/>
      <dgm:spPr/>
      <dgm:t>
        <a:bodyPr/>
        <a:lstStyle/>
        <a:p>
          <a:endParaRPr lang="en-US"/>
        </a:p>
      </dgm:t>
    </dgm:pt>
    <dgm:pt modelId="{3DCFF0C6-41FE-4F60-B74B-B82F642693C6}" type="sibTrans" cxnId="{4E02528A-8BF7-4DA0-9A4F-AF4295A3342E}">
      <dgm:prSet/>
      <dgm:spPr/>
      <dgm:t>
        <a:bodyPr/>
        <a:lstStyle/>
        <a:p>
          <a:endParaRPr lang="en-US"/>
        </a:p>
      </dgm:t>
    </dgm:pt>
    <dgm:pt modelId="{360CADA9-BD16-49C4-9947-C0410945E10E}">
      <dgm:prSet custT="1"/>
      <dgm:spPr>
        <a:solidFill>
          <a:srgbClr val="1964AB">
            <a:alpha val="10386"/>
          </a:srgbClr>
        </a:solidFill>
        <a:ln>
          <a:noFill/>
        </a:ln>
      </dgm:spPr>
      <dgm:t>
        <a:bodyPr lIns="246888"/>
        <a:lstStyle/>
        <a:p>
          <a:r>
            <a:rPr lang="en-US" sz="1800" dirty="0">
              <a:latin typeface="+mn-lt"/>
              <a:cs typeface="Arial" panose="020B0604020202020204" pitchFamily="34" charset="0"/>
            </a:rPr>
            <a:t>Recognize when a coworker has a stress injury</a:t>
          </a:r>
        </a:p>
      </dgm:t>
    </dgm:pt>
    <dgm:pt modelId="{F91CE454-2D47-44ED-891D-D2A0C1845237}" type="parTrans" cxnId="{CFF5BB15-B03D-4B23-8797-96743DE2D1B3}">
      <dgm:prSet/>
      <dgm:spPr/>
      <dgm:t>
        <a:bodyPr/>
        <a:lstStyle/>
        <a:p>
          <a:endParaRPr lang="en-US"/>
        </a:p>
      </dgm:t>
    </dgm:pt>
    <dgm:pt modelId="{9F759D65-DDAC-4525-A184-A5D39FCEF1A4}" type="sibTrans" cxnId="{CFF5BB15-B03D-4B23-8797-96743DE2D1B3}">
      <dgm:prSet/>
      <dgm:spPr/>
      <dgm:t>
        <a:bodyPr/>
        <a:lstStyle/>
        <a:p>
          <a:endParaRPr lang="en-US"/>
        </a:p>
      </dgm:t>
    </dgm:pt>
    <dgm:pt modelId="{430141FA-4EC4-468C-96BA-CCDB0F1FFA35}">
      <dgm:prSet/>
      <dgm:spPr>
        <a:solidFill>
          <a:schemeClr val="accent6">
            <a:lumMod val="75000"/>
          </a:schemeClr>
        </a:solidFill>
        <a:ln>
          <a:noFill/>
        </a:ln>
      </dgm:spPr>
      <dgm:t>
        <a:bodyPr/>
        <a:lstStyle/>
        <a:p>
          <a:r>
            <a:rPr lang="en-US" dirty="0">
              <a:latin typeface="+mn-lt"/>
              <a:cs typeface="Arial" panose="020B0604020202020204" pitchFamily="34" charset="0"/>
            </a:rPr>
            <a:t>Act</a:t>
          </a:r>
        </a:p>
      </dgm:t>
    </dgm:pt>
    <dgm:pt modelId="{675D5FDF-730D-435D-B2EF-1DF902A82064}" type="parTrans" cxnId="{0F092AA0-68AA-4F72-B27D-4E2B61DA6D0C}">
      <dgm:prSet/>
      <dgm:spPr/>
      <dgm:t>
        <a:bodyPr/>
        <a:lstStyle/>
        <a:p>
          <a:endParaRPr lang="en-US"/>
        </a:p>
      </dgm:t>
    </dgm:pt>
    <dgm:pt modelId="{90879605-29C7-4FD2-BD81-B40295F11DF4}" type="sibTrans" cxnId="{0F092AA0-68AA-4F72-B27D-4E2B61DA6D0C}">
      <dgm:prSet/>
      <dgm:spPr/>
      <dgm:t>
        <a:bodyPr/>
        <a:lstStyle/>
        <a:p>
          <a:endParaRPr lang="en-US"/>
        </a:p>
      </dgm:t>
    </dgm:pt>
    <dgm:pt modelId="{B211E39A-F6E7-4A43-A27D-D4D085BAB759}">
      <dgm:prSet custT="1"/>
      <dgm:spPr>
        <a:solidFill>
          <a:schemeClr val="accent6">
            <a:lumMod val="20000"/>
            <a:lumOff val="80000"/>
            <a:alpha val="90000"/>
          </a:schemeClr>
        </a:solidFill>
        <a:ln>
          <a:noFill/>
        </a:ln>
      </dgm:spPr>
      <dgm:t>
        <a:bodyPr/>
        <a:lstStyle/>
        <a:p>
          <a:r>
            <a:rPr lang="en-US" sz="1800" dirty="0">
              <a:latin typeface="+mn-lt"/>
              <a:cs typeface="Arial" panose="020B0604020202020204" pitchFamily="34" charset="0"/>
            </a:rPr>
            <a:t>Act: If you see something, do or say something</a:t>
          </a:r>
        </a:p>
      </dgm:t>
    </dgm:pt>
    <dgm:pt modelId="{CF753B24-F838-448C-9C93-301720F04ED7}" type="parTrans" cxnId="{9A91AC37-EFB5-42B2-B5F7-D5A58009D2CB}">
      <dgm:prSet/>
      <dgm:spPr/>
      <dgm:t>
        <a:bodyPr/>
        <a:lstStyle/>
        <a:p>
          <a:endParaRPr lang="en-US"/>
        </a:p>
      </dgm:t>
    </dgm:pt>
    <dgm:pt modelId="{F01BB711-76B9-40F8-A130-C3387CB9A50A}" type="sibTrans" cxnId="{9A91AC37-EFB5-42B2-B5F7-D5A58009D2CB}">
      <dgm:prSet/>
      <dgm:spPr/>
      <dgm:t>
        <a:bodyPr/>
        <a:lstStyle/>
        <a:p>
          <a:endParaRPr lang="en-US"/>
        </a:p>
      </dgm:t>
    </dgm:pt>
    <dgm:pt modelId="{3C322BDE-9DEC-4B96-AC01-D41EBE3992AE}">
      <dgm:prSet/>
      <dgm:spPr>
        <a:solidFill>
          <a:schemeClr val="accent6">
            <a:lumMod val="20000"/>
            <a:lumOff val="80000"/>
            <a:alpha val="90000"/>
          </a:schemeClr>
        </a:solidFill>
        <a:ln>
          <a:noFill/>
        </a:ln>
      </dgm:spPr>
      <dgm:t>
        <a:bodyPr/>
        <a:lstStyle/>
        <a:p>
          <a:pPr>
            <a:buSzPct val="80000"/>
          </a:pPr>
          <a:r>
            <a:rPr lang="en-US" sz="1600" dirty="0">
              <a:latin typeface="+mn-lt"/>
            </a:rPr>
            <a:t>To the distressed person</a:t>
          </a:r>
        </a:p>
      </dgm:t>
    </dgm:pt>
    <dgm:pt modelId="{1833C54E-8738-4B6D-8A65-B261DE97978F}" type="parTrans" cxnId="{DD1AC791-BFB3-4C12-9CA3-622D196CDA03}">
      <dgm:prSet/>
      <dgm:spPr/>
      <dgm:t>
        <a:bodyPr/>
        <a:lstStyle/>
        <a:p>
          <a:endParaRPr lang="en-US"/>
        </a:p>
      </dgm:t>
    </dgm:pt>
    <dgm:pt modelId="{1BC917AA-68BC-4C25-A76C-C65B5E2ECF30}" type="sibTrans" cxnId="{DD1AC791-BFB3-4C12-9CA3-622D196CDA03}">
      <dgm:prSet/>
      <dgm:spPr/>
      <dgm:t>
        <a:bodyPr/>
        <a:lstStyle/>
        <a:p>
          <a:endParaRPr lang="en-US"/>
        </a:p>
      </dgm:t>
    </dgm:pt>
    <dgm:pt modelId="{89AD7DC8-E073-4022-987F-B775C5421BC6}">
      <dgm:prSet/>
      <dgm:spPr>
        <a:solidFill>
          <a:schemeClr val="accent6">
            <a:lumMod val="20000"/>
            <a:lumOff val="80000"/>
            <a:alpha val="90000"/>
          </a:schemeClr>
        </a:solidFill>
        <a:ln>
          <a:noFill/>
        </a:ln>
      </dgm:spPr>
      <dgm:t>
        <a:bodyPr/>
        <a:lstStyle/>
        <a:p>
          <a:pPr>
            <a:buSzPct val="80000"/>
          </a:pPr>
          <a:r>
            <a:rPr lang="en-US" sz="1600" dirty="0">
              <a:latin typeface="+mn-lt"/>
            </a:rPr>
            <a:t>To a trusted support of the distressed person</a:t>
          </a:r>
        </a:p>
      </dgm:t>
    </dgm:pt>
    <dgm:pt modelId="{C2AEA0DE-DC1F-4117-B085-E2E7C8F6C67A}" type="parTrans" cxnId="{AED74F7E-EE4D-4194-A5D1-C52D0DEABE7E}">
      <dgm:prSet/>
      <dgm:spPr/>
      <dgm:t>
        <a:bodyPr/>
        <a:lstStyle/>
        <a:p>
          <a:endParaRPr lang="en-US"/>
        </a:p>
      </dgm:t>
    </dgm:pt>
    <dgm:pt modelId="{A4FAA13A-8C1D-4EBE-BB82-843316F9F998}" type="sibTrans" cxnId="{AED74F7E-EE4D-4194-A5D1-C52D0DEABE7E}">
      <dgm:prSet/>
      <dgm:spPr/>
      <dgm:t>
        <a:bodyPr/>
        <a:lstStyle/>
        <a:p>
          <a:endParaRPr lang="en-US"/>
        </a:p>
      </dgm:t>
    </dgm:pt>
    <dgm:pt modelId="{96EF6B47-4D52-478C-9555-ECEA0C751BC3}">
      <dgm:prSet/>
      <dgm:spPr>
        <a:solidFill>
          <a:schemeClr val="accent3">
            <a:lumMod val="75000"/>
          </a:schemeClr>
        </a:solidFill>
        <a:ln>
          <a:noFill/>
        </a:ln>
      </dgm:spPr>
      <dgm:t>
        <a:bodyPr/>
        <a:lstStyle/>
        <a:p>
          <a:r>
            <a:rPr lang="en-US" dirty="0">
              <a:latin typeface="+mn-lt"/>
              <a:cs typeface="Arial" panose="020B0604020202020204" pitchFamily="34" charset="0"/>
            </a:rPr>
            <a:t>Know</a:t>
          </a:r>
        </a:p>
      </dgm:t>
    </dgm:pt>
    <dgm:pt modelId="{5EE6F24E-8024-4835-841D-F148FF53E51E}" type="parTrans" cxnId="{E8D0914D-0A04-4800-81C8-1700F2433E84}">
      <dgm:prSet/>
      <dgm:spPr/>
      <dgm:t>
        <a:bodyPr/>
        <a:lstStyle/>
        <a:p>
          <a:endParaRPr lang="en-US"/>
        </a:p>
      </dgm:t>
    </dgm:pt>
    <dgm:pt modelId="{E8111A59-7BC6-4E8D-B478-DEBD0045FA88}" type="sibTrans" cxnId="{E8D0914D-0A04-4800-81C8-1700F2433E84}">
      <dgm:prSet/>
      <dgm:spPr/>
      <dgm:t>
        <a:bodyPr/>
        <a:lstStyle/>
        <a:p>
          <a:endParaRPr lang="en-US"/>
        </a:p>
      </dgm:t>
    </dgm:pt>
    <dgm:pt modelId="{075C8E13-D406-4464-B61A-4AB779B6B943}">
      <dgm:prSet custT="1"/>
      <dgm:spPr>
        <a:solidFill>
          <a:schemeClr val="accent3">
            <a:alpha val="9811"/>
          </a:schemeClr>
        </a:solidFill>
        <a:ln>
          <a:noFill/>
        </a:ln>
      </dgm:spPr>
      <dgm:t>
        <a:bodyPr lIns="246888"/>
        <a:lstStyle/>
        <a:p>
          <a:r>
            <a:rPr lang="en-US" sz="1800" dirty="0">
              <a:latin typeface="+mn-lt"/>
              <a:cs typeface="Arial" panose="020B0604020202020204" pitchFamily="34" charset="0"/>
            </a:rPr>
            <a:t>Know at least 2 trusted resources you would access or offer to a coworker </a:t>
          </a:r>
          <a:br>
            <a:rPr lang="en-US" sz="1800" dirty="0">
              <a:latin typeface="+mn-lt"/>
              <a:cs typeface="Arial" panose="020B0604020202020204" pitchFamily="34" charset="0"/>
            </a:rPr>
          </a:br>
          <a:r>
            <a:rPr lang="en-US" sz="1800" dirty="0">
              <a:latin typeface="+mn-lt"/>
              <a:cs typeface="Arial" panose="020B0604020202020204" pitchFamily="34" charset="0"/>
            </a:rPr>
            <a:t>in distress</a:t>
          </a:r>
        </a:p>
      </dgm:t>
    </dgm:pt>
    <dgm:pt modelId="{9C1CB9F7-DD2A-44C3-BC7C-11E60F16E540}" type="parTrans" cxnId="{9AD0A516-91B7-4741-A9F9-21974F3334C7}">
      <dgm:prSet/>
      <dgm:spPr/>
      <dgm:t>
        <a:bodyPr/>
        <a:lstStyle/>
        <a:p>
          <a:endParaRPr lang="en-US"/>
        </a:p>
      </dgm:t>
    </dgm:pt>
    <dgm:pt modelId="{6AF94948-6DA2-4E51-9616-6ADD576A7FA3}" type="sibTrans" cxnId="{9AD0A516-91B7-4741-A9F9-21974F3334C7}">
      <dgm:prSet/>
      <dgm:spPr/>
      <dgm:t>
        <a:bodyPr/>
        <a:lstStyle/>
        <a:p>
          <a:endParaRPr lang="en-US"/>
        </a:p>
      </dgm:t>
    </dgm:pt>
    <dgm:pt modelId="{D1A2B44F-86D4-8748-9308-8736710A2AA9}" type="pres">
      <dgm:prSet presAssocID="{81C35D68-B37F-4587-87E5-27B6DB814052}" presName="Name0" presStyleCnt="0">
        <dgm:presLayoutVars>
          <dgm:dir/>
          <dgm:animLvl val="lvl"/>
          <dgm:resizeHandles val="exact"/>
        </dgm:presLayoutVars>
      </dgm:prSet>
      <dgm:spPr/>
    </dgm:pt>
    <dgm:pt modelId="{84878B6B-0644-FA4E-9408-3250597D4125}" type="pres">
      <dgm:prSet presAssocID="{1A5C2FA6-F16B-4382-B163-D78404B0552F}" presName="composite" presStyleCnt="0"/>
      <dgm:spPr/>
    </dgm:pt>
    <dgm:pt modelId="{CCDB66E8-826A-4149-A6A6-3F4BEAF2BBD9}" type="pres">
      <dgm:prSet presAssocID="{1A5C2FA6-F16B-4382-B163-D78404B0552F}" presName="parTx" presStyleLbl="alignNode1" presStyleIdx="0" presStyleCnt="3">
        <dgm:presLayoutVars>
          <dgm:chMax val="0"/>
          <dgm:chPref val="0"/>
        </dgm:presLayoutVars>
      </dgm:prSet>
      <dgm:spPr/>
    </dgm:pt>
    <dgm:pt modelId="{3503805F-55A6-0E46-B1AA-A9E3A5E33F0C}" type="pres">
      <dgm:prSet presAssocID="{1A5C2FA6-F16B-4382-B163-D78404B0552F}" presName="desTx" presStyleLbl="alignAccFollowNode1" presStyleIdx="0" presStyleCnt="3" custLinFactNeighborY="-10">
        <dgm:presLayoutVars/>
      </dgm:prSet>
      <dgm:spPr/>
    </dgm:pt>
    <dgm:pt modelId="{08B4361E-10D2-E940-B6FD-749EDD9592E7}" type="pres">
      <dgm:prSet presAssocID="{3DCFF0C6-41FE-4F60-B74B-B82F642693C6}" presName="space" presStyleCnt="0"/>
      <dgm:spPr/>
    </dgm:pt>
    <dgm:pt modelId="{48B04D6A-9FFB-FE42-8C00-21A2773CA0C3}" type="pres">
      <dgm:prSet presAssocID="{430141FA-4EC4-468C-96BA-CCDB0F1FFA35}" presName="composite" presStyleCnt="0"/>
      <dgm:spPr/>
    </dgm:pt>
    <dgm:pt modelId="{9E3433F5-6048-ED4A-BF09-EEDE2AF1315A}" type="pres">
      <dgm:prSet presAssocID="{430141FA-4EC4-468C-96BA-CCDB0F1FFA35}" presName="parTx" presStyleLbl="alignNode1" presStyleIdx="1" presStyleCnt="3" custLinFactNeighborX="99" custLinFactNeighborY="-445">
        <dgm:presLayoutVars>
          <dgm:chMax val="0"/>
          <dgm:chPref val="0"/>
        </dgm:presLayoutVars>
      </dgm:prSet>
      <dgm:spPr/>
    </dgm:pt>
    <dgm:pt modelId="{2A2477D2-48F3-434A-A44F-3A8D417E6988}" type="pres">
      <dgm:prSet presAssocID="{430141FA-4EC4-468C-96BA-CCDB0F1FFA35}" presName="desTx" presStyleLbl="alignAccFollowNode1" presStyleIdx="1" presStyleCnt="3">
        <dgm:presLayoutVars/>
      </dgm:prSet>
      <dgm:spPr/>
    </dgm:pt>
    <dgm:pt modelId="{06A2A61B-95FE-A34E-BFE3-01024CE866E7}" type="pres">
      <dgm:prSet presAssocID="{90879605-29C7-4FD2-BD81-B40295F11DF4}" presName="space" presStyleCnt="0"/>
      <dgm:spPr/>
    </dgm:pt>
    <dgm:pt modelId="{370202BB-D324-5D4C-8289-6BF52B4F2FC8}" type="pres">
      <dgm:prSet presAssocID="{96EF6B47-4D52-478C-9555-ECEA0C751BC3}" presName="composite" presStyleCnt="0"/>
      <dgm:spPr/>
    </dgm:pt>
    <dgm:pt modelId="{F6D27332-9065-3240-ACA7-CEF5C98DB397}" type="pres">
      <dgm:prSet presAssocID="{96EF6B47-4D52-478C-9555-ECEA0C751BC3}" presName="parTx" presStyleLbl="alignNode1" presStyleIdx="2" presStyleCnt="3">
        <dgm:presLayoutVars>
          <dgm:chMax val="0"/>
          <dgm:chPref val="0"/>
        </dgm:presLayoutVars>
      </dgm:prSet>
      <dgm:spPr/>
    </dgm:pt>
    <dgm:pt modelId="{3A6F2863-AB54-C240-9F5C-E0F9E963502C}" type="pres">
      <dgm:prSet presAssocID="{96EF6B47-4D52-478C-9555-ECEA0C751BC3}" presName="desTx" presStyleLbl="alignAccFollowNode1" presStyleIdx="2" presStyleCnt="3" custLinFactNeighborY="-10">
        <dgm:presLayoutVars/>
      </dgm:prSet>
      <dgm:spPr/>
    </dgm:pt>
  </dgm:ptLst>
  <dgm:cxnLst>
    <dgm:cxn modelId="{39869712-E152-6547-B264-0C203D644FBB}" type="presOf" srcId="{89AD7DC8-E073-4022-987F-B775C5421BC6}" destId="{2A2477D2-48F3-434A-A44F-3A8D417E6988}" srcOrd="0" destOrd="2" presId="urn:microsoft.com/office/officeart/2016/7/layout/HorizontalActionList"/>
    <dgm:cxn modelId="{CFF5BB15-B03D-4B23-8797-96743DE2D1B3}" srcId="{1A5C2FA6-F16B-4382-B163-D78404B0552F}" destId="{360CADA9-BD16-49C4-9947-C0410945E10E}" srcOrd="0" destOrd="0" parTransId="{F91CE454-2D47-44ED-891D-D2A0C1845237}" sibTransId="{9F759D65-DDAC-4525-A184-A5D39FCEF1A4}"/>
    <dgm:cxn modelId="{9AD0A516-91B7-4741-A9F9-21974F3334C7}" srcId="{96EF6B47-4D52-478C-9555-ECEA0C751BC3}" destId="{075C8E13-D406-4464-B61A-4AB779B6B943}" srcOrd="0" destOrd="0" parTransId="{9C1CB9F7-DD2A-44C3-BC7C-11E60F16E540}" sibTransId="{6AF94948-6DA2-4E51-9616-6ADD576A7FA3}"/>
    <dgm:cxn modelId="{5DED8620-CF01-8543-AF99-907F37E1110F}" type="presOf" srcId="{1A5C2FA6-F16B-4382-B163-D78404B0552F}" destId="{CCDB66E8-826A-4149-A6A6-3F4BEAF2BBD9}" srcOrd="0" destOrd="0" presId="urn:microsoft.com/office/officeart/2016/7/layout/HorizontalActionList"/>
    <dgm:cxn modelId="{C022B629-990D-8B4A-BCD9-F63B1CC3FFEC}" type="presOf" srcId="{96EF6B47-4D52-478C-9555-ECEA0C751BC3}" destId="{F6D27332-9065-3240-ACA7-CEF5C98DB397}" srcOrd="0" destOrd="0" presId="urn:microsoft.com/office/officeart/2016/7/layout/HorizontalActionList"/>
    <dgm:cxn modelId="{9A91AC37-EFB5-42B2-B5F7-D5A58009D2CB}" srcId="{430141FA-4EC4-468C-96BA-CCDB0F1FFA35}" destId="{B211E39A-F6E7-4A43-A27D-D4D085BAB759}" srcOrd="0" destOrd="0" parTransId="{CF753B24-F838-448C-9C93-301720F04ED7}" sibTransId="{F01BB711-76B9-40F8-A130-C3387CB9A50A}"/>
    <dgm:cxn modelId="{1DC9AA40-7679-AA4B-ACB1-5F53741FC5A0}" type="presOf" srcId="{430141FA-4EC4-468C-96BA-CCDB0F1FFA35}" destId="{9E3433F5-6048-ED4A-BF09-EEDE2AF1315A}" srcOrd="0" destOrd="0" presId="urn:microsoft.com/office/officeart/2016/7/layout/HorizontalActionList"/>
    <dgm:cxn modelId="{E8D0914D-0A04-4800-81C8-1700F2433E84}" srcId="{81C35D68-B37F-4587-87E5-27B6DB814052}" destId="{96EF6B47-4D52-478C-9555-ECEA0C751BC3}" srcOrd="2" destOrd="0" parTransId="{5EE6F24E-8024-4835-841D-F148FF53E51E}" sibTransId="{E8111A59-7BC6-4E8D-B478-DEBD0045FA88}"/>
    <dgm:cxn modelId="{B475455E-123E-0548-B9C7-E916C04B31FA}" type="presOf" srcId="{3C322BDE-9DEC-4B96-AC01-D41EBE3992AE}" destId="{2A2477D2-48F3-434A-A44F-3A8D417E6988}" srcOrd="0" destOrd="1" presId="urn:microsoft.com/office/officeart/2016/7/layout/HorizontalActionList"/>
    <dgm:cxn modelId="{0DDDFB6B-44E6-AF4A-B617-62F72E720A81}" type="presOf" srcId="{360CADA9-BD16-49C4-9947-C0410945E10E}" destId="{3503805F-55A6-0E46-B1AA-A9E3A5E33F0C}" srcOrd="0" destOrd="0" presId="urn:microsoft.com/office/officeart/2016/7/layout/HorizontalActionList"/>
    <dgm:cxn modelId="{AED74F7E-EE4D-4194-A5D1-C52D0DEABE7E}" srcId="{B211E39A-F6E7-4A43-A27D-D4D085BAB759}" destId="{89AD7DC8-E073-4022-987F-B775C5421BC6}" srcOrd="1" destOrd="0" parTransId="{C2AEA0DE-DC1F-4117-B085-E2E7C8F6C67A}" sibTransId="{A4FAA13A-8C1D-4EBE-BB82-843316F9F998}"/>
    <dgm:cxn modelId="{4E02528A-8BF7-4DA0-9A4F-AF4295A3342E}" srcId="{81C35D68-B37F-4587-87E5-27B6DB814052}" destId="{1A5C2FA6-F16B-4382-B163-D78404B0552F}" srcOrd="0" destOrd="0" parTransId="{9F29BAB9-C6F0-49BF-8CF5-991DAF364142}" sibTransId="{3DCFF0C6-41FE-4F60-B74B-B82F642693C6}"/>
    <dgm:cxn modelId="{DD1AC791-BFB3-4C12-9CA3-622D196CDA03}" srcId="{B211E39A-F6E7-4A43-A27D-D4D085BAB759}" destId="{3C322BDE-9DEC-4B96-AC01-D41EBE3992AE}" srcOrd="0" destOrd="0" parTransId="{1833C54E-8738-4B6D-8A65-B261DE97978F}" sibTransId="{1BC917AA-68BC-4C25-A76C-C65B5E2ECF30}"/>
    <dgm:cxn modelId="{0F092AA0-68AA-4F72-B27D-4E2B61DA6D0C}" srcId="{81C35D68-B37F-4587-87E5-27B6DB814052}" destId="{430141FA-4EC4-468C-96BA-CCDB0F1FFA35}" srcOrd="1" destOrd="0" parTransId="{675D5FDF-730D-435D-B2EF-1DF902A82064}" sibTransId="{90879605-29C7-4FD2-BD81-B40295F11DF4}"/>
    <dgm:cxn modelId="{5BB651BB-1615-2A40-AB58-BD794A816F54}" type="presOf" srcId="{075C8E13-D406-4464-B61A-4AB779B6B943}" destId="{3A6F2863-AB54-C240-9F5C-E0F9E963502C}" srcOrd="0" destOrd="0" presId="urn:microsoft.com/office/officeart/2016/7/layout/HorizontalActionList"/>
    <dgm:cxn modelId="{F5B7F1E5-E2AD-0B45-A684-DB4F46C149B2}" type="presOf" srcId="{B211E39A-F6E7-4A43-A27D-D4D085BAB759}" destId="{2A2477D2-48F3-434A-A44F-3A8D417E6988}" srcOrd="0" destOrd="0" presId="urn:microsoft.com/office/officeart/2016/7/layout/HorizontalActionList"/>
    <dgm:cxn modelId="{FC8915FB-6424-204D-A030-4500CA8A85D4}" type="presOf" srcId="{81C35D68-B37F-4587-87E5-27B6DB814052}" destId="{D1A2B44F-86D4-8748-9308-8736710A2AA9}" srcOrd="0" destOrd="0" presId="urn:microsoft.com/office/officeart/2016/7/layout/HorizontalActionList"/>
    <dgm:cxn modelId="{E2CACAC3-2F6E-4540-BDA9-C3BCF9EB4BAD}" type="presParOf" srcId="{D1A2B44F-86D4-8748-9308-8736710A2AA9}" destId="{84878B6B-0644-FA4E-9408-3250597D4125}" srcOrd="0" destOrd="0" presId="urn:microsoft.com/office/officeart/2016/7/layout/HorizontalActionList"/>
    <dgm:cxn modelId="{DC2D151C-8F1C-0548-B593-6C8D8BE5CAB6}" type="presParOf" srcId="{84878B6B-0644-FA4E-9408-3250597D4125}" destId="{CCDB66E8-826A-4149-A6A6-3F4BEAF2BBD9}" srcOrd="0" destOrd="0" presId="urn:microsoft.com/office/officeart/2016/7/layout/HorizontalActionList"/>
    <dgm:cxn modelId="{2FD8E8E7-127E-2C4B-BF23-F7FBB3F2DE96}" type="presParOf" srcId="{84878B6B-0644-FA4E-9408-3250597D4125}" destId="{3503805F-55A6-0E46-B1AA-A9E3A5E33F0C}" srcOrd="1" destOrd="0" presId="urn:microsoft.com/office/officeart/2016/7/layout/HorizontalActionList"/>
    <dgm:cxn modelId="{2E1700EF-5A23-8141-ACC9-DCC4653B217F}" type="presParOf" srcId="{D1A2B44F-86D4-8748-9308-8736710A2AA9}" destId="{08B4361E-10D2-E940-B6FD-749EDD9592E7}" srcOrd="1" destOrd="0" presId="urn:microsoft.com/office/officeart/2016/7/layout/HorizontalActionList"/>
    <dgm:cxn modelId="{5559EDD4-370C-634F-8259-2B1C003E4D8A}" type="presParOf" srcId="{D1A2B44F-86D4-8748-9308-8736710A2AA9}" destId="{48B04D6A-9FFB-FE42-8C00-21A2773CA0C3}" srcOrd="2" destOrd="0" presId="urn:microsoft.com/office/officeart/2016/7/layout/HorizontalActionList"/>
    <dgm:cxn modelId="{F6AC3763-B082-3644-AFDD-804767D8583C}" type="presParOf" srcId="{48B04D6A-9FFB-FE42-8C00-21A2773CA0C3}" destId="{9E3433F5-6048-ED4A-BF09-EEDE2AF1315A}" srcOrd="0" destOrd="0" presId="urn:microsoft.com/office/officeart/2016/7/layout/HorizontalActionList"/>
    <dgm:cxn modelId="{6A300F6A-AAC4-8240-8AD2-9765BEF5D78B}" type="presParOf" srcId="{48B04D6A-9FFB-FE42-8C00-21A2773CA0C3}" destId="{2A2477D2-48F3-434A-A44F-3A8D417E6988}" srcOrd="1" destOrd="0" presId="urn:microsoft.com/office/officeart/2016/7/layout/HorizontalActionList"/>
    <dgm:cxn modelId="{A4A9C2C1-31CF-214C-8CD9-DC58D3EF58A5}" type="presParOf" srcId="{D1A2B44F-86D4-8748-9308-8736710A2AA9}" destId="{06A2A61B-95FE-A34E-BFE3-01024CE866E7}" srcOrd="3" destOrd="0" presId="urn:microsoft.com/office/officeart/2016/7/layout/HorizontalActionList"/>
    <dgm:cxn modelId="{C70DA372-70CA-8B4B-AF22-04C4B72293FB}" type="presParOf" srcId="{D1A2B44F-86D4-8748-9308-8736710A2AA9}" destId="{370202BB-D324-5D4C-8289-6BF52B4F2FC8}" srcOrd="4" destOrd="0" presId="urn:microsoft.com/office/officeart/2016/7/layout/HorizontalActionList"/>
    <dgm:cxn modelId="{29586AF6-C95F-6642-8E1D-41D1493E4C2D}" type="presParOf" srcId="{370202BB-D324-5D4C-8289-6BF52B4F2FC8}" destId="{F6D27332-9065-3240-ACA7-CEF5C98DB397}" srcOrd="0" destOrd="0" presId="urn:microsoft.com/office/officeart/2016/7/layout/HorizontalActionList"/>
    <dgm:cxn modelId="{FD0F5105-7DCA-6E47-817B-A3B56A4A7F57}" type="presParOf" srcId="{370202BB-D324-5D4C-8289-6BF52B4F2FC8}" destId="{3A6F2863-AB54-C240-9F5C-E0F9E963502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1AE1BEAB-1BBA-4481-9097-9AC393720E97}">
      <dgm:prSet custT="1"/>
      <dgm:spPr>
        <a:solidFill>
          <a:srgbClr val="1964AB"/>
        </a:solidFill>
        <a:ln>
          <a:noFill/>
        </a:ln>
      </dgm:spPr>
      <dgm:t>
        <a:bodyPr/>
        <a:lstStyle/>
        <a:p>
          <a:r>
            <a:rPr lang="en-US" sz="1800" b="1" dirty="0">
              <a:latin typeface="+mn-lt"/>
              <a:cs typeface="Arial" charset="0"/>
            </a:rPr>
            <a:t>Stand By</a:t>
          </a:r>
          <a:endParaRPr lang="en-US" sz="1800" dirty="0"/>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a:solidFill>
          <a:srgbClr val="1964AB">
            <a:alpha val="10000"/>
          </a:srgbClr>
        </a:solidFill>
        <a:ln>
          <a:noFill/>
        </a:ln>
      </dgm:spPr>
      <dgm:t>
        <a:bodyPr/>
        <a:lstStyle/>
        <a:p>
          <a:r>
            <a:rPr lang="en-US" sz="1800" dirty="0"/>
            <a:t>Ready to assist</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custT="1"/>
      <dgm:spPr>
        <a:solidFill>
          <a:schemeClr val="accent6">
            <a:lumMod val="75000"/>
          </a:schemeClr>
        </a:solidFill>
        <a:ln>
          <a:noFill/>
        </a:ln>
      </dgm:spPr>
      <dgm:t>
        <a:bodyPr/>
        <a:lstStyle/>
        <a:p>
          <a:r>
            <a:rPr lang="en-US" sz="1800" b="1" dirty="0"/>
            <a:t>Make Safe</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a:solidFill>
          <a:srgbClr val="FFAE2D">
            <a:alpha val="10000"/>
          </a:srgbClr>
        </a:solidFill>
        <a:ln>
          <a:noFill/>
        </a:ln>
      </dgm:spPr>
      <dgm:t>
        <a:bodyPr/>
        <a:lstStyle/>
        <a:p>
          <a:pPr>
            <a:buClr>
              <a:srgbClr val="FF0000"/>
            </a:buClr>
            <a:buSzPct val="90000"/>
          </a:pPr>
          <a:r>
            <a:rPr lang="en-US" sz="1800" dirty="0">
              <a:solidFill>
                <a:srgbClr val="000000"/>
              </a:solidFill>
            </a:rPr>
            <a:t>Authoritative presence</a:t>
          </a:r>
          <a:endParaRPr lang="en-US" sz="1800" dirty="0"/>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custT="1"/>
      <dgm:spPr>
        <a:solidFill>
          <a:schemeClr val="accent3">
            <a:lumMod val="75000"/>
          </a:schemeClr>
        </a:solidFill>
        <a:ln>
          <a:noFill/>
        </a:ln>
      </dgm:spPr>
      <dgm:t>
        <a:bodyPr/>
        <a:lstStyle/>
        <a:p>
          <a:r>
            <a:rPr lang="en-US" sz="1800" b="1" dirty="0"/>
            <a:t>Make Others Safe</a:t>
          </a:r>
          <a:endParaRPr lang="en-US" sz="1800" dirty="0"/>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a:solidFill>
          <a:schemeClr val="accent3">
            <a:lumMod val="75000"/>
            <a:alpha val="10000"/>
          </a:schemeClr>
        </a:solidFill>
        <a:ln>
          <a:noFill/>
        </a:ln>
      </dgm:spPr>
      <dgm:t>
        <a:bodyPr/>
        <a:lstStyle/>
        <a:p>
          <a:r>
            <a:rPr lang="en-US" sz="1800" dirty="0">
              <a:solidFill>
                <a:srgbClr val="000000"/>
              </a:solidFill>
            </a:rPr>
            <a:t>Protect</a:t>
          </a:r>
          <a:endParaRPr lang="en-US" sz="1800" dirty="0"/>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custT="1"/>
      <dgm:spPr>
        <a:solidFill>
          <a:schemeClr val="accent2"/>
        </a:solidFill>
        <a:ln>
          <a:noFill/>
        </a:ln>
      </dgm:spPr>
      <dgm:t>
        <a:bodyPr/>
        <a:lstStyle/>
        <a:p>
          <a:r>
            <a:rPr lang="en-US" sz="1800" b="1" spc="0" baseline="0" dirty="0"/>
            <a:t>Encourage Perception</a:t>
          </a:r>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custT="1"/>
      <dgm:spPr>
        <a:solidFill>
          <a:schemeClr val="accent2">
            <a:lumMod val="20000"/>
            <a:lumOff val="80000"/>
            <a:alpha val="90000"/>
          </a:schemeClr>
        </a:solidFill>
        <a:ln>
          <a:noFill/>
        </a:ln>
      </dgm:spPr>
      <dgm:t>
        <a:bodyPr/>
        <a:lstStyle/>
        <a:p>
          <a:r>
            <a:rPr lang="en-US" sz="1800" dirty="0">
              <a:solidFill>
                <a:srgbClr val="000000"/>
              </a:solidFill>
            </a:rPr>
            <a:t>Caring presence</a:t>
          </a:r>
          <a:endParaRPr lang="en-US" sz="1800" dirty="0"/>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C56B8BAB-8A6A-8443-A935-8FA57DE471CB}">
      <dgm:prSet custT="1"/>
      <dgm:spPr>
        <a:solidFill>
          <a:srgbClr val="1964AB">
            <a:alpha val="10000"/>
          </a:srgbClr>
        </a:solidFill>
        <a:ln>
          <a:noFill/>
        </a:ln>
      </dgm:spPr>
      <dgm:t>
        <a:bodyPr/>
        <a:lstStyle/>
        <a:p>
          <a:r>
            <a:rPr lang="en-US" sz="1800" dirty="0"/>
            <a:t>Watch and listen</a:t>
          </a:r>
        </a:p>
      </dgm:t>
    </dgm:pt>
    <dgm:pt modelId="{1B90EA58-8145-114E-9931-09A3023C3070}" type="parTrans" cxnId="{025D3F7C-D2D6-1B4E-857E-1B9615072FAD}">
      <dgm:prSet/>
      <dgm:spPr/>
      <dgm:t>
        <a:bodyPr/>
        <a:lstStyle/>
        <a:p>
          <a:endParaRPr lang="en-US"/>
        </a:p>
      </dgm:t>
    </dgm:pt>
    <dgm:pt modelId="{752C5512-514F-714F-B8C9-3840C4E5EAA9}" type="sibTrans" cxnId="{025D3F7C-D2D6-1B4E-857E-1B9615072FAD}">
      <dgm:prSet/>
      <dgm:spPr/>
      <dgm:t>
        <a:bodyPr/>
        <a:lstStyle/>
        <a:p>
          <a:endParaRPr lang="en-US"/>
        </a:p>
      </dgm:t>
    </dgm:pt>
    <dgm:pt modelId="{0551A279-14D1-0F46-9785-9F7420D725F9}">
      <dgm:prSet custT="1"/>
      <dgm:spPr>
        <a:solidFill>
          <a:srgbClr val="1964AB">
            <a:alpha val="10000"/>
          </a:srgbClr>
        </a:solidFill>
        <a:ln>
          <a:noFill/>
        </a:ln>
      </dgm:spPr>
      <dgm:t>
        <a:bodyPr/>
        <a:lstStyle/>
        <a:p>
          <a:r>
            <a:rPr lang="en-US" sz="1800" dirty="0"/>
            <a:t>Hold attention</a:t>
          </a:r>
        </a:p>
      </dgm:t>
    </dgm:pt>
    <dgm:pt modelId="{C23230D4-8666-A041-B826-869B4966FA53}" type="parTrans" cxnId="{51BFA364-3487-9E4E-B1BD-5112EC3BAB07}">
      <dgm:prSet/>
      <dgm:spPr/>
      <dgm:t>
        <a:bodyPr/>
        <a:lstStyle/>
        <a:p>
          <a:endParaRPr lang="en-US"/>
        </a:p>
      </dgm:t>
    </dgm:pt>
    <dgm:pt modelId="{ADB32865-0416-1443-886B-B5C72093C80F}" type="sibTrans" cxnId="{51BFA364-3487-9E4E-B1BD-5112EC3BAB07}">
      <dgm:prSet/>
      <dgm:spPr/>
      <dgm:t>
        <a:bodyPr/>
        <a:lstStyle/>
        <a:p>
          <a:endParaRPr lang="en-US"/>
        </a:p>
      </dgm:t>
    </dgm:pt>
    <dgm:pt modelId="{9C011B70-75EC-704E-9771-59F32A0FE3ED}">
      <dgm:prSet custT="1"/>
      <dgm:spPr>
        <a:solidFill>
          <a:srgbClr val="FFAE2D">
            <a:alpha val="10000"/>
          </a:srgbClr>
        </a:solidFill>
        <a:ln>
          <a:noFill/>
        </a:ln>
      </dgm:spPr>
      <dgm:t>
        <a:bodyPr/>
        <a:lstStyle/>
        <a:p>
          <a:pPr>
            <a:buClr>
              <a:srgbClr val="FF0000"/>
            </a:buClr>
            <a:buSzPct val="90000"/>
          </a:pPr>
          <a:r>
            <a:rPr lang="en-US" sz="1800" dirty="0">
              <a:solidFill>
                <a:srgbClr val="000000"/>
              </a:solidFill>
            </a:rPr>
            <a:t>Warn</a:t>
          </a:r>
        </a:p>
      </dgm:t>
    </dgm:pt>
    <dgm:pt modelId="{B6CBC708-02F9-8D49-9655-D94EF693D39A}" type="parTrans" cxnId="{4D1E95BA-E561-334E-BDB4-73716B3C538D}">
      <dgm:prSet/>
      <dgm:spPr/>
      <dgm:t>
        <a:bodyPr/>
        <a:lstStyle/>
        <a:p>
          <a:endParaRPr lang="en-US"/>
        </a:p>
      </dgm:t>
    </dgm:pt>
    <dgm:pt modelId="{1B45B4B0-2F5A-5047-AD6E-991B4BF8D1AB}" type="sibTrans" cxnId="{4D1E95BA-E561-334E-BDB4-73716B3C538D}">
      <dgm:prSet/>
      <dgm:spPr/>
      <dgm:t>
        <a:bodyPr/>
        <a:lstStyle/>
        <a:p>
          <a:endParaRPr lang="en-US"/>
        </a:p>
      </dgm:t>
    </dgm:pt>
    <dgm:pt modelId="{3346050C-0492-9E4C-BC55-C936792B36D5}">
      <dgm:prSet custT="1"/>
      <dgm:spPr>
        <a:solidFill>
          <a:srgbClr val="FFAE2D">
            <a:alpha val="10000"/>
          </a:srgbClr>
        </a:solidFill>
        <a:ln>
          <a:noFill/>
        </a:ln>
      </dgm:spPr>
      <dgm:t>
        <a:bodyPr/>
        <a:lstStyle/>
        <a:p>
          <a:pPr>
            <a:buClr>
              <a:srgbClr val="FF0000"/>
            </a:buClr>
            <a:buSzPct val="90000"/>
          </a:pPr>
          <a:r>
            <a:rPr lang="en-US" sz="1800" dirty="0">
              <a:solidFill>
                <a:srgbClr val="000000"/>
              </a:solidFill>
            </a:rPr>
            <a:t>Protect </a:t>
          </a:r>
        </a:p>
      </dgm:t>
    </dgm:pt>
    <dgm:pt modelId="{521E7811-98CC-7449-AD30-FAAFC324944D}" type="parTrans" cxnId="{7BC1504D-2A0F-B34B-9194-FE025C5DD7E0}">
      <dgm:prSet/>
      <dgm:spPr/>
      <dgm:t>
        <a:bodyPr/>
        <a:lstStyle/>
        <a:p>
          <a:endParaRPr lang="en-US"/>
        </a:p>
      </dgm:t>
    </dgm:pt>
    <dgm:pt modelId="{F69A10E5-3B17-074A-A4AA-C1E2C82B65E4}" type="sibTrans" cxnId="{7BC1504D-2A0F-B34B-9194-FE025C5DD7E0}">
      <dgm:prSet/>
      <dgm:spPr/>
      <dgm:t>
        <a:bodyPr/>
        <a:lstStyle/>
        <a:p>
          <a:endParaRPr lang="en-US"/>
        </a:p>
      </dgm:t>
    </dgm:pt>
    <dgm:pt modelId="{34DDD2F3-8747-6E4A-8BDE-493F52F64A9E}">
      <dgm:prSet custT="1"/>
      <dgm:spPr>
        <a:solidFill>
          <a:srgbClr val="FFAE2D">
            <a:alpha val="10000"/>
          </a:srgbClr>
        </a:solidFill>
        <a:ln>
          <a:noFill/>
        </a:ln>
      </dgm:spPr>
      <dgm:t>
        <a:bodyPr/>
        <a:lstStyle/>
        <a:p>
          <a:pPr>
            <a:buClr>
              <a:srgbClr val="FF0000"/>
            </a:buClr>
            <a:buSzPct val="90000"/>
          </a:pPr>
          <a:r>
            <a:rPr lang="en-US" sz="1800" dirty="0">
              <a:solidFill>
                <a:srgbClr val="000000"/>
              </a:solidFill>
            </a:rPr>
            <a:t>Assist</a:t>
          </a:r>
        </a:p>
      </dgm:t>
    </dgm:pt>
    <dgm:pt modelId="{3DB03451-C0CF-B645-87B4-4DCDFAC4EB6D}" type="parTrans" cxnId="{D0CBB34F-9000-1449-8CA9-B91AC1D9152D}">
      <dgm:prSet/>
      <dgm:spPr/>
      <dgm:t>
        <a:bodyPr/>
        <a:lstStyle/>
        <a:p>
          <a:endParaRPr lang="en-US"/>
        </a:p>
      </dgm:t>
    </dgm:pt>
    <dgm:pt modelId="{79D10D0C-9A7D-2149-8EFF-4C4377A7A45C}" type="sibTrans" cxnId="{D0CBB34F-9000-1449-8CA9-B91AC1D9152D}">
      <dgm:prSet/>
      <dgm:spPr/>
      <dgm:t>
        <a:bodyPr/>
        <a:lstStyle/>
        <a:p>
          <a:endParaRPr lang="en-US"/>
        </a:p>
      </dgm:t>
    </dgm:pt>
    <dgm:pt modelId="{26E69991-646E-D34B-8FC9-8DE40E56DF4C}">
      <dgm:prSet custT="1"/>
      <dgm:spPr>
        <a:solidFill>
          <a:schemeClr val="accent3">
            <a:lumMod val="75000"/>
            <a:alpha val="10000"/>
          </a:schemeClr>
        </a:solidFill>
        <a:ln>
          <a:noFill/>
        </a:ln>
      </dgm:spPr>
      <dgm:t>
        <a:bodyPr/>
        <a:lstStyle/>
        <a:p>
          <a:r>
            <a:rPr lang="en-US" sz="1800" dirty="0">
              <a:solidFill>
                <a:srgbClr val="000000"/>
              </a:solidFill>
            </a:rPr>
            <a:t>Warn</a:t>
          </a:r>
        </a:p>
      </dgm:t>
    </dgm:pt>
    <dgm:pt modelId="{04CE643C-F3F4-184A-847D-1CBCE42AAF53}" type="parTrans" cxnId="{F8B3FB47-774C-8D41-A8D7-A426EC5C5FD2}">
      <dgm:prSet/>
      <dgm:spPr/>
      <dgm:t>
        <a:bodyPr/>
        <a:lstStyle/>
        <a:p>
          <a:endParaRPr lang="en-US"/>
        </a:p>
      </dgm:t>
    </dgm:pt>
    <dgm:pt modelId="{30CE2B7B-AA23-2343-B8B2-81A68C380EA9}" type="sibTrans" cxnId="{F8B3FB47-774C-8D41-A8D7-A426EC5C5FD2}">
      <dgm:prSet/>
      <dgm:spPr/>
      <dgm:t>
        <a:bodyPr/>
        <a:lstStyle/>
        <a:p>
          <a:endParaRPr lang="en-US"/>
        </a:p>
      </dgm:t>
    </dgm:pt>
    <dgm:pt modelId="{9E068219-4ADF-F049-866A-0AF55E7F717B}">
      <dgm:prSet custT="1"/>
      <dgm:spPr>
        <a:ln>
          <a:noFill/>
        </a:ln>
      </dgm:spPr>
      <dgm:t>
        <a:bodyPr/>
        <a:lstStyle/>
        <a:p>
          <a:r>
            <a:rPr lang="en-US" sz="1800" dirty="0">
              <a:solidFill>
                <a:srgbClr val="000000"/>
              </a:solidFill>
            </a:rPr>
            <a:t>Listen and communicate</a:t>
          </a:r>
        </a:p>
      </dgm:t>
    </dgm:pt>
    <dgm:pt modelId="{A2BF56C3-FA55-F048-BE60-4743D9EE9073}" type="parTrans" cxnId="{334C1A5F-B7AA-834B-A93D-6F7721B7C82F}">
      <dgm:prSet/>
      <dgm:spPr/>
      <dgm:t>
        <a:bodyPr/>
        <a:lstStyle/>
        <a:p>
          <a:endParaRPr lang="en-US"/>
        </a:p>
      </dgm:t>
    </dgm:pt>
    <dgm:pt modelId="{BEED41E4-97DF-CD4F-8910-9A96F593C196}" type="sibTrans" cxnId="{334C1A5F-B7AA-834B-A93D-6F7721B7C82F}">
      <dgm:prSet/>
      <dgm:spPr/>
      <dgm:t>
        <a:bodyPr/>
        <a:lstStyle/>
        <a:p>
          <a:endParaRPr lang="en-US"/>
        </a:p>
      </dgm:t>
    </dgm:pt>
    <dgm:pt modelId="{0C006967-FEF9-6249-878B-BA374380447E}">
      <dgm:prSet custT="1"/>
      <dgm:spPr>
        <a:ln>
          <a:noFill/>
        </a:ln>
      </dgm:spPr>
      <dgm:t>
        <a:bodyPr/>
        <a:lstStyle/>
        <a:p>
          <a:r>
            <a:rPr lang="en-US" sz="1800" dirty="0">
              <a:solidFill>
                <a:srgbClr val="000000"/>
              </a:solidFill>
            </a:rPr>
            <a:t>Reduce chaos</a:t>
          </a:r>
        </a:p>
      </dgm:t>
    </dgm:pt>
    <dgm:pt modelId="{54F3D625-D727-414F-89F6-C9D511DFCACC}" type="parTrans" cxnId="{F8B48ECE-3D43-DA46-99EB-8362082CB903}">
      <dgm:prSet/>
      <dgm:spPr/>
      <dgm:t>
        <a:bodyPr/>
        <a:lstStyle/>
        <a:p>
          <a:endParaRPr lang="en-US"/>
        </a:p>
      </dgm:t>
    </dgm:pt>
    <dgm:pt modelId="{EC99FB7A-0FBD-1B4E-902E-FC906DC6114A}" type="sibTrans" cxnId="{F8B48ECE-3D43-DA46-99EB-8362082CB903}">
      <dgm:prSet/>
      <dgm:spPr/>
      <dgm:t>
        <a:bodyPr/>
        <a:lstStyle/>
        <a:p>
          <a:endParaRPr lang="en-US"/>
        </a:p>
      </dgm:t>
    </dgm:pt>
    <dgm:pt modelId="{5EC1E3F9-453E-3945-AC21-CB71DA8A5500}">
      <dgm:prSet custT="1"/>
      <dgm:spPr>
        <a:ln>
          <a:noFill/>
        </a:ln>
      </dgm:spPr>
      <dgm:t>
        <a:bodyPr/>
        <a:lstStyle/>
        <a:p>
          <a:r>
            <a:rPr lang="en-US" sz="1800" dirty="0">
              <a:solidFill>
                <a:srgbClr val="000000"/>
              </a:solidFill>
            </a:rPr>
            <a:t>Reduce danger</a:t>
          </a:r>
        </a:p>
      </dgm:t>
    </dgm:pt>
    <dgm:pt modelId="{950E4FA1-67C9-C94E-B578-77DACCEEA443}" type="parTrans" cxnId="{984412FE-7B3F-DB4A-A65B-47FCE338FE4B}">
      <dgm:prSet/>
      <dgm:spPr/>
      <dgm:t>
        <a:bodyPr/>
        <a:lstStyle/>
        <a:p>
          <a:endParaRPr lang="en-US"/>
        </a:p>
      </dgm:t>
    </dgm:pt>
    <dgm:pt modelId="{CB183D0E-3C50-074D-A89D-506BD5BCA9F8}" type="sibTrans" cxnId="{984412FE-7B3F-DB4A-A65B-47FCE338FE4B}">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pt>
    <dgm:pt modelId="{C96B89ED-9947-4A4F-BA7C-A258F83E62C8}" type="pres">
      <dgm:prSet presAssocID="{1AE1BEAB-1BBA-4481-9097-9AC393720E97}" presName="desTx" presStyleLbl="alignAccFollowNode1" presStyleIdx="0" presStyleCnt="4">
        <dgm:presLayoutVars/>
      </dgm:prSet>
      <dgm:spPr/>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pt>
    <dgm:pt modelId="{663A4983-E385-3A4C-9A2E-20E14778FCC8}" type="pres">
      <dgm:prSet presAssocID="{4DE3A34C-F15C-4D2B-9294-D4FE07B2ACE4}" presName="desTx" presStyleLbl="alignAccFollowNode1" presStyleIdx="1" presStyleCnt="4">
        <dgm:presLayoutVars/>
      </dgm:prSet>
      <dgm:spPr/>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pt>
    <dgm:pt modelId="{F4B04CBB-6230-B043-955E-84D5A2BA66F1}" type="pres">
      <dgm:prSet presAssocID="{C5490CA0-4E63-4EB1-8FED-E5811A953720}" presName="desTx" presStyleLbl="alignAccFollowNode1" presStyleIdx="2" presStyleCnt="4">
        <dgm:presLayoutVars/>
      </dgm:prSet>
      <dgm:spPr/>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pt>
    <dgm:pt modelId="{359F9096-7382-7349-B8E7-3046EFCA5537}" type="pres">
      <dgm:prSet presAssocID="{ACB4B9B6-FA1C-4F13-B418-5DCEC4FC0033}" presName="desTx" presStyleLbl="alignAccFollowNode1" presStyleIdx="3" presStyleCnt="4">
        <dgm:presLayoutVars/>
      </dgm:prSet>
      <dgm:spPr/>
    </dgm:pt>
  </dgm:ptLst>
  <dgm:cxnLst>
    <dgm:cxn modelId="{659CEE12-76D1-F74D-A942-4E1D777AD4E0}" type="presOf" srcId="{1AE1BEAB-1BBA-4481-9097-9AC393720E97}" destId="{3DE734A7-0752-1B48-BC15-4700B9E0B624}" srcOrd="0" destOrd="0" presId="urn:microsoft.com/office/officeart/2016/7/layout/HorizontalActionList"/>
    <dgm:cxn modelId="{F726BB16-DA7C-934A-B9BB-7EB7E6AB0810}" type="presOf" srcId="{9C011B70-75EC-704E-9771-59F32A0FE3ED}" destId="{663A4983-E385-3A4C-9A2E-20E14778FCC8}" srcOrd="0" destOrd="1" presId="urn:microsoft.com/office/officeart/2016/7/layout/HorizontalActionList"/>
    <dgm:cxn modelId="{DEE14819-6939-284A-B95E-5CE2E3E414EE}" type="presOf" srcId="{34DDD2F3-8747-6E4A-8BDE-493F52F64A9E}" destId="{663A4983-E385-3A4C-9A2E-20E14778FCC8}" srcOrd="0" destOrd="3" presId="urn:microsoft.com/office/officeart/2016/7/layout/HorizontalActionList"/>
    <dgm:cxn modelId="{B3EEA620-E244-CA40-AB4A-ED1223144CE1}" type="presOf" srcId="{0551A279-14D1-0F46-9785-9F7420D725F9}" destId="{C96B89ED-9947-4A4F-BA7C-A258F83E62C8}" srcOrd="0" destOrd="2" presId="urn:microsoft.com/office/officeart/2016/7/layout/HorizontalActionList"/>
    <dgm:cxn modelId="{7230BA27-AB4C-A24F-BC3C-16BF706C3E8B}" type="presOf" srcId="{3037C9D6-D4DE-42C7-BD03-A569005B5ABF}" destId="{663A4983-E385-3A4C-9A2E-20E14778FCC8}" srcOrd="0" destOrd="0" presId="urn:microsoft.com/office/officeart/2016/7/layout/HorizontalActionList"/>
    <dgm:cxn modelId="{BA6C8931-B5CF-5243-82D5-1CE0A6FF9FA9}" type="presOf" srcId="{C56B8BAB-8A6A-8443-A935-8FA57DE471CB}" destId="{C96B89ED-9947-4A4F-BA7C-A258F83E62C8}" srcOrd="0" destOrd="1" presId="urn:microsoft.com/office/officeart/2016/7/layout/HorizontalActionList"/>
    <dgm:cxn modelId="{078B2F38-19F9-436A-BEEC-7F26AFB417B0}" srcId="{9DA7232C-BB98-4B8B-A193-03696B722C94}" destId="{C5490CA0-4E63-4EB1-8FED-E5811A953720}" srcOrd="2" destOrd="0" parTransId="{4F15E8BF-C96F-4573-B40D-3F072DEAB214}" sibTransId="{006F3E9A-AFE7-4735-9677-D9FFCCA3CDE9}"/>
    <dgm:cxn modelId="{23E5A139-C613-4948-A48E-5BF286BD2348}" type="presOf" srcId="{5EC1E3F9-453E-3945-AC21-CB71DA8A5500}" destId="{359F9096-7382-7349-B8E7-3046EFCA5537}" srcOrd="0" destOrd="3" presId="urn:microsoft.com/office/officeart/2016/7/layout/HorizontalActionList"/>
    <dgm:cxn modelId="{9B68993B-47C0-1844-A96C-1F4DEC839AE9}" type="presOf" srcId="{62BF2E1F-D614-4302-BF8C-25C2DA9038BA}" destId="{359F9096-7382-7349-B8E7-3046EFCA5537}" srcOrd="0" destOrd="0" presId="urn:microsoft.com/office/officeart/2016/7/layout/HorizontalActionList"/>
    <dgm:cxn modelId="{515FF947-6D65-49ED-840E-8151334B6BF4}" srcId="{4DE3A34C-F15C-4D2B-9294-D4FE07B2ACE4}" destId="{3037C9D6-D4DE-42C7-BD03-A569005B5ABF}" srcOrd="0" destOrd="0" parTransId="{74B32624-EB8D-49A7-AE2F-062221346847}" sibTransId="{D83B649A-C017-40DB-BF71-1212621B6C14}"/>
    <dgm:cxn modelId="{F8B3FB47-774C-8D41-A8D7-A426EC5C5FD2}" srcId="{C5490CA0-4E63-4EB1-8FED-E5811A953720}" destId="{26E69991-646E-D34B-8FC9-8DE40E56DF4C}" srcOrd="1" destOrd="0" parTransId="{04CE643C-F3F4-184A-847D-1CBCE42AAF53}" sibTransId="{30CE2B7B-AA23-2343-B8B2-81A68C380EA9}"/>
    <dgm:cxn modelId="{7BC1504D-2A0F-B34B-9194-FE025C5DD7E0}" srcId="{4DE3A34C-F15C-4D2B-9294-D4FE07B2ACE4}" destId="{3346050C-0492-9E4C-BC55-C936792B36D5}" srcOrd="2" destOrd="0" parTransId="{521E7811-98CC-7449-AD30-FAAFC324944D}" sibTransId="{F69A10E5-3B17-074A-A4AA-C1E2C82B65E4}"/>
    <dgm:cxn modelId="{D0CBB34F-9000-1449-8CA9-B91AC1D9152D}" srcId="{4DE3A34C-F15C-4D2B-9294-D4FE07B2ACE4}" destId="{34DDD2F3-8747-6E4A-8BDE-493F52F64A9E}" srcOrd="3" destOrd="0" parTransId="{3DB03451-C0CF-B645-87B4-4DCDFAC4EB6D}" sibTransId="{79D10D0C-9A7D-2149-8EFF-4C4377A7A45C}"/>
    <dgm:cxn modelId="{1FBEB25A-4C92-1040-B4CA-DB378B2805F3}" type="presOf" srcId="{ACB4B9B6-FA1C-4F13-B418-5DCEC4FC0033}" destId="{14128912-80BD-EA4B-A556-9B81501FFE87}" srcOrd="0" destOrd="0" presId="urn:microsoft.com/office/officeart/2016/7/layout/HorizontalActionList"/>
    <dgm:cxn modelId="{334C1A5F-B7AA-834B-A93D-6F7721B7C82F}" srcId="{ACB4B9B6-FA1C-4F13-B418-5DCEC4FC0033}" destId="{9E068219-4ADF-F049-866A-0AF55E7F717B}" srcOrd="1" destOrd="0" parTransId="{A2BF56C3-FA55-F048-BE60-4743D9EE9073}" sibTransId="{BEED41E4-97DF-CD4F-8910-9A96F593C196}"/>
    <dgm:cxn modelId="{51BFA364-3487-9E4E-B1BD-5112EC3BAB07}" srcId="{1AE1BEAB-1BBA-4481-9097-9AC393720E97}" destId="{0551A279-14D1-0F46-9785-9F7420D725F9}" srcOrd="2" destOrd="0" parTransId="{C23230D4-8666-A041-B826-869B4966FA53}" sibTransId="{ADB32865-0416-1443-886B-B5C72093C80F}"/>
    <dgm:cxn modelId="{2C63296B-1A3C-8B4C-B3F5-6F5854CC6BBE}" type="presOf" srcId="{9DA7232C-BB98-4B8B-A193-03696B722C94}" destId="{6EC623F5-BBF4-FE4B-96BA-EA0A795AC5D8}" srcOrd="0" destOrd="0" presId="urn:microsoft.com/office/officeart/2016/7/layout/HorizontalActionList"/>
    <dgm:cxn modelId="{E9BF7C72-4621-42E5-B21E-1595301FFA6E}" srcId="{ACB4B9B6-FA1C-4F13-B418-5DCEC4FC0033}" destId="{62BF2E1F-D614-4302-BF8C-25C2DA9038BA}" srcOrd="0" destOrd="0" parTransId="{BB60B1B4-7C25-4AA5-A2B2-55C86CCC4572}" sibTransId="{E76A88DB-0AB2-439D-A1DF-55713955405D}"/>
    <dgm:cxn modelId="{FEB6207A-A546-2348-BEBC-C24786071925}" type="presOf" srcId="{C5490CA0-4E63-4EB1-8FED-E5811A953720}" destId="{0FD8E0E6-B678-DD4E-A868-521155CD4A3D}" srcOrd="0" destOrd="0" presId="urn:microsoft.com/office/officeart/2016/7/layout/HorizontalActionList"/>
    <dgm:cxn modelId="{025D3F7C-D2D6-1B4E-857E-1B9615072FAD}" srcId="{1AE1BEAB-1BBA-4481-9097-9AC393720E97}" destId="{C56B8BAB-8A6A-8443-A935-8FA57DE471CB}" srcOrd="1" destOrd="0" parTransId="{1B90EA58-8145-114E-9931-09A3023C3070}" sibTransId="{752C5512-514F-714F-B8C9-3840C4E5EAA9}"/>
    <dgm:cxn modelId="{17965895-4AC1-4766-9D08-193EF6DE463B}" srcId="{9DA7232C-BB98-4B8B-A193-03696B722C94}" destId="{4DE3A34C-F15C-4D2B-9294-D4FE07B2ACE4}" srcOrd="1" destOrd="0" parTransId="{7213B9C2-E776-4E90-BA68-ACF6A7A2D63C}" sibTransId="{C282D352-514F-4F61-BA97-0D0F0522E030}"/>
    <dgm:cxn modelId="{2CBBBFA6-5A49-014B-979D-7FF9FBBE5F5B}" type="presOf" srcId="{87802234-BD83-42AB-90AC-8D5391DCC3A5}" destId="{F4B04CBB-6230-B043-955E-84D5A2BA66F1}" srcOrd="0" destOrd="0" presId="urn:microsoft.com/office/officeart/2016/7/layout/HorizontalActionList"/>
    <dgm:cxn modelId="{5CD68EA8-CA9D-264D-B3C5-A525BD2EB2E0}" type="presOf" srcId="{0C006967-FEF9-6249-878B-BA374380447E}" destId="{359F9096-7382-7349-B8E7-3046EFCA5537}" srcOrd="0" destOrd="2" presId="urn:microsoft.com/office/officeart/2016/7/layout/HorizontalActionList"/>
    <dgm:cxn modelId="{909DAEB2-BF1A-4C0E-A874-0E5D8F64AEEB}" srcId="{9DA7232C-BB98-4B8B-A193-03696B722C94}" destId="{ACB4B9B6-FA1C-4F13-B418-5DCEC4FC0033}" srcOrd="3" destOrd="0" parTransId="{63ADE0E6-73AC-4EFC-B376-3B27DC2F76E8}" sibTransId="{C00757B0-EAD0-49F0-93B5-9BEBB69CC8DB}"/>
    <dgm:cxn modelId="{15ABA3B5-4071-4A44-BA4D-7B65DCFED5AE}" type="presOf" srcId="{9E068219-4ADF-F049-866A-0AF55E7F717B}" destId="{359F9096-7382-7349-B8E7-3046EFCA5537}" srcOrd="0" destOrd="1" presId="urn:microsoft.com/office/officeart/2016/7/layout/HorizontalActionList"/>
    <dgm:cxn modelId="{EE435AB6-B262-427C-A756-0AC8E507B73D}" srcId="{C5490CA0-4E63-4EB1-8FED-E5811A953720}" destId="{87802234-BD83-42AB-90AC-8D5391DCC3A5}" srcOrd="0" destOrd="0" parTransId="{29D79A10-7256-4C17-B7CC-F2136D186BA4}" sibTransId="{8CFFC607-A4C6-4F84-89E6-9FBD72B0ED49}"/>
    <dgm:cxn modelId="{B513B7B7-0AF3-1149-808C-21F57FA7EF3E}" type="presOf" srcId="{30F4152B-C75A-4517-907C-BBB0E15CA150}" destId="{C96B89ED-9947-4A4F-BA7C-A258F83E62C8}" srcOrd="0" destOrd="0" presId="urn:microsoft.com/office/officeart/2016/7/layout/HorizontalActionList"/>
    <dgm:cxn modelId="{4D1E95BA-E561-334E-BDB4-73716B3C538D}" srcId="{4DE3A34C-F15C-4D2B-9294-D4FE07B2ACE4}" destId="{9C011B70-75EC-704E-9771-59F32A0FE3ED}" srcOrd="1" destOrd="0" parTransId="{B6CBC708-02F9-8D49-9655-D94EF693D39A}" sibTransId="{1B45B4B0-2F5A-5047-AD6E-991B4BF8D1AB}"/>
    <dgm:cxn modelId="{AFAB05CB-CAE9-B14F-8A86-1A8A45DF54E0}" type="presOf" srcId="{3346050C-0492-9E4C-BC55-C936792B36D5}" destId="{663A4983-E385-3A4C-9A2E-20E14778FCC8}" srcOrd="0" destOrd="2" presId="urn:microsoft.com/office/officeart/2016/7/layout/HorizontalActionList"/>
    <dgm:cxn modelId="{F8B48ECE-3D43-DA46-99EB-8362082CB903}" srcId="{ACB4B9B6-FA1C-4F13-B418-5DCEC4FC0033}" destId="{0C006967-FEF9-6249-878B-BA374380447E}" srcOrd="2" destOrd="0" parTransId="{54F3D625-D727-414F-89F6-C9D511DFCACC}" sibTransId="{EC99FB7A-0FBD-1B4E-902E-FC906DC6114A}"/>
    <dgm:cxn modelId="{194A7BD5-823A-0B4F-A3B2-211DF6D9EBFF}" type="presOf" srcId="{4DE3A34C-F15C-4D2B-9294-D4FE07B2ACE4}" destId="{3392C23F-3812-5243-AE9C-4A7514895F30}" srcOrd="0" destOrd="0"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751E99E8-AA21-4FF9-BA93-9185C7832994}" srcId="{9DA7232C-BB98-4B8B-A193-03696B722C94}" destId="{1AE1BEAB-1BBA-4481-9097-9AC393720E97}" srcOrd="0" destOrd="0" parTransId="{61D0C8FB-D3B6-41EC-8612-2A9D03BC8608}" sibTransId="{65199854-E816-42D6-AB6C-B3BA6E305828}"/>
    <dgm:cxn modelId="{1E1DEBEA-EAA4-8E43-B347-03447154BD3A}" type="presOf" srcId="{26E69991-646E-D34B-8FC9-8DE40E56DF4C}" destId="{F4B04CBB-6230-B043-955E-84D5A2BA66F1}" srcOrd="0" destOrd="1" presId="urn:microsoft.com/office/officeart/2016/7/layout/HorizontalActionList"/>
    <dgm:cxn modelId="{984412FE-7B3F-DB4A-A65B-47FCE338FE4B}" srcId="{ACB4B9B6-FA1C-4F13-B418-5DCEC4FC0033}" destId="{5EC1E3F9-453E-3945-AC21-CB71DA8A5500}" srcOrd="3" destOrd="0" parTransId="{950E4FA1-67C9-C94E-B578-77DACCEEA443}" sibTransId="{CB183D0E-3C50-074D-A89D-506BD5BCA9F8}"/>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 modelId="{3C02CC10-8BE2-FF41-8A0D-84A4352D1BF2}" type="presParOf" srcId="{6EC623F5-BBF4-FE4B-96BA-EA0A795AC5D8}" destId="{9C250240-6186-4B44-87D4-0341B98FD282}" srcOrd="5" destOrd="0" presId="urn:microsoft.com/office/officeart/2016/7/layout/HorizontalActionList"/>
    <dgm:cxn modelId="{E9E50403-5FF3-8547-B3DB-14AFA23E3E2F}" type="presParOf" srcId="{6EC623F5-BBF4-FE4B-96BA-EA0A795AC5D8}" destId="{D4CC2BC3-1371-A44F-8760-9A0E2941A0B4}" srcOrd="6" destOrd="0" presId="urn:microsoft.com/office/officeart/2016/7/layout/HorizontalActionList"/>
    <dgm:cxn modelId="{27FC222A-F71A-0F48-BB1A-3E7ED61C7D73}" type="presParOf" srcId="{D4CC2BC3-1371-A44F-8760-9A0E2941A0B4}" destId="{14128912-80BD-EA4B-A556-9B81501FFE87}" srcOrd="0" destOrd="0" presId="urn:microsoft.com/office/officeart/2016/7/layout/HorizontalActionList"/>
    <dgm:cxn modelId="{9DF07016-DBCC-A04C-9D31-37DB868C0369}"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1AE1BEAB-1BBA-4481-9097-9AC393720E97}">
      <dgm:prSet custT="1"/>
      <dgm:spPr>
        <a:solidFill>
          <a:srgbClr val="1964AB"/>
        </a:solidFill>
        <a:ln>
          <a:noFill/>
        </a:ln>
      </dgm:spPr>
      <dgm:t>
        <a:bodyPr/>
        <a:lstStyle/>
        <a:p>
          <a:r>
            <a:rPr lang="en-US" sz="2000" b="1" dirty="0"/>
            <a:t>Quiet</a:t>
          </a:r>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4A4FF5E3-2D6A-D740-9B85-02055F36365D}">
      <dgm:prSet custT="1"/>
      <dgm:spPr>
        <a:solidFill>
          <a:srgbClr val="1964AB">
            <a:alpha val="10000"/>
          </a:srgbClr>
        </a:solidFill>
        <a:ln>
          <a:noFill/>
        </a:ln>
      </dgm:spPr>
      <dgm:t>
        <a:bodyPr/>
        <a:lstStyle/>
        <a:p>
          <a:r>
            <a:rPr lang="en-US" sz="1800" dirty="0"/>
            <a:t>Stop physical exertion</a:t>
          </a:r>
        </a:p>
      </dgm:t>
    </dgm:pt>
    <dgm:pt modelId="{32E0EBDC-31D1-D64C-8062-8F45C8044E9B}" type="parTrans" cxnId="{7329A3DB-E94B-8F4A-888B-FA4DAAEA7453}">
      <dgm:prSet/>
      <dgm:spPr/>
      <dgm:t>
        <a:bodyPr/>
        <a:lstStyle/>
        <a:p>
          <a:endParaRPr lang="en-US"/>
        </a:p>
      </dgm:t>
    </dgm:pt>
    <dgm:pt modelId="{64BE459C-AD15-224E-BA48-CA39C2E3A24F}" type="sibTrans" cxnId="{7329A3DB-E94B-8F4A-888B-FA4DAAEA7453}">
      <dgm:prSet/>
      <dgm:spPr/>
      <dgm:t>
        <a:bodyPr/>
        <a:lstStyle/>
        <a:p>
          <a:endParaRPr lang="en-US"/>
        </a:p>
      </dgm:t>
    </dgm:pt>
    <dgm:pt modelId="{F318F952-ABCB-944D-92E6-711BF8A2A615}">
      <dgm:prSet custT="1"/>
      <dgm:spPr>
        <a:solidFill>
          <a:srgbClr val="1964AB">
            <a:alpha val="10000"/>
          </a:srgbClr>
        </a:solidFill>
        <a:ln>
          <a:noFill/>
        </a:ln>
      </dgm:spPr>
      <dgm:t>
        <a:bodyPr/>
        <a:lstStyle/>
        <a:p>
          <a:r>
            <a:rPr lang="en-US" sz="1800" dirty="0"/>
            <a:t>Reduce hyper-alertness</a:t>
          </a:r>
        </a:p>
      </dgm:t>
    </dgm:pt>
    <dgm:pt modelId="{2A14EAB5-BED4-294C-A642-244C9A1E9878}" type="parTrans" cxnId="{443E3E75-3415-1F4F-9FDC-E3E976D5C483}">
      <dgm:prSet/>
      <dgm:spPr/>
      <dgm:t>
        <a:bodyPr/>
        <a:lstStyle/>
        <a:p>
          <a:endParaRPr lang="en-US"/>
        </a:p>
      </dgm:t>
    </dgm:pt>
    <dgm:pt modelId="{AE5DAF3D-D912-0842-A7E7-7B696CB187CC}" type="sibTrans" cxnId="{443E3E75-3415-1F4F-9FDC-E3E976D5C483}">
      <dgm:prSet/>
      <dgm:spPr/>
      <dgm:t>
        <a:bodyPr/>
        <a:lstStyle/>
        <a:p>
          <a:endParaRPr lang="en-US"/>
        </a:p>
      </dgm:t>
    </dgm:pt>
    <dgm:pt modelId="{111C49E8-0B83-7043-A054-009A345B18FB}">
      <dgm:prSet custT="1"/>
      <dgm:spPr>
        <a:solidFill>
          <a:srgbClr val="1964AB">
            <a:alpha val="10000"/>
          </a:srgbClr>
        </a:solidFill>
        <a:ln>
          <a:noFill/>
        </a:ln>
      </dgm:spPr>
      <dgm:t>
        <a:bodyPr/>
        <a:lstStyle/>
        <a:p>
          <a:r>
            <a:rPr lang="en-US" sz="1800" dirty="0"/>
            <a:t>Slow down heart rate</a:t>
          </a:r>
        </a:p>
      </dgm:t>
    </dgm:pt>
    <dgm:pt modelId="{C3EDC338-A92A-E24E-A2D4-8E6F34F45BCA}" type="parTrans" cxnId="{6D210FD6-A251-8C43-B4F4-7154E8B62996}">
      <dgm:prSet/>
      <dgm:spPr/>
      <dgm:t>
        <a:bodyPr/>
        <a:lstStyle/>
        <a:p>
          <a:endParaRPr lang="en-US"/>
        </a:p>
      </dgm:t>
    </dgm:pt>
    <dgm:pt modelId="{8FE30C0A-561F-C443-9E28-625ECF67F8E5}" type="sibTrans" cxnId="{6D210FD6-A251-8C43-B4F4-7154E8B62996}">
      <dgm:prSet/>
      <dgm:spPr/>
      <dgm:t>
        <a:bodyPr/>
        <a:lstStyle/>
        <a:p>
          <a:endParaRPr lang="en-US"/>
        </a:p>
      </dgm:t>
    </dgm:pt>
    <dgm:pt modelId="{AAFF5C3F-7A38-E34F-81C2-E926A1745FA5}">
      <dgm:prSet custT="1"/>
      <dgm:spPr>
        <a:solidFill>
          <a:srgbClr val="1964AB">
            <a:alpha val="10000"/>
          </a:srgbClr>
        </a:solidFill>
        <a:ln>
          <a:noFill/>
        </a:ln>
      </dgm:spPr>
      <dgm:t>
        <a:bodyPr/>
        <a:lstStyle/>
        <a:p>
          <a:r>
            <a:rPr lang="en-US" sz="1800" dirty="0"/>
            <a:t>Relax</a:t>
          </a:r>
        </a:p>
      </dgm:t>
    </dgm:pt>
    <dgm:pt modelId="{68489AF7-9C01-4546-80ED-179A4982ED31}" type="parTrans" cxnId="{3B805CC9-2DE6-C148-B322-2B096ABA238A}">
      <dgm:prSet/>
      <dgm:spPr/>
      <dgm:t>
        <a:bodyPr/>
        <a:lstStyle/>
        <a:p>
          <a:endParaRPr lang="en-US"/>
        </a:p>
      </dgm:t>
    </dgm:pt>
    <dgm:pt modelId="{5799D9FD-82BF-D640-9CD8-493623920AC1}" type="sibTrans" cxnId="{3B805CC9-2DE6-C148-B322-2B096ABA238A}">
      <dgm:prSet/>
      <dgm:spPr/>
      <dgm:t>
        <a:bodyPr/>
        <a:lstStyle/>
        <a:p>
          <a:endParaRPr lang="en-US"/>
        </a:p>
      </dgm:t>
    </dgm:pt>
    <dgm:pt modelId="{59A57E38-3769-824F-AA7B-5DC975952600}">
      <dgm:prSet custT="1"/>
      <dgm:spPr>
        <a:solidFill>
          <a:schemeClr val="accent6">
            <a:lumMod val="75000"/>
          </a:schemeClr>
        </a:solidFill>
        <a:ln>
          <a:noFill/>
        </a:ln>
      </dgm:spPr>
      <dgm: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Compose</a:t>
          </a:r>
        </a:p>
      </dgm:t>
    </dgm:pt>
    <dgm:pt modelId="{45A0EBBD-19BC-594C-8AAE-4DF91E799B9C}" type="parTrans" cxnId="{53C4AD9D-3BEE-224E-97B6-50B4B3474D42}">
      <dgm:prSet/>
      <dgm:spPr/>
      <dgm:t>
        <a:bodyPr/>
        <a:lstStyle/>
        <a:p>
          <a:endParaRPr lang="en-US"/>
        </a:p>
      </dgm:t>
    </dgm:pt>
    <dgm:pt modelId="{68BDE236-AB9C-B74B-A85D-428B0AB36F1E}" type="sibTrans" cxnId="{53C4AD9D-3BEE-224E-97B6-50B4B3474D42}">
      <dgm:prSet/>
      <dgm:spPr/>
      <dgm:t>
        <a:bodyPr/>
        <a:lstStyle/>
        <a:p>
          <a:endParaRPr lang="en-US"/>
        </a:p>
      </dgm:t>
    </dgm:pt>
    <dgm:pt modelId="{A01B727A-A8CE-AF45-86E2-2E2C1F9C551B}">
      <dgm:prSet custT="1"/>
      <dgm:spPr>
        <a:solidFill>
          <a:srgbClr val="FFAE2D">
            <a:alpha val="10000"/>
          </a:srgbClr>
        </a:solidFill>
        <a:ln>
          <a:noFill/>
        </a:ln>
      </dgm:spPr>
      <dgm:t>
        <a:bodyPr/>
        <a:lstStyle/>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Draw attention outwards</a:t>
          </a:r>
        </a:p>
      </dgm:t>
    </dgm:pt>
    <dgm:pt modelId="{7C805382-20E3-A64D-A39D-41253EBE2E07}" type="parTrans" cxnId="{5536C997-DFE7-E14F-898F-8BF2FFAE575B}">
      <dgm:prSet/>
      <dgm:spPr/>
      <dgm:t>
        <a:bodyPr/>
        <a:lstStyle/>
        <a:p>
          <a:endParaRPr lang="en-US"/>
        </a:p>
      </dgm:t>
    </dgm:pt>
    <dgm:pt modelId="{C0306AF9-D0FA-BB41-8544-A53D2E63F526}" type="sibTrans" cxnId="{5536C997-DFE7-E14F-898F-8BF2FFAE575B}">
      <dgm:prSet/>
      <dgm:spPr/>
      <dgm:t>
        <a:bodyPr/>
        <a:lstStyle/>
        <a:p>
          <a:endParaRPr lang="en-US"/>
        </a:p>
      </dgm:t>
    </dgm:pt>
    <dgm:pt modelId="{3ABC2DB7-0F32-B747-9D3E-D41C8BBB8353}">
      <dgm:prSet custT="1"/>
      <dgm:spPr>
        <a:solidFill>
          <a:srgbClr val="FFAE2D">
            <a:alpha val="10000"/>
          </a:srgbClr>
        </a:solidFill>
        <a:ln>
          <a:noFill/>
        </a:ln>
      </dgm:spPr>
      <dgm:t>
        <a:bodyPr/>
        <a:lstStyle/>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Distract</a:t>
          </a:r>
        </a:p>
      </dgm:t>
    </dgm:pt>
    <dgm:pt modelId="{FC4C38A2-00BF-6D4D-A172-F028B5DC43EB}" type="parTrans" cxnId="{F4047C4B-FE45-064E-A722-6A5DC4451979}">
      <dgm:prSet/>
      <dgm:spPr/>
      <dgm:t>
        <a:bodyPr/>
        <a:lstStyle/>
        <a:p>
          <a:endParaRPr lang="en-US"/>
        </a:p>
      </dgm:t>
    </dgm:pt>
    <dgm:pt modelId="{884F8C11-1C45-F644-A4D2-E63716C42C89}" type="sibTrans" cxnId="{F4047C4B-FE45-064E-A722-6A5DC4451979}">
      <dgm:prSet/>
      <dgm:spPr/>
      <dgm:t>
        <a:bodyPr/>
        <a:lstStyle/>
        <a:p>
          <a:endParaRPr lang="en-US"/>
        </a:p>
      </dgm:t>
    </dgm:pt>
    <dgm:pt modelId="{AA1056B7-1ED6-724F-A9F8-3DE76C5EB78A}">
      <dgm:prSet custT="1"/>
      <dgm:spPr>
        <a:solidFill>
          <a:srgbClr val="FFAE2D">
            <a:alpha val="10000"/>
          </a:srgbClr>
        </a:solidFill>
        <a:ln>
          <a:noFill/>
        </a:ln>
      </dgm:spPr>
      <dgm:t>
        <a:bodyPr/>
        <a:lstStyle/>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Re-focus</a:t>
          </a:r>
        </a:p>
      </dgm:t>
    </dgm:pt>
    <dgm:pt modelId="{57081D10-A022-804C-B56A-980A094CDC72}" type="parTrans" cxnId="{0039A8F9-F8B5-6F4E-B4CD-89D9F3633AB2}">
      <dgm:prSet/>
      <dgm:spPr/>
      <dgm:t>
        <a:bodyPr/>
        <a:lstStyle/>
        <a:p>
          <a:endParaRPr lang="en-US"/>
        </a:p>
      </dgm:t>
    </dgm:pt>
    <dgm:pt modelId="{4E43F0CE-7446-4349-BAE0-E1A7D2ED2130}" type="sibTrans" cxnId="{0039A8F9-F8B5-6F4E-B4CD-89D9F3633AB2}">
      <dgm:prSet/>
      <dgm:spPr/>
      <dgm:t>
        <a:bodyPr/>
        <a:lstStyle/>
        <a:p>
          <a:endParaRPr lang="en-US"/>
        </a:p>
      </dgm:t>
    </dgm:pt>
    <dgm:pt modelId="{773A14AD-6A4A-244F-98C8-DA667B2A54C2}">
      <dgm:prSet custT="1"/>
      <dgm:spPr>
        <a:solidFill>
          <a:schemeClr val="accent3">
            <a:lumMod val="75000"/>
          </a:schemeClr>
        </a:solidFill>
        <a:ln>
          <a:noFill/>
        </a:ln>
      </dgm:spPr>
      <dgm: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Foster Rest</a:t>
          </a:r>
        </a:p>
      </dgm:t>
    </dgm:pt>
    <dgm:pt modelId="{608B6B6C-F02D-BC4D-8292-6514C727D1AF}" type="parTrans" cxnId="{3EAB5E12-3569-0547-B700-A70836CB52C5}">
      <dgm:prSet/>
      <dgm:spPr/>
      <dgm:t>
        <a:bodyPr/>
        <a:lstStyle/>
        <a:p>
          <a:endParaRPr lang="en-US"/>
        </a:p>
      </dgm:t>
    </dgm:pt>
    <dgm:pt modelId="{F1C21018-7F89-C145-B4CD-A397DD4CCE8A}" type="sibTrans" cxnId="{3EAB5E12-3569-0547-B700-A70836CB52C5}">
      <dgm:prSet/>
      <dgm:spPr/>
      <dgm:t>
        <a:bodyPr/>
        <a:lstStyle/>
        <a:p>
          <a:endParaRPr lang="en-US"/>
        </a:p>
      </dgm:t>
    </dgm:pt>
    <dgm:pt modelId="{BBC18876-E33D-0A47-9E72-C815AD90E75A}">
      <dgm:prSet custT="1"/>
      <dgm:spPr>
        <a:solidFill>
          <a:schemeClr val="accent3">
            <a:lumMod val="75000"/>
            <a:alpha val="1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Recuperate</a:t>
          </a:r>
        </a:p>
      </dgm:t>
    </dgm:pt>
    <dgm:pt modelId="{FC7576F2-9E1F-CD40-A298-DAD5F02AC3C2}" type="parTrans" cxnId="{1483D375-D5B9-204F-9E0C-EAE2B8666694}">
      <dgm:prSet/>
      <dgm:spPr/>
      <dgm:t>
        <a:bodyPr/>
        <a:lstStyle/>
        <a:p>
          <a:endParaRPr lang="en-US"/>
        </a:p>
      </dgm:t>
    </dgm:pt>
    <dgm:pt modelId="{F7D592D4-EC05-A34E-9163-D6EF34E20C31}" type="sibTrans" cxnId="{1483D375-D5B9-204F-9E0C-EAE2B8666694}">
      <dgm:prSet/>
      <dgm:spPr/>
      <dgm:t>
        <a:bodyPr/>
        <a:lstStyle/>
        <a:p>
          <a:endParaRPr lang="en-US"/>
        </a:p>
      </dgm:t>
    </dgm:pt>
    <dgm:pt modelId="{B6655A9F-A94E-6646-88A6-E5F0B22C38E3}">
      <dgm:prSet custT="1"/>
      <dgm:spPr>
        <a:solidFill>
          <a:schemeClr val="accent3">
            <a:lumMod val="75000"/>
            <a:alpha val="1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Sleep</a:t>
          </a:r>
        </a:p>
      </dgm:t>
    </dgm:pt>
    <dgm:pt modelId="{901D0728-0187-E448-9FD5-23CF71B563AF}" type="parTrans" cxnId="{1C973EF9-C98D-274A-AE27-C10B5014D799}">
      <dgm:prSet/>
      <dgm:spPr/>
      <dgm:t>
        <a:bodyPr/>
        <a:lstStyle/>
        <a:p>
          <a:endParaRPr lang="en-US"/>
        </a:p>
      </dgm:t>
    </dgm:pt>
    <dgm:pt modelId="{2E81DF57-BB22-7644-9940-AAA10F7EAC74}" type="sibTrans" cxnId="{1C973EF9-C98D-274A-AE27-C10B5014D799}">
      <dgm:prSet/>
      <dgm:spPr/>
      <dgm:t>
        <a:bodyPr/>
        <a:lstStyle/>
        <a:p>
          <a:endParaRPr lang="en-US"/>
        </a:p>
      </dgm:t>
    </dgm:pt>
    <dgm:pt modelId="{C697DB62-DF1A-0B4D-9E24-23894E030359}">
      <dgm:prSet custT="1"/>
      <dgm:spPr>
        <a:solidFill>
          <a:schemeClr val="accent3">
            <a:lumMod val="75000"/>
            <a:alpha val="1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Time out</a:t>
          </a:r>
        </a:p>
      </dgm:t>
    </dgm:pt>
    <dgm:pt modelId="{80E3C5F2-F822-1B47-8CC5-298C2FFB27E0}" type="parTrans" cxnId="{B85A693C-1A8D-8148-81AF-D7FC786E8AA3}">
      <dgm:prSet/>
      <dgm:spPr/>
      <dgm:t>
        <a:bodyPr/>
        <a:lstStyle/>
        <a:p>
          <a:endParaRPr lang="en-US"/>
        </a:p>
      </dgm:t>
    </dgm:pt>
    <dgm:pt modelId="{526B5D79-1B33-6D48-B3DD-521505B53CC2}" type="sibTrans" cxnId="{B85A693C-1A8D-8148-81AF-D7FC786E8AA3}">
      <dgm:prSet/>
      <dgm:spPr/>
      <dgm:t>
        <a:bodyPr/>
        <a:lstStyle/>
        <a:p>
          <a:endParaRPr lang="en-US"/>
        </a:p>
      </dgm:t>
    </dgm:pt>
    <dgm:pt modelId="{BC22230F-7FEF-4846-ADE4-10E7122992C4}">
      <dgm:prSet custT="1"/>
      <dgm:spPr>
        <a:solidFill>
          <a:schemeClr val="accent2"/>
        </a:solidFill>
        <a:ln>
          <a:noFill/>
        </a:ln>
      </dgm:spPr>
      <dgm:t>
        <a:bodyPr/>
        <a:lstStyle/>
        <a:p>
          <a:r>
            <a:rPr lang="en-US" sz="2000" b="1" kern="1200" dirty="0">
              <a:solidFill>
                <a:prstClr val="white"/>
              </a:solidFill>
              <a:latin typeface="Calibri"/>
              <a:ea typeface="+mn-ea"/>
              <a:cs typeface="+mn-cs"/>
            </a:rPr>
            <a:t>Soothe</a:t>
          </a:r>
        </a:p>
      </dgm:t>
    </dgm:pt>
    <dgm:pt modelId="{E6E1AAA4-2D4E-0F4B-AB8D-FE444656F76E}" type="parTrans" cxnId="{E0295125-240A-8748-AE5A-48DCA0835F38}">
      <dgm:prSet/>
      <dgm:spPr/>
      <dgm:t>
        <a:bodyPr/>
        <a:lstStyle/>
        <a:p>
          <a:endParaRPr lang="en-US"/>
        </a:p>
      </dgm:t>
    </dgm:pt>
    <dgm:pt modelId="{37281AF1-E547-B342-AB85-DC8C28CCD6AC}" type="sibTrans" cxnId="{E0295125-240A-8748-AE5A-48DCA0835F38}">
      <dgm:prSet/>
      <dgm:spPr/>
      <dgm:t>
        <a:bodyPr/>
        <a:lstStyle/>
        <a:p>
          <a:endParaRPr lang="en-US"/>
        </a:p>
      </dgm:t>
    </dgm:pt>
    <dgm:pt modelId="{70A4AA48-4C6B-BC44-BD43-118DC3E68CE3}">
      <dgm:prSet custT="1"/>
      <dgm:spPr>
        <a:solidFill>
          <a:schemeClr val="accent2">
            <a:lumMod val="20000"/>
            <a:lumOff val="80000"/>
            <a:alpha val="9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Listen empathically</a:t>
          </a:r>
        </a:p>
      </dgm:t>
    </dgm:pt>
    <dgm:pt modelId="{618EF63A-5D7C-1849-A51E-104D3B0F045F}" type="parTrans" cxnId="{A4134E76-339A-574E-9AD5-BD714D63EEBA}">
      <dgm:prSet/>
      <dgm:spPr/>
      <dgm:t>
        <a:bodyPr/>
        <a:lstStyle/>
        <a:p>
          <a:endParaRPr lang="en-US"/>
        </a:p>
      </dgm:t>
    </dgm:pt>
    <dgm:pt modelId="{EEC638E6-8AA8-304D-8D92-4D6D10EB9080}" type="sibTrans" cxnId="{A4134E76-339A-574E-9AD5-BD714D63EEBA}">
      <dgm:prSet/>
      <dgm:spPr/>
      <dgm:t>
        <a:bodyPr/>
        <a:lstStyle/>
        <a:p>
          <a:endParaRPr lang="en-US"/>
        </a:p>
      </dgm:t>
    </dgm:pt>
    <dgm:pt modelId="{F4155E68-9167-5D44-BD17-0FEACFA2D113}">
      <dgm:prSet custT="1"/>
      <dgm:spPr>
        <a:solidFill>
          <a:schemeClr val="accent2">
            <a:lumMod val="20000"/>
            <a:lumOff val="80000"/>
            <a:alpha val="9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Reduce emotional intensity</a:t>
          </a:r>
        </a:p>
      </dgm:t>
    </dgm:pt>
    <dgm:pt modelId="{F73F3E3C-D8EA-A14C-A4D7-86C162088BC4}" type="parTrans" cxnId="{3DE1E8B0-F2A5-A648-A84C-EF5315B13CFE}">
      <dgm:prSet/>
      <dgm:spPr/>
      <dgm:t>
        <a:bodyPr/>
        <a:lstStyle/>
        <a:p>
          <a:endParaRPr lang="en-US"/>
        </a:p>
      </dgm:t>
    </dgm:pt>
    <dgm:pt modelId="{19D0A461-E008-A14F-B23C-1281A8340EC6}" type="sibTrans" cxnId="{3DE1E8B0-F2A5-A648-A84C-EF5315B13CFE}">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pt>
    <dgm:pt modelId="{C96B89ED-9947-4A4F-BA7C-A258F83E62C8}" type="pres">
      <dgm:prSet presAssocID="{1AE1BEAB-1BBA-4481-9097-9AC393720E97}" presName="desTx" presStyleLbl="alignAccFollowNode1" presStyleIdx="0" presStyleCnt="4">
        <dgm:presLayoutVars/>
      </dgm:prSet>
      <dgm:spPr/>
    </dgm:pt>
    <dgm:pt modelId="{F2846CB9-0136-1F48-A487-C934B0E91D79}" type="pres">
      <dgm:prSet presAssocID="{65199854-E816-42D6-AB6C-B3BA6E305828}" presName="space" presStyleCnt="0"/>
      <dgm:spPr/>
    </dgm:pt>
    <dgm:pt modelId="{3DE93749-6595-C44B-AAC1-E1FE4CEB0318}" type="pres">
      <dgm:prSet presAssocID="{59A57E38-3769-824F-AA7B-5DC975952600}" presName="composite" presStyleCnt="0"/>
      <dgm:spPr/>
    </dgm:pt>
    <dgm:pt modelId="{83205603-CE9F-8348-B3A4-7DB70CE32A2C}" type="pres">
      <dgm:prSet presAssocID="{59A57E38-3769-824F-AA7B-5DC975952600}" presName="parTx" presStyleLbl="alignNode1" presStyleIdx="1" presStyleCnt="4">
        <dgm:presLayoutVars>
          <dgm:chMax val="0"/>
          <dgm:chPref val="0"/>
        </dgm:presLayoutVars>
      </dgm:prSet>
      <dgm:spPr/>
    </dgm:pt>
    <dgm:pt modelId="{39539C02-8F34-EB41-AF57-8E9E7450792C}" type="pres">
      <dgm:prSet presAssocID="{59A57E38-3769-824F-AA7B-5DC975952600}" presName="desTx" presStyleLbl="alignAccFollowNode1" presStyleIdx="1" presStyleCnt="4">
        <dgm:presLayoutVars/>
      </dgm:prSet>
      <dgm:spPr/>
    </dgm:pt>
    <dgm:pt modelId="{79FA74F9-5008-8B4C-8BF3-2E71989F3C74}" type="pres">
      <dgm:prSet presAssocID="{68BDE236-AB9C-B74B-A85D-428B0AB36F1E}" presName="space" presStyleCnt="0"/>
      <dgm:spPr/>
    </dgm:pt>
    <dgm:pt modelId="{E0B95342-D4FA-E241-9040-3803F1EEA041}" type="pres">
      <dgm:prSet presAssocID="{773A14AD-6A4A-244F-98C8-DA667B2A54C2}" presName="composite" presStyleCnt="0"/>
      <dgm:spPr/>
    </dgm:pt>
    <dgm:pt modelId="{BC534E33-FEFC-9C4C-BA13-84DBDCB59519}" type="pres">
      <dgm:prSet presAssocID="{773A14AD-6A4A-244F-98C8-DA667B2A54C2}" presName="parTx" presStyleLbl="alignNode1" presStyleIdx="2" presStyleCnt="4">
        <dgm:presLayoutVars>
          <dgm:chMax val="0"/>
          <dgm:chPref val="0"/>
        </dgm:presLayoutVars>
      </dgm:prSet>
      <dgm:spPr/>
    </dgm:pt>
    <dgm:pt modelId="{181CFD57-D023-D64E-8962-EB657E23C677}" type="pres">
      <dgm:prSet presAssocID="{773A14AD-6A4A-244F-98C8-DA667B2A54C2}" presName="desTx" presStyleLbl="alignAccFollowNode1" presStyleIdx="2" presStyleCnt="4">
        <dgm:presLayoutVars/>
      </dgm:prSet>
      <dgm:spPr/>
    </dgm:pt>
    <dgm:pt modelId="{0A52035E-EBF1-B14E-8AA4-6D8FC08BF8B1}" type="pres">
      <dgm:prSet presAssocID="{F1C21018-7F89-C145-B4CD-A397DD4CCE8A}" presName="space" presStyleCnt="0"/>
      <dgm:spPr/>
    </dgm:pt>
    <dgm:pt modelId="{1EE883BB-2E01-644C-AD68-F183C6C82B1A}" type="pres">
      <dgm:prSet presAssocID="{BC22230F-7FEF-4846-ADE4-10E7122992C4}" presName="composite" presStyleCnt="0"/>
      <dgm:spPr/>
    </dgm:pt>
    <dgm:pt modelId="{FDA80542-2F96-D942-8A73-09FD166711C9}" type="pres">
      <dgm:prSet presAssocID="{BC22230F-7FEF-4846-ADE4-10E7122992C4}" presName="parTx" presStyleLbl="alignNode1" presStyleIdx="3" presStyleCnt="4">
        <dgm:presLayoutVars>
          <dgm:chMax val="0"/>
          <dgm:chPref val="0"/>
        </dgm:presLayoutVars>
      </dgm:prSet>
      <dgm:spPr/>
    </dgm:pt>
    <dgm:pt modelId="{47CA67AC-8423-0940-87F8-9216521011D9}" type="pres">
      <dgm:prSet presAssocID="{BC22230F-7FEF-4846-ADE4-10E7122992C4}" presName="desTx" presStyleLbl="alignAccFollowNode1" presStyleIdx="3" presStyleCnt="4">
        <dgm:presLayoutVars/>
      </dgm:prSet>
      <dgm:spPr/>
    </dgm:pt>
  </dgm:ptLst>
  <dgm:cxnLst>
    <dgm:cxn modelId="{3EAB5E12-3569-0547-B700-A70836CB52C5}" srcId="{9DA7232C-BB98-4B8B-A193-03696B722C94}" destId="{773A14AD-6A4A-244F-98C8-DA667B2A54C2}" srcOrd="2" destOrd="0" parTransId="{608B6B6C-F02D-BC4D-8292-6514C727D1AF}" sibTransId="{F1C21018-7F89-C145-B4CD-A397DD4CCE8A}"/>
    <dgm:cxn modelId="{659CEE12-76D1-F74D-A942-4E1D777AD4E0}" type="presOf" srcId="{1AE1BEAB-1BBA-4481-9097-9AC393720E97}" destId="{3DE734A7-0752-1B48-BC15-4700B9E0B624}" srcOrd="0" destOrd="0" presId="urn:microsoft.com/office/officeart/2016/7/layout/HorizontalActionList"/>
    <dgm:cxn modelId="{357C9514-817E-E349-AB80-B8B28804FFC9}" type="presOf" srcId="{BC22230F-7FEF-4846-ADE4-10E7122992C4}" destId="{FDA80542-2F96-D942-8A73-09FD166711C9}" srcOrd="0" destOrd="0" presId="urn:microsoft.com/office/officeart/2016/7/layout/HorizontalActionList"/>
    <dgm:cxn modelId="{41CD1822-8C48-984B-B62C-CC268228EBB1}" type="presOf" srcId="{C697DB62-DF1A-0B4D-9E24-23894E030359}" destId="{181CFD57-D023-D64E-8962-EB657E23C677}" srcOrd="0" destOrd="2" presId="urn:microsoft.com/office/officeart/2016/7/layout/HorizontalActionList"/>
    <dgm:cxn modelId="{07AE9223-A930-5743-8630-1F7DEB7D6B37}" type="presOf" srcId="{70A4AA48-4C6B-BC44-BD43-118DC3E68CE3}" destId="{47CA67AC-8423-0940-87F8-9216521011D9}" srcOrd="0" destOrd="0" presId="urn:microsoft.com/office/officeart/2016/7/layout/HorizontalActionList"/>
    <dgm:cxn modelId="{E0295125-240A-8748-AE5A-48DCA0835F38}" srcId="{9DA7232C-BB98-4B8B-A193-03696B722C94}" destId="{BC22230F-7FEF-4846-ADE4-10E7122992C4}" srcOrd="3" destOrd="0" parTransId="{E6E1AAA4-2D4E-0F4B-AB8D-FE444656F76E}" sibTransId="{37281AF1-E547-B342-AB85-DC8C28CCD6AC}"/>
    <dgm:cxn modelId="{B85A693C-1A8D-8148-81AF-D7FC786E8AA3}" srcId="{773A14AD-6A4A-244F-98C8-DA667B2A54C2}" destId="{C697DB62-DF1A-0B4D-9E24-23894E030359}" srcOrd="2" destOrd="0" parTransId="{80E3C5F2-F822-1B47-8CC5-298C2FFB27E0}" sibTransId="{526B5D79-1B33-6D48-B3DD-521505B53CC2}"/>
    <dgm:cxn modelId="{4D6A5F40-AADB-B444-8635-B98B4EA9955B}" type="presOf" srcId="{59A57E38-3769-824F-AA7B-5DC975952600}" destId="{83205603-CE9F-8348-B3A4-7DB70CE32A2C}" srcOrd="0" destOrd="0" presId="urn:microsoft.com/office/officeart/2016/7/layout/HorizontalActionList"/>
    <dgm:cxn modelId="{F4047C4B-FE45-064E-A722-6A5DC4451979}" srcId="{59A57E38-3769-824F-AA7B-5DC975952600}" destId="{3ABC2DB7-0F32-B747-9D3E-D41C8BBB8353}" srcOrd="1" destOrd="0" parTransId="{FC4C38A2-00BF-6D4D-A172-F028B5DC43EB}" sibTransId="{884F8C11-1C45-F644-A4D2-E63716C42C89}"/>
    <dgm:cxn modelId="{7771D950-DA13-8D45-85B1-C9D46F71DF52}" type="presOf" srcId="{773A14AD-6A4A-244F-98C8-DA667B2A54C2}" destId="{BC534E33-FEFC-9C4C-BA13-84DBDCB59519}" srcOrd="0" destOrd="0" presId="urn:microsoft.com/office/officeart/2016/7/layout/HorizontalActionList"/>
    <dgm:cxn modelId="{4B50EC63-B2D1-8C49-A647-671F26AABEC4}" type="presOf" srcId="{AAFF5C3F-7A38-E34F-81C2-E926A1745FA5}" destId="{C96B89ED-9947-4A4F-BA7C-A258F83E62C8}" srcOrd="0" destOrd="3" presId="urn:microsoft.com/office/officeart/2016/7/layout/HorizontalActionList"/>
    <dgm:cxn modelId="{2C63296B-1A3C-8B4C-B3F5-6F5854CC6BBE}" type="presOf" srcId="{9DA7232C-BB98-4B8B-A193-03696B722C94}" destId="{6EC623F5-BBF4-FE4B-96BA-EA0A795AC5D8}" srcOrd="0" destOrd="0" presId="urn:microsoft.com/office/officeart/2016/7/layout/HorizontalActionList"/>
    <dgm:cxn modelId="{443E3E75-3415-1F4F-9FDC-E3E976D5C483}" srcId="{1AE1BEAB-1BBA-4481-9097-9AC393720E97}" destId="{F318F952-ABCB-944D-92E6-711BF8A2A615}" srcOrd="1" destOrd="0" parTransId="{2A14EAB5-BED4-294C-A642-244C9A1E9878}" sibTransId="{AE5DAF3D-D912-0842-A7E7-7B696CB187CC}"/>
    <dgm:cxn modelId="{1483D375-D5B9-204F-9E0C-EAE2B8666694}" srcId="{773A14AD-6A4A-244F-98C8-DA667B2A54C2}" destId="{BBC18876-E33D-0A47-9E72-C815AD90E75A}" srcOrd="0" destOrd="0" parTransId="{FC7576F2-9E1F-CD40-A298-DAD5F02AC3C2}" sibTransId="{F7D592D4-EC05-A34E-9163-D6EF34E20C31}"/>
    <dgm:cxn modelId="{A4134E76-339A-574E-9AD5-BD714D63EEBA}" srcId="{BC22230F-7FEF-4846-ADE4-10E7122992C4}" destId="{70A4AA48-4C6B-BC44-BD43-118DC3E68CE3}" srcOrd="0" destOrd="0" parTransId="{618EF63A-5D7C-1849-A51E-104D3B0F045F}" sibTransId="{EEC638E6-8AA8-304D-8D92-4D6D10EB9080}"/>
    <dgm:cxn modelId="{1D3E6076-2111-3449-8F48-914DC1FDFBFC}" type="presOf" srcId="{F318F952-ABCB-944D-92E6-711BF8A2A615}" destId="{C96B89ED-9947-4A4F-BA7C-A258F83E62C8}" srcOrd="0" destOrd="1" presId="urn:microsoft.com/office/officeart/2016/7/layout/HorizontalActionList"/>
    <dgm:cxn modelId="{58F6DE85-C8B8-3F48-93C7-B70B2D09D895}" type="presOf" srcId="{4A4FF5E3-2D6A-D740-9B85-02055F36365D}" destId="{C96B89ED-9947-4A4F-BA7C-A258F83E62C8}" srcOrd="0" destOrd="0" presId="urn:microsoft.com/office/officeart/2016/7/layout/HorizontalActionList"/>
    <dgm:cxn modelId="{43F2C68B-CFCC-7C4E-BACC-9D9C5C83598D}" type="presOf" srcId="{B6655A9F-A94E-6646-88A6-E5F0B22C38E3}" destId="{181CFD57-D023-D64E-8962-EB657E23C677}" srcOrd="0" destOrd="1" presId="urn:microsoft.com/office/officeart/2016/7/layout/HorizontalActionList"/>
    <dgm:cxn modelId="{5536C997-DFE7-E14F-898F-8BF2FFAE575B}" srcId="{59A57E38-3769-824F-AA7B-5DC975952600}" destId="{A01B727A-A8CE-AF45-86E2-2E2C1F9C551B}" srcOrd="0" destOrd="0" parTransId="{7C805382-20E3-A64D-A39D-41253EBE2E07}" sibTransId="{C0306AF9-D0FA-BB41-8544-A53D2E63F526}"/>
    <dgm:cxn modelId="{53C4AD9D-3BEE-224E-97B6-50B4B3474D42}" srcId="{9DA7232C-BB98-4B8B-A193-03696B722C94}" destId="{59A57E38-3769-824F-AA7B-5DC975952600}" srcOrd="1" destOrd="0" parTransId="{45A0EBBD-19BC-594C-8AAE-4DF91E799B9C}" sibTransId="{68BDE236-AB9C-B74B-A85D-428B0AB36F1E}"/>
    <dgm:cxn modelId="{9377B5AD-C233-154D-8228-9BBD8249B188}" type="presOf" srcId="{F4155E68-9167-5D44-BD17-0FEACFA2D113}" destId="{47CA67AC-8423-0940-87F8-9216521011D9}" srcOrd="0" destOrd="1" presId="urn:microsoft.com/office/officeart/2016/7/layout/HorizontalActionList"/>
    <dgm:cxn modelId="{3DE1E8B0-F2A5-A648-A84C-EF5315B13CFE}" srcId="{BC22230F-7FEF-4846-ADE4-10E7122992C4}" destId="{F4155E68-9167-5D44-BD17-0FEACFA2D113}" srcOrd="1" destOrd="0" parTransId="{F73F3E3C-D8EA-A14C-A4D7-86C162088BC4}" sibTransId="{19D0A461-E008-A14F-B23C-1281A8340EC6}"/>
    <dgm:cxn modelId="{867472B6-3090-8648-97E3-D143DD976030}" type="presOf" srcId="{3ABC2DB7-0F32-B747-9D3E-D41C8BBB8353}" destId="{39539C02-8F34-EB41-AF57-8E9E7450792C}" srcOrd="0" destOrd="1" presId="urn:microsoft.com/office/officeart/2016/7/layout/HorizontalActionList"/>
    <dgm:cxn modelId="{3B805CC9-2DE6-C148-B322-2B096ABA238A}" srcId="{1AE1BEAB-1BBA-4481-9097-9AC393720E97}" destId="{AAFF5C3F-7A38-E34F-81C2-E926A1745FA5}" srcOrd="3" destOrd="0" parTransId="{68489AF7-9C01-4546-80ED-179A4982ED31}" sibTransId="{5799D9FD-82BF-D640-9CD8-493623920AC1}"/>
    <dgm:cxn modelId="{6D210FD6-A251-8C43-B4F4-7154E8B62996}" srcId="{1AE1BEAB-1BBA-4481-9097-9AC393720E97}" destId="{111C49E8-0B83-7043-A054-009A345B18FB}" srcOrd="2" destOrd="0" parTransId="{C3EDC338-A92A-E24E-A2D4-8E6F34F45BCA}" sibTransId="{8FE30C0A-561F-C443-9E28-625ECF67F8E5}"/>
    <dgm:cxn modelId="{8EA646D8-4BAD-ED47-8A67-87004C649BEE}" type="presOf" srcId="{A01B727A-A8CE-AF45-86E2-2E2C1F9C551B}" destId="{39539C02-8F34-EB41-AF57-8E9E7450792C}" srcOrd="0" destOrd="0" presId="urn:microsoft.com/office/officeart/2016/7/layout/HorizontalActionList"/>
    <dgm:cxn modelId="{7329A3DB-E94B-8F4A-888B-FA4DAAEA7453}" srcId="{1AE1BEAB-1BBA-4481-9097-9AC393720E97}" destId="{4A4FF5E3-2D6A-D740-9B85-02055F36365D}" srcOrd="0" destOrd="0" parTransId="{32E0EBDC-31D1-D64C-8062-8F45C8044E9B}" sibTransId="{64BE459C-AD15-224E-BA48-CA39C2E3A24F}"/>
    <dgm:cxn modelId="{751E99E8-AA21-4FF9-BA93-9185C7832994}" srcId="{9DA7232C-BB98-4B8B-A193-03696B722C94}" destId="{1AE1BEAB-1BBA-4481-9097-9AC393720E97}" srcOrd="0" destOrd="0" parTransId="{61D0C8FB-D3B6-41EC-8612-2A9D03BC8608}" sibTransId="{65199854-E816-42D6-AB6C-B3BA6E305828}"/>
    <dgm:cxn modelId="{2E2715EB-B82F-EC44-B4B1-85FA11007CBD}" type="presOf" srcId="{111C49E8-0B83-7043-A054-009A345B18FB}" destId="{C96B89ED-9947-4A4F-BA7C-A258F83E62C8}" srcOrd="0" destOrd="2" presId="urn:microsoft.com/office/officeart/2016/7/layout/HorizontalActionList"/>
    <dgm:cxn modelId="{61435DF0-A07F-F742-B7B0-D38DB1FA9C85}" type="presOf" srcId="{AA1056B7-1ED6-724F-A9F8-3DE76C5EB78A}" destId="{39539C02-8F34-EB41-AF57-8E9E7450792C}" srcOrd="0" destOrd="2" presId="urn:microsoft.com/office/officeart/2016/7/layout/HorizontalActionList"/>
    <dgm:cxn modelId="{A41936F6-66D7-C242-B958-65B9679A6745}" type="presOf" srcId="{BBC18876-E33D-0A47-9E72-C815AD90E75A}" destId="{181CFD57-D023-D64E-8962-EB657E23C677}" srcOrd="0" destOrd="0" presId="urn:microsoft.com/office/officeart/2016/7/layout/HorizontalActionList"/>
    <dgm:cxn modelId="{1C973EF9-C98D-274A-AE27-C10B5014D799}" srcId="{773A14AD-6A4A-244F-98C8-DA667B2A54C2}" destId="{B6655A9F-A94E-6646-88A6-E5F0B22C38E3}" srcOrd="1" destOrd="0" parTransId="{901D0728-0187-E448-9FD5-23CF71B563AF}" sibTransId="{2E81DF57-BB22-7644-9940-AAA10F7EAC74}"/>
    <dgm:cxn modelId="{0039A8F9-F8B5-6F4E-B4CD-89D9F3633AB2}" srcId="{59A57E38-3769-824F-AA7B-5DC975952600}" destId="{AA1056B7-1ED6-724F-A9F8-3DE76C5EB78A}" srcOrd="2" destOrd="0" parTransId="{57081D10-A022-804C-B56A-980A094CDC72}" sibTransId="{4E43F0CE-7446-4349-BAE0-E1A7D2ED2130}"/>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41CA0420-287E-B44E-B635-D3346C61606D}" type="presParOf" srcId="{6EC623F5-BBF4-FE4B-96BA-EA0A795AC5D8}" destId="{3DE93749-6595-C44B-AAC1-E1FE4CEB0318}" srcOrd="2" destOrd="0" presId="urn:microsoft.com/office/officeart/2016/7/layout/HorizontalActionList"/>
    <dgm:cxn modelId="{F9CBEB9E-28E6-5246-93F9-23BD02F9817D}" type="presParOf" srcId="{3DE93749-6595-C44B-AAC1-E1FE4CEB0318}" destId="{83205603-CE9F-8348-B3A4-7DB70CE32A2C}" srcOrd="0" destOrd="0" presId="urn:microsoft.com/office/officeart/2016/7/layout/HorizontalActionList"/>
    <dgm:cxn modelId="{80391F00-9ADF-3141-AE65-54937647AAFE}" type="presParOf" srcId="{3DE93749-6595-C44B-AAC1-E1FE4CEB0318}" destId="{39539C02-8F34-EB41-AF57-8E9E7450792C}" srcOrd="1" destOrd="0" presId="urn:microsoft.com/office/officeart/2016/7/layout/HorizontalActionList"/>
    <dgm:cxn modelId="{D3CC8E72-0C40-814D-A588-478213A5DC4F}" type="presParOf" srcId="{6EC623F5-BBF4-FE4B-96BA-EA0A795AC5D8}" destId="{79FA74F9-5008-8B4C-8BF3-2E71989F3C74}" srcOrd="3" destOrd="0" presId="urn:microsoft.com/office/officeart/2016/7/layout/HorizontalActionList"/>
    <dgm:cxn modelId="{02F32A8D-6DE3-9B49-AFCF-2FF3EC319E3A}" type="presParOf" srcId="{6EC623F5-BBF4-FE4B-96BA-EA0A795AC5D8}" destId="{E0B95342-D4FA-E241-9040-3803F1EEA041}" srcOrd="4" destOrd="0" presId="urn:microsoft.com/office/officeart/2016/7/layout/HorizontalActionList"/>
    <dgm:cxn modelId="{A2E540E9-DC8F-D34D-81EA-E3176AA13D31}" type="presParOf" srcId="{E0B95342-D4FA-E241-9040-3803F1EEA041}" destId="{BC534E33-FEFC-9C4C-BA13-84DBDCB59519}" srcOrd="0" destOrd="0" presId="urn:microsoft.com/office/officeart/2016/7/layout/HorizontalActionList"/>
    <dgm:cxn modelId="{B5946CA0-5357-6C4D-90B7-90D909075E7F}" type="presParOf" srcId="{E0B95342-D4FA-E241-9040-3803F1EEA041}" destId="{181CFD57-D023-D64E-8962-EB657E23C677}" srcOrd="1" destOrd="0" presId="urn:microsoft.com/office/officeart/2016/7/layout/HorizontalActionList"/>
    <dgm:cxn modelId="{BDDBA93D-4145-3B4C-9AA2-981E1C84620E}" type="presParOf" srcId="{6EC623F5-BBF4-FE4B-96BA-EA0A795AC5D8}" destId="{0A52035E-EBF1-B14E-8AA4-6D8FC08BF8B1}" srcOrd="5" destOrd="0" presId="urn:microsoft.com/office/officeart/2016/7/layout/HorizontalActionList"/>
    <dgm:cxn modelId="{3302C81E-1F50-014A-AC72-0865BBD708F7}" type="presParOf" srcId="{6EC623F5-BBF4-FE4B-96BA-EA0A795AC5D8}" destId="{1EE883BB-2E01-644C-AD68-F183C6C82B1A}" srcOrd="6" destOrd="0" presId="urn:microsoft.com/office/officeart/2016/7/layout/HorizontalActionList"/>
    <dgm:cxn modelId="{F23CD608-18E0-6F40-B6D7-143CD13EFFC6}" type="presParOf" srcId="{1EE883BB-2E01-644C-AD68-F183C6C82B1A}" destId="{FDA80542-2F96-D942-8A73-09FD166711C9}" srcOrd="0" destOrd="0" presId="urn:microsoft.com/office/officeart/2016/7/layout/HorizontalActionList"/>
    <dgm:cxn modelId="{AEBD3179-402F-3945-89D7-07E3545D6369}" type="presParOf" srcId="{1EE883BB-2E01-644C-AD68-F183C6C82B1A}" destId="{47CA67AC-8423-0940-87F8-9216521011D9}"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1AE1BEAB-1BBA-4481-9097-9AC393720E97}">
      <dgm:prSet/>
      <dgm:spPr>
        <a:solidFill>
          <a:schemeClr val="accent6">
            <a:lumMod val="75000"/>
          </a:schemeClr>
        </a:solidFill>
        <a:ln>
          <a:noFill/>
        </a:ln>
      </dgm:spPr>
      <dgm:t>
        <a:bodyPr/>
        <a:lstStyle/>
        <a:p>
          <a:r>
            <a:rPr lang="en-US" b="1" dirty="0">
              <a:latin typeface="+mn-lt"/>
              <a:cs typeface="Arial" charset="0"/>
            </a:rPr>
            <a:t>Be With</a:t>
          </a:r>
          <a:endParaRPr lang="en-US" dirty="0"/>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a:solidFill>
          <a:srgbClr val="FFAE2D">
            <a:alpha val="10000"/>
          </a:srgbClr>
        </a:solidFill>
        <a:ln>
          <a:noFill/>
        </a:ln>
      </dgm:spPr>
      <dgm:t>
        <a:bodyPr/>
        <a:lstStyle/>
        <a:p>
          <a:r>
            <a:rPr lang="en-US" sz="1800" dirty="0"/>
            <a:t>Maintain presence</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dgm:spPr>
        <a:solidFill>
          <a:srgbClr val="1964AB"/>
        </a:solidFill>
        <a:ln>
          <a:noFill/>
        </a:ln>
      </dgm:spPr>
      <dgm:t>
        <a:bodyPr/>
        <a:lstStyle/>
        <a:p>
          <a:r>
            <a:rPr lang="en-US" b="1" dirty="0"/>
            <a:t>Promote Connection</a:t>
          </a:r>
        </a:p>
      </dgm:t>
      <dgm:extLst>
        <a:ext uri="{E40237B7-FDA0-4F09-8148-C483321AD2D9}">
          <dgm14:cNvPr xmlns:dgm14="http://schemas.microsoft.com/office/drawing/2010/diagram" id="0" name="" descr="Table of Connect Actions"/>
        </a:ext>
      </dgm:extLs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a:solidFill>
          <a:srgbClr val="1964AB">
            <a:alpha val="10000"/>
          </a:srgbClr>
        </a:solidFill>
        <a:ln>
          <a:noFill/>
        </a:ln>
      </dgm:spPr>
      <dgm:t>
        <a:bodyPr/>
        <a:lstStyle/>
        <a:p>
          <a:pPr>
            <a:buClr>
              <a:srgbClr val="FF0000"/>
            </a:buClr>
            <a:buSzPct val="90000"/>
          </a:pPr>
          <a:r>
            <a:rPr lang="en-US" sz="1800" dirty="0"/>
            <a:t>Find trusted Others</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dgm:spPr>
        <a:solidFill>
          <a:schemeClr val="accent3">
            <a:lumMod val="75000"/>
          </a:schemeClr>
        </a:solidFill>
        <a:ln>
          <a:noFill/>
        </a:ln>
      </dgm:spPr>
      <dgm:t>
        <a:bodyPr/>
        <a:lstStyle/>
        <a:p>
          <a:r>
            <a:rPr lang="en-US" b="1" dirty="0"/>
            <a:t>Reduce Isolation</a:t>
          </a:r>
          <a:endParaRPr lang="en-US" dirty="0"/>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a:solidFill>
          <a:schemeClr val="accent3">
            <a:lumMod val="75000"/>
            <a:alpha val="10000"/>
          </a:schemeClr>
        </a:solidFill>
        <a:ln>
          <a:noFill/>
        </a:ln>
      </dgm:spPr>
      <dgm:t>
        <a:bodyPr/>
        <a:lstStyle/>
        <a:p>
          <a:r>
            <a:rPr lang="en-US" sz="1800" dirty="0"/>
            <a:t>Improve understanding</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DF64A85-CA4B-A243-8D9A-6172C07E7F54}">
      <dgm:prSet custT="1"/>
      <dgm:spPr>
        <a:solidFill>
          <a:srgbClr val="FFAE2D">
            <a:alpha val="10000"/>
          </a:srgbClr>
        </a:solidFill>
        <a:ln>
          <a:noFill/>
        </a:ln>
      </dgm:spPr>
      <dgm:t>
        <a:bodyPr/>
        <a:lstStyle/>
        <a:p>
          <a:r>
            <a:rPr lang="en-US" sz="1800" dirty="0"/>
            <a:t>Keep eye contact</a:t>
          </a:r>
        </a:p>
      </dgm:t>
    </dgm:pt>
    <dgm:pt modelId="{9D35E59D-5ECB-474A-9A0B-3171E1FAA61F}" type="parTrans" cxnId="{FB0E1A78-F253-1648-BBBC-293EA37F44A7}">
      <dgm:prSet/>
      <dgm:spPr/>
      <dgm:t>
        <a:bodyPr/>
        <a:lstStyle/>
        <a:p>
          <a:endParaRPr lang="en-US"/>
        </a:p>
      </dgm:t>
    </dgm:pt>
    <dgm:pt modelId="{2AEF74B9-5E1A-7546-A083-6EC92E5E8E46}" type="sibTrans" cxnId="{FB0E1A78-F253-1648-BBBC-293EA37F44A7}">
      <dgm:prSet/>
      <dgm:spPr/>
      <dgm:t>
        <a:bodyPr/>
        <a:lstStyle/>
        <a:p>
          <a:endParaRPr lang="en-US"/>
        </a:p>
      </dgm:t>
    </dgm:pt>
    <dgm:pt modelId="{D4EDD532-EFF8-C24C-97A4-163F7F99F4D4}">
      <dgm:prSet custT="1"/>
      <dgm:spPr>
        <a:solidFill>
          <a:srgbClr val="FFAE2D">
            <a:alpha val="10000"/>
          </a:srgbClr>
        </a:solidFill>
        <a:ln>
          <a:noFill/>
        </a:ln>
      </dgm:spPr>
      <dgm:t>
        <a:bodyPr/>
        <a:lstStyle/>
        <a:p>
          <a:r>
            <a:rPr lang="en-US" sz="1800" dirty="0"/>
            <a:t>Listen</a:t>
          </a:r>
        </a:p>
      </dgm:t>
    </dgm:pt>
    <dgm:pt modelId="{6660B9C5-04FB-C845-B0BD-86B9452B62ED}" type="parTrans" cxnId="{C8833926-FFC5-7544-BD0A-D982CD37422D}">
      <dgm:prSet/>
      <dgm:spPr/>
      <dgm:t>
        <a:bodyPr/>
        <a:lstStyle/>
        <a:p>
          <a:endParaRPr lang="en-US"/>
        </a:p>
      </dgm:t>
    </dgm:pt>
    <dgm:pt modelId="{63B1D07E-2B23-9140-ADC0-DD6929E435A9}" type="sibTrans" cxnId="{C8833926-FFC5-7544-BD0A-D982CD37422D}">
      <dgm:prSet/>
      <dgm:spPr/>
      <dgm:t>
        <a:bodyPr/>
        <a:lstStyle/>
        <a:p>
          <a:endParaRPr lang="en-US"/>
        </a:p>
      </dgm:t>
    </dgm:pt>
    <dgm:pt modelId="{CB93A860-E76D-5E4B-9015-4C90D8B2951E}">
      <dgm:prSet custT="1"/>
      <dgm:spPr>
        <a:solidFill>
          <a:srgbClr val="FFAE2D">
            <a:alpha val="10000"/>
          </a:srgbClr>
        </a:solidFill>
        <a:ln>
          <a:noFill/>
        </a:ln>
      </dgm:spPr>
      <dgm:t>
        <a:bodyPr/>
        <a:lstStyle/>
        <a:p>
          <a:r>
            <a:rPr lang="en-US" sz="1800" dirty="0"/>
            <a:t>Empathize</a:t>
          </a:r>
        </a:p>
      </dgm:t>
    </dgm:pt>
    <dgm:pt modelId="{D26BE9AB-3125-EB47-BA6C-A32F148AFAA6}" type="parTrans" cxnId="{C0E53C04-49EA-C94A-A69B-F1409F9FE827}">
      <dgm:prSet/>
      <dgm:spPr/>
      <dgm:t>
        <a:bodyPr/>
        <a:lstStyle/>
        <a:p>
          <a:endParaRPr lang="en-US"/>
        </a:p>
      </dgm:t>
    </dgm:pt>
    <dgm:pt modelId="{3C30D61C-3EB4-B149-982E-88EA98BF8D6E}" type="sibTrans" cxnId="{C0E53C04-49EA-C94A-A69B-F1409F9FE827}">
      <dgm:prSet/>
      <dgm:spPr/>
      <dgm:t>
        <a:bodyPr/>
        <a:lstStyle/>
        <a:p>
          <a:endParaRPr lang="en-US"/>
        </a:p>
      </dgm:t>
    </dgm:pt>
    <dgm:pt modelId="{1B2E9390-2696-B54F-9555-7BD4EC0F11D8}">
      <dgm:prSet custT="1"/>
      <dgm:spPr>
        <a:solidFill>
          <a:srgbClr val="FFAE2D">
            <a:alpha val="10000"/>
          </a:srgbClr>
        </a:solidFill>
        <a:ln>
          <a:noFill/>
        </a:ln>
      </dgm:spPr>
      <dgm:t>
        <a:bodyPr/>
        <a:lstStyle/>
        <a:p>
          <a:r>
            <a:rPr lang="en-US" sz="1800" dirty="0"/>
            <a:t>Accept</a:t>
          </a:r>
        </a:p>
      </dgm:t>
    </dgm:pt>
    <dgm:pt modelId="{B22E07FD-C11A-7748-9E50-B1FCAF89EB82}" type="parTrans" cxnId="{707FB79A-434E-564F-B515-7B343391862C}">
      <dgm:prSet/>
      <dgm:spPr/>
      <dgm:t>
        <a:bodyPr/>
        <a:lstStyle/>
        <a:p>
          <a:endParaRPr lang="en-US"/>
        </a:p>
      </dgm:t>
    </dgm:pt>
    <dgm:pt modelId="{A808E92F-882C-EA4B-B733-9FF7D102ABED}" type="sibTrans" cxnId="{707FB79A-434E-564F-B515-7B343391862C}">
      <dgm:prSet/>
      <dgm:spPr/>
      <dgm:t>
        <a:bodyPr/>
        <a:lstStyle/>
        <a:p>
          <a:endParaRPr lang="en-US"/>
        </a:p>
      </dgm:t>
    </dgm:pt>
    <dgm:pt modelId="{2FEDB42B-0238-6544-BC34-C896213F169A}">
      <dgm:prSet custT="1"/>
      <dgm:spPr>
        <a:solidFill>
          <a:srgbClr val="1964AB">
            <a:alpha val="10000"/>
          </a:srgbClr>
        </a:solidFill>
        <a:ln>
          <a:noFill/>
        </a:ln>
      </dgm:spPr>
      <dgm:t>
        <a:bodyPr/>
        <a:lstStyle/>
        <a:p>
          <a:pPr>
            <a:buClr>
              <a:srgbClr val="FF0000"/>
            </a:buClr>
            <a:buSzPct val="90000"/>
          </a:pPr>
          <a:r>
            <a:rPr lang="en-US" sz="1800" dirty="0"/>
            <a:t>Foster contact with others</a:t>
          </a:r>
        </a:p>
      </dgm:t>
    </dgm:pt>
    <dgm:pt modelId="{26F8E631-F407-1A43-9CEA-4B34399DBEE7}" type="parTrans" cxnId="{ABD00482-DCFA-2341-8D17-93503BD0C73B}">
      <dgm:prSet/>
      <dgm:spPr/>
      <dgm:t>
        <a:bodyPr/>
        <a:lstStyle/>
        <a:p>
          <a:endParaRPr lang="en-US"/>
        </a:p>
      </dgm:t>
    </dgm:pt>
    <dgm:pt modelId="{05205A21-6DF1-CC43-9DEC-C60F5960A806}" type="sibTrans" cxnId="{ABD00482-DCFA-2341-8D17-93503BD0C73B}">
      <dgm:prSet/>
      <dgm:spPr/>
      <dgm:t>
        <a:bodyPr/>
        <a:lstStyle/>
        <a:p>
          <a:endParaRPr lang="en-US"/>
        </a:p>
      </dgm:t>
    </dgm:pt>
    <dgm:pt modelId="{9E71235F-39A1-504B-B32E-B0F766E69FC5}">
      <dgm:prSet custT="1"/>
      <dgm:spPr>
        <a:solidFill>
          <a:srgbClr val="1964AB">
            <a:alpha val="10000"/>
          </a:srgbClr>
        </a:solidFill>
        <a:ln>
          <a:noFill/>
        </a:ln>
      </dgm:spPr>
      <dgm:t>
        <a:bodyPr/>
        <a:lstStyle/>
        <a:p>
          <a:pPr>
            <a:buClr>
              <a:srgbClr val="FF0000"/>
            </a:buClr>
            <a:buSzPct val="90000"/>
          </a:pPr>
          <a:r>
            <a:rPr lang="en-US" sz="1800" dirty="0"/>
            <a:t>Encourage contact with others</a:t>
          </a:r>
        </a:p>
      </dgm:t>
    </dgm:pt>
    <dgm:pt modelId="{3C95740D-4645-B645-A74E-0C5A26713828}" type="parTrans" cxnId="{BEB09F1C-0076-AA41-83E5-7CA85A4DCC41}">
      <dgm:prSet/>
      <dgm:spPr/>
      <dgm:t>
        <a:bodyPr/>
        <a:lstStyle/>
        <a:p>
          <a:endParaRPr lang="en-US"/>
        </a:p>
      </dgm:t>
    </dgm:pt>
    <dgm:pt modelId="{1CE84EAF-2F3E-4848-8860-929ED39FBCD1}" type="sibTrans" cxnId="{BEB09F1C-0076-AA41-83E5-7CA85A4DCC41}">
      <dgm:prSet/>
      <dgm:spPr/>
      <dgm:t>
        <a:bodyPr/>
        <a:lstStyle/>
        <a:p>
          <a:endParaRPr lang="en-US"/>
        </a:p>
      </dgm:t>
    </dgm:pt>
    <dgm:pt modelId="{11686A40-5D7B-5847-B272-7250F8A12246}">
      <dgm:prSet custT="1"/>
      <dgm:spPr>
        <a:solidFill>
          <a:schemeClr val="accent3">
            <a:lumMod val="75000"/>
            <a:alpha val="10000"/>
          </a:schemeClr>
        </a:solidFill>
        <a:ln>
          <a:noFill/>
        </a:ln>
      </dgm:spPr>
      <dgm:t>
        <a:bodyPr/>
        <a:lstStyle/>
        <a:p>
          <a:r>
            <a:rPr lang="en-US" sz="1800" dirty="0"/>
            <a:t>Correct misconceptions</a:t>
          </a:r>
        </a:p>
      </dgm:t>
    </dgm:pt>
    <dgm:pt modelId="{0B291C5B-A903-4C4F-984B-E6E20583A4DB}" type="parTrans" cxnId="{4D794AB5-8BCC-4745-AE98-56B2BCEE5D55}">
      <dgm:prSet/>
      <dgm:spPr/>
      <dgm:t>
        <a:bodyPr/>
        <a:lstStyle/>
        <a:p>
          <a:endParaRPr lang="en-US"/>
        </a:p>
      </dgm:t>
    </dgm:pt>
    <dgm:pt modelId="{4805AB0C-5823-A94A-92AB-37EEDA2F9188}" type="sibTrans" cxnId="{4D794AB5-8BCC-4745-AE98-56B2BCEE5D55}">
      <dgm:prSet/>
      <dgm:spPr/>
      <dgm:t>
        <a:bodyPr/>
        <a:lstStyle/>
        <a:p>
          <a:endParaRPr lang="en-US"/>
        </a:p>
      </dgm:t>
    </dgm:pt>
    <dgm:pt modelId="{D423E47B-6687-7D49-B377-F107D418D1BE}">
      <dgm:prSet custT="1"/>
      <dgm:spPr>
        <a:solidFill>
          <a:schemeClr val="accent3">
            <a:lumMod val="75000"/>
            <a:alpha val="10000"/>
          </a:schemeClr>
        </a:solidFill>
        <a:ln>
          <a:noFill/>
        </a:ln>
      </dgm:spPr>
      <dgm:t>
        <a:bodyPr/>
        <a:lstStyle/>
        <a:p>
          <a:r>
            <a:rPr lang="en-US" sz="1800" dirty="0"/>
            <a:t>Restore trust</a:t>
          </a:r>
        </a:p>
      </dgm:t>
    </dgm:pt>
    <dgm:pt modelId="{A468C35F-3965-4549-A093-04253E2E11D2}" type="parTrans" cxnId="{922113A9-CC78-CE40-A096-BE8CF6555562}">
      <dgm:prSet/>
      <dgm:spPr/>
      <dgm:t>
        <a:bodyPr/>
        <a:lstStyle/>
        <a:p>
          <a:endParaRPr lang="en-US"/>
        </a:p>
      </dgm:t>
    </dgm:pt>
    <dgm:pt modelId="{E30F99B3-E93C-1641-8FCB-7C13DF83934A}" type="sibTrans" cxnId="{922113A9-CC78-CE40-A096-BE8CF6555562}">
      <dgm:prSet/>
      <dgm:spPr/>
      <dgm:t>
        <a:bodyPr/>
        <a:lstStyle/>
        <a:p>
          <a:endParaRPr lang="en-US"/>
        </a:p>
      </dgm:t>
    </dgm:pt>
    <dgm:pt modelId="{5FBEB5AC-A29A-A94D-857C-48DFD096B277}">
      <dgm:prSet custT="1"/>
      <dgm:spPr>
        <a:solidFill>
          <a:schemeClr val="accent3">
            <a:lumMod val="75000"/>
            <a:alpha val="10000"/>
          </a:schemeClr>
        </a:solidFill>
        <a:ln>
          <a:noFill/>
        </a:ln>
      </dgm:spPr>
      <dgm:t>
        <a:bodyPr/>
        <a:lstStyle/>
        <a:p>
          <a:r>
            <a:rPr lang="en-US" sz="1800" dirty="0"/>
            <a:t>Invite and include</a:t>
          </a:r>
        </a:p>
      </dgm:t>
    </dgm:pt>
    <dgm:pt modelId="{EA444C27-3358-CD4C-8C24-E6B8D5BF99C7}" type="parTrans" cxnId="{39D28422-0C66-2C40-8583-0B9C43ECB96F}">
      <dgm:prSet/>
      <dgm:spPr/>
      <dgm:t>
        <a:bodyPr/>
        <a:lstStyle/>
        <a:p>
          <a:endParaRPr lang="en-US"/>
        </a:p>
      </dgm:t>
    </dgm:pt>
    <dgm:pt modelId="{45369983-3CC1-484E-B797-D681DEBFF625}" type="sibTrans" cxnId="{39D28422-0C66-2C40-8583-0B9C43ECB96F}">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3" custLinFactNeighborY="-15149">
        <dgm:presLayoutVars>
          <dgm:chMax val="0"/>
          <dgm:chPref val="0"/>
        </dgm:presLayoutVars>
      </dgm:prSet>
      <dgm:spPr/>
    </dgm:pt>
    <dgm:pt modelId="{C96B89ED-9947-4A4F-BA7C-A258F83E62C8}" type="pres">
      <dgm:prSet presAssocID="{1AE1BEAB-1BBA-4481-9097-9AC393720E97}" presName="desTx" presStyleLbl="alignAccFollowNode1" presStyleIdx="0" presStyleCnt="3" custLinFactNeighborY="-4071">
        <dgm:presLayoutVars/>
      </dgm:prSet>
      <dgm:spPr/>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3" custLinFactNeighborY="-15149">
        <dgm:presLayoutVars>
          <dgm:chMax val="0"/>
          <dgm:chPref val="0"/>
        </dgm:presLayoutVars>
      </dgm:prSet>
      <dgm:spPr/>
    </dgm:pt>
    <dgm:pt modelId="{663A4983-E385-3A4C-9A2E-20E14778FCC8}" type="pres">
      <dgm:prSet presAssocID="{4DE3A34C-F15C-4D2B-9294-D4FE07B2ACE4}" presName="desTx" presStyleLbl="alignAccFollowNode1" presStyleIdx="1" presStyleCnt="3" custLinFactNeighborY="-4071">
        <dgm:presLayoutVars/>
      </dgm:prSet>
      <dgm:spPr/>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3" custLinFactNeighborY="-15149">
        <dgm:presLayoutVars>
          <dgm:chMax val="0"/>
          <dgm:chPref val="0"/>
        </dgm:presLayoutVars>
      </dgm:prSet>
      <dgm:spPr/>
    </dgm:pt>
    <dgm:pt modelId="{F4B04CBB-6230-B043-955E-84D5A2BA66F1}" type="pres">
      <dgm:prSet presAssocID="{C5490CA0-4E63-4EB1-8FED-E5811A953720}" presName="desTx" presStyleLbl="alignAccFollowNode1" presStyleIdx="2" presStyleCnt="3" custLinFactNeighborY="-4071">
        <dgm:presLayoutVars/>
      </dgm:prSet>
      <dgm:spPr/>
    </dgm:pt>
  </dgm:ptLst>
  <dgm:cxnLst>
    <dgm:cxn modelId="{4E0CF403-41DD-504E-858F-D4A54DB48224}" type="presOf" srcId="{ADF64A85-CA4B-A243-8D9A-6172C07E7F54}" destId="{C96B89ED-9947-4A4F-BA7C-A258F83E62C8}" srcOrd="0" destOrd="1" presId="urn:microsoft.com/office/officeart/2016/7/layout/HorizontalActionList"/>
    <dgm:cxn modelId="{C0E53C04-49EA-C94A-A69B-F1409F9FE827}" srcId="{1AE1BEAB-1BBA-4481-9097-9AC393720E97}" destId="{CB93A860-E76D-5E4B-9015-4C90D8B2951E}" srcOrd="3" destOrd="0" parTransId="{D26BE9AB-3125-EB47-BA6C-A32F148AFAA6}" sibTransId="{3C30D61C-3EB4-B149-982E-88EA98BF8D6E}"/>
    <dgm:cxn modelId="{7FCB6D0D-9BCA-4740-8578-2BA72E404E0E}" type="presOf" srcId="{5FBEB5AC-A29A-A94D-857C-48DFD096B277}" destId="{F4B04CBB-6230-B043-955E-84D5A2BA66F1}" srcOrd="0" destOrd="3" presId="urn:microsoft.com/office/officeart/2016/7/layout/HorizontalActionList"/>
    <dgm:cxn modelId="{659CEE12-76D1-F74D-A942-4E1D777AD4E0}" type="presOf" srcId="{1AE1BEAB-1BBA-4481-9097-9AC393720E97}" destId="{3DE734A7-0752-1B48-BC15-4700B9E0B624}" srcOrd="0" destOrd="0" presId="urn:microsoft.com/office/officeart/2016/7/layout/HorizontalActionList"/>
    <dgm:cxn modelId="{BEB09F1C-0076-AA41-83E5-7CA85A4DCC41}" srcId="{4DE3A34C-F15C-4D2B-9294-D4FE07B2ACE4}" destId="{9E71235F-39A1-504B-B32E-B0F766E69FC5}" srcOrd="2" destOrd="0" parTransId="{3C95740D-4645-B645-A74E-0C5A26713828}" sibTransId="{1CE84EAF-2F3E-4848-8860-929ED39FBCD1}"/>
    <dgm:cxn modelId="{39D28422-0C66-2C40-8583-0B9C43ECB96F}" srcId="{C5490CA0-4E63-4EB1-8FED-E5811A953720}" destId="{5FBEB5AC-A29A-A94D-857C-48DFD096B277}" srcOrd="3" destOrd="0" parTransId="{EA444C27-3358-CD4C-8C24-E6B8D5BF99C7}" sibTransId="{45369983-3CC1-484E-B797-D681DEBFF625}"/>
    <dgm:cxn modelId="{C8833926-FFC5-7544-BD0A-D982CD37422D}" srcId="{1AE1BEAB-1BBA-4481-9097-9AC393720E97}" destId="{D4EDD532-EFF8-C24C-97A4-163F7F99F4D4}" srcOrd="2" destOrd="0" parTransId="{6660B9C5-04FB-C845-B0BD-86B9452B62ED}" sibTransId="{63B1D07E-2B23-9140-ADC0-DD6929E435A9}"/>
    <dgm:cxn modelId="{7230BA27-AB4C-A24F-BC3C-16BF706C3E8B}" type="presOf" srcId="{3037C9D6-D4DE-42C7-BD03-A569005B5ABF}" destId="{663A4983-E385-3A4C-9A2E-20E14778FCC8}" srcOrd="0" destOrd="0" presId="urn:microsoft.com/office/officeart/2016/7/layout/HorizontalActionList"/>
    <dgm:cxn modelId="{078B2F38-19F9-436A-BEEC-7F26AFB417B0}" srcId="{9DA7232C-BB98-4B8B-A193-03696B722C94}" destId="{C5490CA0-4E63-4EB1-8FED-E5811A953720}" srcOrd="2" destOrd="0" parTransId="{4F15E8BF-C96F-4573-B40D-3F072DEAB214}" sibTransId="{006F3E9A-AFE7-4735-9677-D9FFCCA3CDE9}"/>
    <dgm:cxn modelId="{515FF947-6D65-49ED-840E-8151334B6BF4}" srcId="{4DE3A34C-F15C-4D2B-9294-D4FE07B2ACE4}" destId="{3037C9D6-D4DE-42C7-BD03-A569005B5ABF}" srcOrd="0" destOrd="0" parTransId="{74B32624-EB8D-49A7-AE2F-062221346847}" sibTransId="{D83B649A-C017-40DB-BF71-1212621B6C14}"/>
    <dgm:cxn modelId="{4DB96864-C40D-D948-B1B1-FDE48BC2C6DD}" type="presOf" srcId="{CB93A860-E76D-5E4B-9015-4C90D8B2951E}" destId="{C96B89ED-9947-4A4F-BA7C-A258F83E62C8}" srcOrd="0" destOrd="3" presId="urn:microsoft.com/office/officeart/2016/7/layout/HorizontalActionList"/>
    <dgm:cxn modelId="{0976F164-6392-F642-B5F9-11FA627793C0}" type="presOf" srcId="{11686A40-5D7B-5847-B272-7250F8A12246}" destId="{F4B04CBB-6230-B043-955E-84D5A2BA66F1}" srcOrd="0" destOrd="1" presId="urn:microsoft.com/office/officeart/2016/7/layout/HorizontalActionList"/>
    <dgm:cxn modelId="{2C63296B-1A3C-8B4C-B3F5-6F5854CC6BBE}" type="presOf" srcId="{9DA7232C-BB98-4B8B-A193-03696B722C94}" destId="{6EC623F5-BBF4-FE4B-96BA-EA0A795AC5D8}" srcOrd="0" destOrd="0" presId="urn:microsoft.com/office/officeart/2016/7/layout/HorizontalActionList"/>
    <dgm:cxn modelId="{FB0E1A78-F253-1648-BBBC-293EA37F44A7}" srcId="{1AE1BEAB-1BBA-4481-9097-9AC393720E97}" destId="{ADF64A85-CA4B-A243-8D9A-6172C07E7F54}" srcOrd="1" destOrd="0" parTransId="{9D35E59D-5ECB-474A-9A0B-3171E1FAA61F}" sibTransId="{2AEF74B9-5E1A-7546-A083-6EC92E5E8E46}"/>
    <dgm:cxn modelId="{FEB6207A-A546-2348-BEBC-C24786071925}" type="presOf" srcId="{C5490CA0-4E63-4EB1-8FED-E5811A953720}" destId="{0FD8E0E6-B678-DD4E-A868-521155CD4A3D}" srcOrd="0" destOrd="0" presId="urn:microsoft.com/office/officeart/2016/7/layout/HorizontalActionList"/>
    <dgm:cxn modelId="{ABD00482-DCFA-2341-8D17-93503BD0C73B}" srcId="{4DE3A34C-F15C-4D2B-9294-D4FE07B2ACE4}" destId="{2FEDB42B-0238-6544-BC34-C896213F169A}" srcOrd="1" destOrd="0" parTransId="{26F8E631-F407-1A43-9CEA-4B34399DBEE7}" sibTransId="{05205A21-6DF1-CC43-9DEC-C60F5960A806}"/>
    <dgm:cxn modelId="{17965895-4AC1-4766-9D08-193EF6DE463B}" srcId="{9DA7232C-BB98-4B8B-A193-03696B722C94}" destId="{4DE3A34C-F15C-4D2B-9294-D4FE07B2ACE4}" srcOrd="1" destOrd="0" parTransId="{7213B9C2-E776-4E90-BA68-ACF6A7A2D63C}" sibTransId="{C282D352-514F-4F61-BA97-0D0F0522E030}"/>
    <dgm:cxn modelId="{707FB79A-434E-564F-B515-7B343391862C}" srcId="{1AE1BEAB-1BBA-4481-9097-9AC393720E97}" destId="{1B2E9390-2696-B54F-9555-7BD4EC0F11D8}" srcOrd="4" destOrd="0" parTransId="{B22E07FD-C11A-7748-9E50-B1FCAF89EB82}" sibTransId="{A808E92F-882C-EA4B-B733-9FF7D102ABED}"/>
    <dgm:cxn modelId="{2CBBBFA6-5A49-014B-979D-7FF9FBBE5F5B}" type="presOf" srcId="{87802234-BD83-42AB-90AC-8D5391DCC3A5}" destId="{F4B04CBB-6230-B043-955E-84D5A2BA66F1}" srcOrd="0" destOrd="0" presId="urn:microsoft.com/office/officeart/2016/7/layout/HorizontalActionList"/>
    <dgm:cxn modelId="{922113A9-CC78-CE40-A096-BE8CF6555562}" srcId="{C5490CA0-4E63-4EB1-8FED-E5811A953720}" destId="{D423E47B-6687-7D49-B377-F107D418D1BE}" srcOrd="2" destOrd="0" parTransId="{A468C35F-3965-4549-A093-04253E2E11D2}" sibTransId="{E30F99B3-E93C-1641-8FCB-7C13DF83934A}"/>
    <dgm:cxn modelId="{DEA133B5-E9AE-9343-A7F1-4E707E6245BD}" type="presOf" srcId="{2FEDB42B-0238-6544-BC34-C896213F169A}" destId="{663A4983-E385-3A4C-9A2E-20E14778FCC8}" srcOrd="0" destOrd="1" presId="urn:microsoft.com/office/officeart/2016/7/layout/HorizontalActionList"/>
    <dgm:cxn modelId="{4D794AB5-8BCC-4745-AE98-56B2BCEE5D55}" srcId="{C5490CA0-4E63-4EB1-8FED-E5811A953720}" destId="{11686A40-5D7B-5847-B272-7250F8A12246}" srcOrd="1" destOrd="0" parTransId="{0B291C5B-A903-4C4F-984B-E6E20583A4DB}" sibTransId="{4805AB0C-5823-A94A-92AB-37EEDA2F9188}"/>
    <dgm:cxn modelId="{EE435AB6-B262-427C-A756-0AC8E507B73D}" srcId="{C5490CA0-4E63-4EB1-8FED-E5811A953720}" destId="{87802234-BD83-42AB-90AC-8D5391DCC3A5}" srcOrd="0" destOrd="0" parTransId="{29D79A10-7256-4C17-B7CC-F2136D186BA4}" sibTransId="{8CFFC607-A4C6-4F84-89E6-9FBD72B0ED49}"/>
    <dgm:cxn modelId="{B513B7B7-0AF3-1149-808C-21F57FA7EF3E}" type="presOf" srcId="{30F4152B-C75A-4517-907C-BBB0E15CA150}" destId="{C96B89ED-9947-4A4F-BA7C-A258F83E62C8}" srcOrd="0" destOrd="0" presId="urn:microsoft.com/office/officeart/2016/7/layout/HorizontalActionList"/>
    <dgm:cxn modelId="{8F9F91B9-B777-AE47-9AC6-9649157C05B5}" type="presOf" srcId="{D423E47B-6687-7D49-B377-F107D418D1BE}" destId="{F4B04CBB-6230-B043-955E-84D5A2BA66F1}" srcOrd="0" destOrd="2" presId="urn:microsoft.com/office/officeart/2016/7/layout/HorizontalActionList"/>
    <dgm:cxn modelId="{5BF68FCA-F421-D848-B05B-619353687FED}" type="presOf" srcId="{D4EDD532-EFF8-C24C-97A4-163F7F99F4D4}" destId="{C96B89ED-9947-4A4F-BA7C-A258F83E62C8}" srcOrd="0" destOrd="2" presId="urn:microsoft.com/office/officeart/2016/7/layout/HorizontalActionList"/>
    <dgm:cxn modelId="{194A7BD5-823A-0B4F-A3B2-211DF6D9EBFF}" type="presOf" srcId="{4DE3A34C-F15C-4D2B-9294-D4FE07B2ACE4}" destId="{3392C23F-3812-5243-AE9C-4A7514895F30}" srcOrd="0" destOrd="0" presId="urn:microsoft.com/office/officeart/2016/7/layout/HorizontalActionList"/>
    <dgm:cxn modelId="{EFF600DD-F990-3446-BE09-87A87360CC5F}" type="presOf" srcId="{9E71235F-39A1-504B-B32E-B0F766E69FC5}" destId="{663A4983-E385-3A4C-9A2E-20E14778FCC8}" srcOrd="0" destOrd="2"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A73C98E5-7200-0B4D-8975-FCD5736D1311}" type="presOf" srcId="{1B2E9390-2696-B54F-9555-7BD4EC0F11D8}" destId="{C96B89ED-9947-4A4F-BA7C-A258F83E62C8}" srcOrd="0" destOrd="4" presId="urn:microsoft.com/office/officeart/2016/7/layout/HorizontalActionList"/>
    <dgm:cxn modelId="{751E99E8-AA21-4FF9-BA93-9185C7832994}" srcId="{9DA7232C-BB98-4B8B-A193-03696B722C94}" destId="{1AE1BEAB-1BBA-4481-9097-9AC393720E97}" srcOrd="0" destOrd="0" parTransId="{61D0C8FB-D3B6-41EC-8612-2A9D03BC8608}" sibTransId="{65199854-E816-42D6-AB6C-B3BA6E305828}"/>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1AE1BEAB-1BBA-4481-9097-9AC393720E97}">
      <dgm:prSet custT="1"/>
      <dgm:spPr>
        <a:solidFill>
          <a:schemeClr val="accent6">
            <a:lumMod val="75000"/>
          </a:schemeClr>
        </a:solidFill>
        <a:ln>
          <a:noFill/>
        </a:ln>
      </dgm:spPr>
      <dgm:t>
        <a:bodyPr/>
        <a:lstStyle/>
        <a:p>
          <a:pPr>
            <a:spcAft>
              <a:spcPts val="0"/>
            </a:spcAft>
          </a:pPr>
          <a:r>
            <a:rPr lang="en-US" sz="2000" b="1" dirty="0"/>
            <a:t>Occupational Skills</a:t>
          </a:r>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a:solidFill>
          <a:srgbClr val="FFAE2D">
            <a:alpha val="10000"/>
          </a:srgbClr>
        </a:solidFill>
        <a:ln>
          <a:noFill/>
        </a:ln>
      </dgm:spPr>
      <dgm:t>
        <a:bodyPr/>
        <a:lstStyle/>
        <a:p>
          <a:r>
            <a:rPr lang="en-US" sz="1600" dirty="0"/>
            <a:t>Improve occupational skills to reduce risk of stress reactions in inexperienced staff:</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custT="1"/>
      <dgm:spPr>
        <a:solidFill>
          <a:srgbClr val="1964AB"/>
        </a:solidFill>
        <a:ln>
          <a:noFill/>
        </a:ln>
      </dgm:spPr>
      <dgm:t>
        <a:bodyPr/>
        <a:lstStyle/>
        <a:p>
          <a:r>
            <a:rPr lang="en-US" sz="2000" b="1" dirty="0"/>
            <a:t>Well-Being Skills</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a:solidFill>
          <a:srgbClr val="1964AB">
            <a:alpha val="10000"/>
          </a:srgbClr>
        </a:solidFill>
        <a:ln>
          <a:noFill/>
        </a:ln>
      </dgm:spPr>
      <dgm:t>
        <a:bodyPr/>
        <a:lstStyle/>
        <a:p>
          <a:pPr>
            <a:buClr>
              <a:srgbClr val="FF0000"/>
            </a:buClr>
            <a:buSzPct val="90000"/>
          </a:pPr>
          <a:r>
            <a:rPr lang="en-US" sz="1600" dirty="0"/>
            <a:t>Re-establish or learn new skills to deal with stress-reactions: </a:t>
          </a:r>
        </a:p>
        <a:p>
          <a:pPr>
            <a:buClr>
              <a:srgbClr val="FF0000"/>
            </a:buClr>
            <a:buSzPct val="90000"/>
          </a:pPr>
          <a:r>
            <a:rPr lang="en-US" sz="1600" dirty="0"/>
            <a:t>Calming </a:t>
          </a:r>
        </a:p>
        <a:p>
          <a:pPr>
            <a:buClr>
              <a:srgbClr val="FF0000"/>
            </a:buClr>
            <a:buSzPct val="90000"/>
          </a:pPr>
          <a:r>
            <a:rPr lang="en-US" sz="1600" dirty="0"/>
            <a:t>Problem-solving</a:t>
          </a:r>
        </a:p>
        <a:p>
          <a:pPr>
            <a:buClr>
              <a:srgbClr val="FF0000"/>
            </a:buClr>
            <a:buSzPct val="90000"/>
          </a:pPr>
          <a:r>
            <a:rPr lang="en-US" sz="1600" dirty="0"/>
            <a:t>Health and fitness</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custT="1"/>
      <dgm:spPr>
        <a:solidFill>
          <a:schemeClr val="accent3">
            <a:lumMod val="75000"/>
          </a:schemeClr>
        </a:solidFill>
        <a:ln>
          <a:noFill/>
        </a:ln>
      </dgm:spPr>
      <dgm:t>
        <a:bodyPr/>
        <a:lstStyle/>
        <a:p>
          <a:r>
            <a:rPr lang="en-US" sz="2000" b="1" dirty="0"/>
            <a:t>Social Skills</a:t>
          </a:r>
          <a:endParaRPr lang="en-US" sz="2000" dirty="0"/>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a:solidFill>
          <a:schemeClr val="accent3">
            <a:lumMod val="75000"/>
            <a:alpha val="10000"/>
          </a:schemeClr>
        </a:solidFill>
        <a:ln>
          <a:noFill/>
        </a:ln>
      </dgm:spPr>
      <dgm:t>
        <a:bodyPr/>
        <a:lstStyle/>
        <a:p>
          <a:r>
            <a:rPr lang="en-US" sz="1600" dirty="0"/>
            <a:t>Re-establish or learn social skills to deal with stress-reactions:</a:t>
          </a:r>
        </a:p>
        <a:p>
          <a:r>
            <a:rPr lang="en-US" sz="1600" dirty="0"/>
            <a:t>Requesting support</a:t>
          </a:r>
        </a:p>
        <a:p>
          <a:r>
            <a:rPr lang="en-US" sz="1600" dirty="0"/>
            <a:t>Conflict resolution</a:t>
          </a:r>
        </a:p>
        <a:p>
          <a:r>
            <a:rPr lang="en-US" sz="1600" dirty="0"/>
            <a:t>Assertiveness</a:t>
          </a:r>
        </a:p>
        <a:p>
          <a:r>
            <a:rPr lang="en-US" sz="1600" dirty="0"/>
            <a:t>Seeking mentoring</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788D1FFA-2263-B84A-8B00-0015B2C4F29C}">
      <dgm:prSet custT="1"/>
      <dgm:spPr>
        <a:solidFill>
          <a:srgbClr val="FFAE2D">
            <a:alpha val="10000"/>
          </a:srgbClr>
        </a:solidFill>
        <a:ln>
          <a:noFill/>
        </a:ln>
      </dgm:spPr>
      <dgm:t>
        <a:bodyPr/>
        <a:lstStyle/>
        <a:p>
          <a:r>
            <a:rPr lang="en-US" sz="1600" dirty="0"/>
            <a:t>Train</a:t>
          </a:r>
        </a:p>
        <a:p>
          <a:r>
            <a:rPr lang="en-US" sz="1600" dirty="0"/>
            <a:t>Retrain</a:t>
          </a:r>
        </a:p>
        <a:p>
          <a:r>
            <a:rPr lang="en-US" sz="1600" dirty="0"/>
            <a:t>Reassign</a:t>
          </a:r>
        </a:p>
      </dgm:t>
    </dgm:pt>
    <dgm:pt modelId="{F696244C-6EBF-4049-BB3F-2DB44D5581D0}" type="parTrans" cxnId="{423F54F0-6D02-524E-8D35-5FBF6A81A3B0}">
      <dgm:prSet/>
      <dgm:spPr/>
      <dgm:t>
        <a:bodyPr/>
        <a:lstStyle/>
        <a:p>
          <a:endParaRPr lang="en-US"/>
        </a:p>
      </dgm:t>
    </dgm:pt>
    <dgm:pt modelId="{0B53CAA1-4E87-0144-9C0E-6F8DD5547441}" type="sibTrans" cxnId="{423F54F0-6D02-524E-8D35-5FBF6A81A3B0}">
      <dgm:prSet/>
      <dgm:spPr/>
      <dgm:t>
        <a:bodyPr/>
        <a:lstStyle/>
        <a:p>
          <a:endParaRPr lang="en-US"/>
        </a:p>
      </dgm:t>
    </dgm:pt>
    <dgm:pt modelId="{F89763A1-5C28-D74E-A349-3DD14AEC9E17}">
      <dgm:prSet custT="1"/>
      <dgm:spPr>
        <a:solidFill>
          <a:srgbClr val="FFAE2D">
            <a:alpha val="10000"/>
          </a:srgbClr>
        </a:solidFill>
        <a:ln>
          <a:noFill/>
        </a:ln>
      </dgm:spPr>
      <dgm:t>
        <a:bodyPr/>
        <a:lstStyle/>
        <a:p>
          <a:r>
            <a:rPr lang="en-US" sz="1600" dirty="0"/>
            <a:t>Mentor back to duty</a:t>
          </a:r>
        </a:p>
      </dgm:t>
    </dgm:pt>
    <dgm:pt modelId="{BE6EFEC9-2A20-F441-9EE9-009C3F3E1379}" type="parTrans" cxnId="{7374553C-55CD-BE42-AACC-9C24F9BC173A}">
      <dgm:prSet/>
      <dgm:spPr/>
      <dgm:t>
        <a:bodyPr/>
        <a:lstStyle/>
        <a:p>
          <a:endParaRPr lang="en-US"/>
        </a:p>
      </dgm:t>
    </dgm:pt>
    <dgm:pt modelId="{41FB1DAD-71FC-134F-8623-C90FA213F392}" type="sibTrans" cxnId="{7374553C-55CD-BE42-AACC-9C24F9BC173A}">
      <dgm:prSet/>
      <dgm:spPr/>
      <dgm:t>
        <a:bodyPr/>
        <a:lstStyle/>
        <a:p>
          <a:endParaRPr lang="en-US"/>
        </a:p>
      </dgm:t>
    </dgm:pt>
    <dgm:pt modelId="{6F5415E2-1485-3B48-B52F-2C293CE7C310}">
      <dgm:prSet custT="1"/>
      <dgm:spPr>
        <a:solidFill>
          <a:srgbClr val="1964AB">
            <a:alpha val="10000"/>
          </a:srgbClr>
        </a:solidFill>
        <a:ln>
          <a:noFill/>
        </a:ln>
      </dgm:spPr>
      <dgm:t>
        <a:bodyPr/>
        <a:lstStyle/>
        <a:p>
          <a:pPr>
            <a:buClr>
              <a:srgbClr val="FF0000"/>
            </a:buClr>
            <a:buSzPct val="90000"/>
          </a:pPr>
          <a:r>
            <a:rPr lang="en-US" sz="1600" dirty="0"/>
            <a:t>Managing trauma and loss reminders</a:t>
          </a:r>
        </a:p>
      </dgm:t>
    </dgm:pt>
    <dgm:pt modelId="{13CE64ED-2A97-1B4F-B59C-167CE1E50630}" type="parTrans" cxnId="{4518F9CE-44CF-8D44-A0DF-67DAA36C6804}">
      <dgm:prSet/>
      <dgm:spPr/>
      <dgm:t>
        <a:bodyPr/>
        <a:lstStyle/>
        <a:p>
          <a:endParaRPr lang="en-US"/>
        </a:p>
      </dgm:t>
    </dgm:pt>
    <dgm:pt modelId="{F4377F20-B795-8F45-863F-C95F9FF8B57B}" type="sibTrans" cxnId="{4518F9CE-44CF-8D44-A0DF-67DAA36C6804}">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3" custScaleY="100000">
        <dgm:presLayoutVars>
          <dgm:chMax val="0"/>
          <dgm:chPref val="0"/>
        </dgm:presLayoutVars>
      </dgm:prSet>
      <dgm:spPr/>
    </dgm:pt>
    <dgm:pt modelId="{C96B89ED-9947-4A4F-BA7C-A258F83E62C8}" type="pres">
      <dgm:prSet presAssocID="{1AE1BEAB-1BBA-4481-9097-9AC393720E97}" presName="desTx" presStyleLbl="alignAccFollowNode1" presStyleIdx="0" presStyleCnt="3">
        <dgm:presLayoutVars/>
      </dgm:prSet>
      <dgm:spPr/>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3">
        <dgm:presLayoutVars>
          <dgm:chMax val="0"/>
          <dgm:chPref val="0"/>
        </dgm:presLayoutVars>
      </dgm:prSet>
      <dgm:spPr/>
    </dgm:pt>
    <dgm:pt modelId="{663A4983-E385-3A4C-9A2E-20E14778FCC8}" type="pres">
      <dgm:prSet presAssocID="{4DE3A34C-F15C-4D2B-9294-D4FE07B2ACE4}" presName="desTx" presStyleLbl="alignAccFollowNode1" presStyleIdx="1" presStyleCnt="3">
        <dgm:presLayoutVars/>
      </dgm:prSet>
      <dgm:spPr/>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3">
        <dgm:presLayoutVars>
          <dgm:chMax val="0"/>
          <dgm:chPref val="0"/>
        </dgm:presLayoutVars>
      </dgm:prSet>
      <dgm:spPr/>
    </dgm:pt>
    <dgm:pt modelId="{F4B04CBB-6230-B043-955E-84D5A2BA66F1}" type="pres">
      <dgm:prSet presAssocID="{C5490CA0-4E63-4EB1-8FED-E5811A953720}" presName="desTx" presStyleLbl="alignAccFollowNode1" presStyleIdx="2" presStyleCnt="3">
        <dgm:presLayoutVars/>
      </dgm:prSet>
      <dgm:spPr/>
    </dgm:pt>
  </dgm:ptLst>
  <dgm:cxnLst>
    <dgm:cxn modelId="{659CEE12-76D1-F74D-A942-4E1D777AD4E0}" type="presOf" srcId="{1AE1BEAB-1BBA-4481-9097-9AC393720E97}" destId="{3DE734A7-0752-1B48-BC15-4700B9E0B624}" srcOrd="0" destOrd="0" presId="urn:microsoft.com/office/officeart/2016/7/layout/HorizontalActionList"/>
    <dgm:cxn modelId="{7230BA27-AB4C-A24F-BC3C-16BF706C3E8B}" type="presOf" srcId="{3037C9D6-D4DE-42C7-BD03-A569005B5ABF}" destId="{663A4983-E385-3A4C-9A2E-20E14778FCC8}" srcOrd="0" destOrd="0" presId="urn:microsoft.com/office/officeart/2016/7/layout/HorizontalActionList"/>
    <dgm:cxn modelId="{05D5F333-8509-BD47-A4A3-8236C5BE448A}" type="presOf" srcId="{788D1FFA-2263-B84A-8B00-0015B2C4F29C}" destId="{C96B89ED-9947-4A4F-BA7C-A258F83E62C8}" srcOrd="0" destOrd="1" presId="urn:microsoft.com/office/officeart/2016/7/layout/HorizontalActionList"/>
    <dgm:cxn modelId="{078B2F38-19F9-436A-BEEC-7F26AFB417B0}" srcId="{9DA7232C-BB98-4B8B-A193-03696B722C94}" destId="{C5490CA0-4E63-4EB1-8FED-E5811A953720}" srcOrd="2" destOrd="0" parTransId="{4F15E8BF-C96F-4573-B40D-3F072DEAB214}" sibTransId="{006F3E9A-AFE7-4735-9677-D9FFCCA3CDE9}"/>
    <dgm:cxn modelId="{7374553C-55CD-BE42-AACC-9C24F9BC173A}" srcId="{1AE1BEAB-1BBA-4481-9097-9AC393720E97}" destId="{F89763A1-5C28-D74E-A349-3DD14AEC9E17}" srcOrd="2" destOrd="0" parTransId="{BE6EFEC9-2A20-F441-9EE9-009C3F3E1379}" sibTransId="{41FB1DAD-71FC-134F-8623-C90FA213F392}"/>
    <dgm:cxn modelId="{515FF947-6D65-49ED-840E-8151334B6BF4}" srcId="{4DE3A34C-F15C-4D2B-9294-D4FE07B2ACE4}" destId="{3037C9D6-D4DE-42C7-BD03-A569005B5ABF}" srcOrd="0" destOrd="0" parTransId="{74B32624-EB8D-49A7-AE2F-062221346847}" sibTransId="{D83B649A-C017-40DB-BF71-1212621B6C14}"/>
    <dgm:cxn modelId="{2C63296B-1A3C-8B4C-B3F5-6F5854CC6BBE}" type="presOf" srcId="{9DA7232C-BB98-4B8B-A193-03696B722C94}" destId="{6EC623F5-BBF4-FE4B-96BA-EA0A795AC5D8}" srcOrd="0" destOrd="0" presId="urn:microsoft.com/office/officeart/2016/7/layout/HorizontalActionList"/>
    <dgm:cxn modelId="{FEB6207A-A546-2348-BEBC-C24786071925}" type="presOf" srcId="{C5490CA0-4E63-4EB1-8FED-E5811A953720}" destId="{0FD8E0E6-B678-DD4E-A868-521155CD4A3D}"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C4BB769A-CB29-2E45-B114-B8121A982A40}" type="presOf" srcId="{F89763A1-5C28-D74E-A349-3DD14AEC9E17}" destId="{C96B89ED-9947-4A4F-BA7C-A258F83E62C8}" srcOrd="0" destOrd="2" presId="urn:microsoft.com/office/officeart/2016/7/layout/HorizontalActionList"/>
    <dgm:cxn modelId="{2CBBBFA6-5A49-014B-979D-7FF9FBBE5F5B}" type="presOf" srcId="{87802234-BD83-42AB-90AC-8D5391DCC3A5}" destId="{F4B04CBB-6230-B043-955E-84D5A2BA66F1}" srcOrd="0" destOrd="0" presId="urn:microsoft.com/office/officeart/2016/7/layout/HorizontalActionList"/>
    <dgm:cxn modelId="{EE435AB6-B262-427C-A756-0AC8E507B73D}" srcId="{C5490CA0-4E63-4EB1-8FED-E5811A953720}" destId="{87802234-BD83-42AB-90AC-8D5391DCC3A5}" srcOrd="0" destOrd="0" parTransId="{29D79A10-7256-4C17-B7CC-F2136D186BA4}" sibTransId="{8CFFC607-A4C6-4F84-89E6-9FBD72B0ED49}"/>
    <dgm:cxn modelId="{B513B7B7-0AF3-1149-808C-21F57FA7EF3E}" type="presOf" srcId="{30F4152B-C75A-4517-907C-BBB0E15CA150}" destId="{C96B89ED-9947-4A4F-BA7C-A258F83E62C8}" srcOrd="0" destOrd="0" presId="urn:microsoft.com/office/officeart/2016/7/layout/HorizontalActionList"/>
    <dgm:cxn modelId="{4518F9CE-44CF-8D44-A0DF-67DAA36C6804}" srcId="{4DE3A34C-F15C-4D2B-9294-D4FE07B2ACE4}" destId="{6F5415E2-1485-3B48-B52F-2C293CE7C310}" srcOrd="1" destOrd="0" parTransId="{13CE64ED-2A97-1B4F-B59C-167CE1E50630}" sibTransId="{F4377F20-B795-8F45-863F-C95F9FF8B57B}"/>
    <dgm:cxn modelId="{337D4DD0-325A-A44E-8A43-1AF8AA49B5EA}" type="presOf" srcId="{6F5415E2-1485-3B48-B52F-2C293CE7C310}" destId="{663A4983-E385-3A4C-9A2E-20E14778FCC8}" srcOrd="0" destOrd="1" presId="urn:microsoft.com/office/officeart/2016/7/layout/HorizontalActionList"/>
    <dgm:cxn modelId="{194A7BD5-823A-0B4F-A3B2-211DF6D9EBFF}" type="presOf" srcId="{4DE3A34C-F15C-4D2B-9294-D4FE07B2ACE4}" destId="{3392C23F-3812-5243-AE9C-4A7514895F30}" srcOrd="0" destOrd="0"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751E99E8-AA21-4FF9-BA93-9185C7832994}" srcId="{9DA7232C-BB98-4B8B-A193-03696B722C94}" destId="{1AE1BEAB-1BBA-4481-9097-9AC393720E97}" srcOrd="0" destOrd="0" parTransId="{61D0C8FB-D3B6-41EC-8612-2A9D03BC8608}" sibTransId="{65199854-E816-42D6-AB6C-B3BA6E305828}"/>
    <dgm:cxn modelId="{423F54F0-6D02-524E-8D35-5FBF6A81A3B0}" srcId="{1AE1BEAB-1BBA-4481-9097-9AC393720E97}" destId="{788D1FFA-2263-B84A-8B00-0015B2C4F29C}" srcOrd="1" destOrd="0" parTransId="{F696244C-6EBF-4049-BB3F-2DB44D5581D0}" sibTransId="{0B53CAA1-4E87-0144-9C0E-6F8DD5547441}"/>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30F4152B-C75A-4517-907C-BBB0E15CA150}">
      <dgm:prSet custT="1"/>
      <dgm:spPr>
        <a:solidFill>
          <a:srgbClr val="1964AB">
            <a:alpha val="10000"/>
          </a:srgbClr>
        </a:solidFill>
        <a:ln>
          <a:noFill/>
        </a:ln>
      </dgm:spPr>
      <dgm:t>
        <a:bodyPr/>
        <a:lstStyle/>
        <a:p>
          <a:r>
            <a:rPr lang="en-US" sz="1800" dirty="0"/>
            <a:t>Trust in:</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3037C9D6-D4DE-42C7-BD03-A569005B5ABF}">
      <dgm:prSet custT="1"/>
      <dgm:spPr>
        <a:solidFill>
          <a:srgbClr val="FFAE2D">
            <a:alpha val="10000"/>
          </a:srgbClr>
        </a:solidFill>
        <a:ln>
          <a:noFill/>
        </a:ln>
      </dgm:spPr>
      <dgm:t>
        <a:bodyPr/>
        <a:lstStyle/>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Forgiveness of self</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87802234-BD83-42AB-90AC-8D5391DCC3A5}">
      <dgm:prSet custT="1"/>
      <dgm:spPr>
        <a:solidFill>
          <a:schemeClr val="accent3">
            <a:lumMod val="75000"/>
            <a:alpha val="1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Belief in self</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custT="1"/>
      <dgm:spPr>
        <a:solidFill>
          <a:schemeClr val="accent2"/>
        </a:solidFill>
        <a:ln>
          <a:noFill/>
        </a:ln>
      </dgm:spPr>
      <dgm:t>
        <a:bodyPr/>
        <a:lstStyle/>
        <a:p>
          <a:r>
            <a:rPr lang="en-US" sz="2000" b="1" dirty="0"/>
            <a:t>Meaning</a:t>
          </a:r>
          <a:endParaRPr lang="en-US" sz="1900" b="1" dirty="0"/>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custT="1"/>
      <dgm:spPr>
        <a:solidFill>
          <a:schemeClr val="accent2">
            <a:lumMod val="20000"/>
            <a:lumOff val="80000"/>
            <a:alpha val="9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Making sense</a:t>
          </a:r>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6B7A0945-D638-1A42-A044-5B553631357A}">
      <dgm:prSet custT="1"/>
      <dgm:spPr>
        <a:solidFill>
          <a:srgbClr val="1964AB">
            <a:alpha val="10000"/>
          </a:srgbClr>
        </a:solidFill>
        <a:ln>
          <a:noFill/>
        </a:ln>
      </dgm:spPr>
      <dgm:t>
        <a:bodyPr/>
        <a:lstStyle/>
        <a:p>
          <a:r>
            <a:rPr lang="en-US" sz="1800" dirty="0"/>
            <a:t>Coworkers</a:t>
          </a:r>
        </a:p>
      </dgm:t>
    </dgm:pt>
    <dgm:pt modelId="{C62CC0D6-0260-6645-89A9-C869DAA3DAB4}" type="parTrans" cxnId="{6A65A3AC-6525-4E43-A86F-64503961A517}">
      <dgm:prSet/>
      <dgm:spPr/>
      <dgm:t>
        <a:bodyPr/>
        <a:lstStyle/>
        <a:p>
          <a:endParaRPr lang="en-US"/>
        </a:p>
      </dgm:t>
    </dgm:pt>
    <dgm:pt modelId="{65CDE0FF-819E-7744-8470-F50F20221CA5}" type="sibTrans" cxnId="{6A65A3AC-6525-4E43-A86F-64503961A517}">
      <dgm:prSet/>
      <dgm:spPr/>
      <dgm:t>
        <a:bodyPr/>
        <a:lstStyle/>
        <a:p>
          <a:endParaRPr lang="en-US"/>
        </a:p>
      </dgm:t>
    </dgm:pt>
    <dgm:pt modelId="{47CDE906-2EA2-C340-911F-74F50CB631DB}">
      <dgm:prSet custT="1"/>
      <dgm:spPr>
        <a:solidFill>
          <a:srgbClr val="1964AB">
            <a:alpha val="10000"/>
          </a:srgbClr>
        </a:solidFill>
        <a:ln>
          <a:noFill/>
        </a:ln>
      </dgm:spPr>
      <dgm:t>
        <a:bodyPr/>
        <a:lstStyle/>
        <a:p>
          <a:r>
            <a:rPr lang="en-US" sz="1800" dirty="0"/>
            <a:t>Equipment</a:t>
          </a:r>
        </a:p>
      </dgm:t>
    </dgm:pt>
    <dgm:pt modelId="{F52B3052-5902-944D-8F9A-9D8A47445663}" type="parTrans" cxnId="{31D5190A-A93A-F547-8202-979A1510A4C3}">
      <dgm:prSet/>
      <dgm:spPr/>
      <dgm:t>
        <a:bodyPr/>
        <a:lstStyle/>
        <a:p>
          <a:endParaRPr lang="en-US"/>
        </a:p>
      </dgm:t>
    </dgm:pt>
    <dgm:pt modelId="{6A13274F-D018-2A40-B5C7-4907D1841209}" type="sibTrans" cxnId="{31D5190A-A93A-F547-8202-979A1510A4C3}">
      <dgm:prSet/>
      <dgm:spPr/>
      <dgm:t>
        <a:bodyPr/>
        <a:lstStyle/>
        <a:p>
          <a:endParaRPr lang="en-US"/>
        </a:p>
      </dgm:t>
    </dgm:pt>
    <dgm:pt modelId="{FCF72E19-78B1-E74F-A1FD-9DD79FA30CFC}">
      <dgm:prSet custT="1"/>
      <dgm:spPr>
        <a:solidFill>
          <a:srgbClr val="1964AB">
            <a:alpha val="10000"/>
          </a:srgbClr>
        </a:solidFill>
        <a:ln>
          <a:noFill/>
        </a:ln>
      </dgm:spPr>
      <dgm:t>
        <a:bodyPr/>
        <a:lstStyle/>
        <a:p>
          <a:r>
            <a:rPr lang="en-US" sz="1800" dirty="0"/>
            <a:t>Leaders</a:t>
          </a:r>
        </a:p>
        <a:p>
          <a:r>
            <a:rPr lang="en-US" sz="1800" dirty="0"/>
            <a:t>Self</a:t>
          </a:r>
        </a:p>
      </dgm:t>
    </dgm:pt>
    <dgm:pt modelId="{A06D819D-6FDC-EE40-BBB7-FB1DF8E12EB1}" type="parTrans" cxnId="{ECD3C1E8-29D6-4449-A29F-E964049A52C9}">
      <dgm:prSet/>
      <dgm:spPr/>
      <dgm:t>
        <a:bodyPr/>
        <a:lstStyle/>
        <a:p>
          <a:endParaRPr lang="en-US"/>
        </a:p>
      </dgm:t>
    </dgm:pt>
    <dgm:pt modelId="{771B3B25-82D5-AA4E-A5B3-2B7EB18FBD0B}" type="sibTrans" cxnId="{ECD3C1E8-29D6-4449-A29F-E964049A52C9}">
      <dgm:prSet/>
      <dgm:spPr/>
      <dgm:t>
        <a:bodyPr/>
        <a:lstStyle/>
        <a:p>
          <a:endParaRPr lang="en-US"/>
        </a:p>
      </dgm:t>
    </dgm:pt>
    <dgm:pt modelId="{CB69C836-34D8-D34E-8523-5958F65B9676}">
      <dgm:prSet custT="1"/>
      <dgm:spPr>
        <a:solidFill>
          <a:srgbClr val="1964AB">
            <a:alpha val="10000"/>
          </a:srgbClr>
        </a:solidFill>
        <a:ln>
          <a:noFill/>
        </a:ln>
      </dgm:spPr>
      <dgm:t>
        <a:bodyPr/>
        <a:lstStyle/>
        <a:p>
          <a:r>
            <a:rPr lang="en-US" sz="1800" dirty="0"/>
            <a:t>Mission</a:t>
          </a:r>
        </a:p>
      </dgm:t>
    </dgm:pt>
    <dgm:pt modelId="{DE78CBA2-659C-874C-87FE-C6712A100275}" type="parTrans" cxnId="{DBEB0E31-5275-8446-9D42-6998501AD58A}">
      <dgm:prSet/>
      <dgm:spPr/>
      <dgm:t>
        <a:bodyPr/>
        <a:lstStyle/>
        <a:p>
          <a:endParaRPr lang="en-US"/>
        </a:p>
      </dgm:t>
    </dgm:pt>
    <dgm:pt modelId="{7CB1863E-16CD-9B47-93FD-829359A5C723}" type="sibTrans" cxnId="{DBEB0E31-5275-8446-9D42-6998501AD58A}">
      <dgm:prSet/>
      <dgm:spPr/>
      <dgm:t>
        <a:bodyPr/>
        <a:lstStyle/>
        <a:p>
          <a:endParaRPr lang="en-US"/>
        </a:p>
      </dgm:t>
    </dgm:pt>
    <dgm:pt modelId="{3490FE38-7D2F-6A4E-972A-98DA771715F0}">
      <dgm:prSet custT="1"/>
      <dgm:spPr>
        <a:solidFill>
          <a:srgbClr val="FFAE2D">
            <a:alpha val="10000"/>
          </a:srgbClr>
        </a:solidFill>
        <a:ln>
          <a:noFill/>
        </a:ln>
      </dgm:spPr>
      <dgm:t>
        <a:bodyPr/>
        <a:lstStyle/>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Forgiveness of others</a:t>
          </a:r>
        </a:p>
      </dgm:t>
    </dgm:pt>
    <dgm:pt modelId="{8B35627A-51BE-D144-89E0-0BEEE30C8A6B}" type="parTrans" cxnId="{625700AE-3ACB-AA46-98F6-3706A714216E}">
      <dgm:prSet/>
      <dgm:spPr/>
      <dgm:t>
        <a:bodyPr/>
        <a:lstStyle/>
        <a:p>
          <a:endParaRPr lang="en-US"/>
        </a:p>
      </dgm:t>
    </dgm:pt>
    <dgm:pt modelId="{7D298EA1-B538-B847-96E9-5F600741980D}" type="sibTrans" cxnId="{625700AE-3ACB-AA46-98F6-3706A714216E}">
      <dgm:prSet/>
      <dgm:spPr/>
      <dgm:t>
        <a:bodyPr/>
        <a:lstStyle/>
        <a:p>
          <a:endParaRPr lang="en-US"/>
        </a:p>
      </dgm:t>
    </dgm:pt>
    <dgm:pt modelId="{A17385D1-8F9F-4D42-974D-31042405D00F}">
      <dgm:prSet custT="1"/>
      <dgm:spPr>
        <a:solidFill>
          <a:srgbClr val="FFAE2D">
            <a:alpha val="10000"/>
          </a:srgbClr>
        </a:solidFill>
        <a:ln>
          <a:noFill/>
        </a:ln>
      </dgm:spPr>
      <dgm:t>
        <a:bodyPr/>
        <a:lstStyle/>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Imagining the future</a:t>
          </a:r>
        </a:p>
      </dgm:t>
    </dgm:pt>
    <dgm:pt modelId="{8A6C35ED-5E4A-DC43-8030-CDF8E19AA43A}" type="parTrans" cxnId="{53E260A8-BDF7-7F48-88F4-FE22E0496956}">
      <dgm:prSet/>
      <dgm:spPr/>
      <dgm:t>
        <a:bodyPr/>
        <a:lstStyle/>
        <a:p>
          <a:endParaRPr lang="en-US"/>
        </a:p>
      </dgm:t>
    </dgm:pt>
    <dgm:pt modelId="{CC07F164-CF38-5540-AC47-05AF62002FD1}" type="sibTrans" cxnId="{53E260A8-BDF7-7F48-88F4-FE22E0496956}">
      <dgm:prSet/>
      <dgm:spPr/>
      <dgm:t>
        <a:bodyPr/>
        <a:lstStyle/>
        <a:p>
          <a:endParaRPr lang="en-US"/>
        </a:p>
      </dgm:t>
    </dgm:pt>
    <dgm:pt modelId="{1F520BCC-9FF6-0048-A8D3-46EA8FE67F22}">
      <dgm:prSet custT="1"/>
      <dgm:spPr>
        <a:solidFill>
          <a:schemeClr val="accent3">
            <a:lumMod val="75000"/>
            <a:alpha val="1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Accurate self-image</a:t>
          </a:r>
        </a:p>
      </dgm:t>
    </dgm:pt>
    <dgm:pt modelId="{1BEEF68A-AE4C-674A-BE7E-B1399DE69549}" type="parTrans" cxnId="{54D8EAD2-6406-B04F-81A8-56A9378BA27F}">
      <dgm:prSet/>
      <dgm:spPr/>
      <dgm:t>
        <a:bodyPr/>
        <a:lstStyle/>
        <a:p>
          <a:endParaRPr lang="en-US"/>
        </a:p>
      </dgm:t>
    </dgm:pt>
    <dgm:pt modelId="{6D3479F7-3DA6-AC4F-962A-346EEDF3314B}" type="sibTrans" cxnId="{54D8EAD2-6406-B04F-81A8-56A9378BA27F}">
      <dgm:prSet/>
      <dgm:spPr/>
      <dgm:t>
        <a:bodyPr/>
        <a:lstStyle/>
        <a:p>
          <a:endParaRPr lang="en-US"/>
        </a:p>
      </dgm:t>
    </dgm:pt>
    <dgm:pt modelId="{1FED3CB4-DA68-314E-8372-FF9932271585}">
      <dgm:prSet custT="1"/>
      <dgm:spPr>
        <a:solidFill>
          <a:schemeClr val="accent3">
            <a:lumMod val="75000"/>
            <a:alpha val="1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Self-respect</a:t>
          </a:r>
        </a:p>
      </dgm:t>
    </dgm:pt>
    <dgm:pt modelId="{ECC2CAFF-1B4D-5F4C-9CA9-9AFBC196B8E7}" type="parTrans" cxnId="{3AABF725-0130-9D45-A7BB-8D5677483E19}">
      <dgm:prSet/>
      <dgm:spPr/>
      <dgm:t>
        <a:bodyPr/>
        <a:lstStyle/>
        <a:p>
          <a:endParaRPr lang="en-US"/>
        </a:p>
      </dgm:t>
    </dgm:pt>
    <dgm:pt modelId="{6F39C44F-E8A5-1340-BFD3-E7C55A48AA67}" type="sibTrans" cxnId="{3AABF725-0130-9D45-A7BB-8D5677483E19}">
      <dgm:prSet/>
      <dgm:spPr/>
      <dgm:t>
        <a:bodyPr/>
        <a:lstStyle/>
        <a:p>
          <a:endParaRPr lang="en-US"/>
        </a:p>
      </dgm:t>
    </dgm:pt>
    <dgm:pt modelId="{A0DCFB0B-2146-E94D-B8A1-8E4AB8DF48A4}">
      <dgm:prSet custT="1"/>
      <dgm:spPr>
        <a:solidFill>
          <a:schemeClr val="accent2">
            <a:lumMod val="20000"/>
            <a:lumOff val="80000"/>
            <a:alpha val="9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Purpose</a:t>
          </a:r>
        </a:p>
      </dgm:t>
    </dgm:pt>
    <dgm:pt modelId="{83EFCFCD-BADE-9443-AB78-4B4CA5E044BE}" type="parTrans" cxnId="{1EA17975-3B33-3A49-95EC-FC5D36441835}">
      <dgm:prSet/>
      <dgm:spPr/>
      <dgm:t>
        <a:bodyPr/>
        <a:lstStyle/>
        <a:p>
          <a:endParaRPr lang="en-US"/>
        </a:p>
      </dgm:t>
    </dgm:pt>
    <dgm:pt modelId="{7639ACCC-9B29-DA43-B687-8190FC0D395D}" type="sibTrans" cxnId="{1EA17975-3B33-3A49-95EC-FC5D36441835}">
      <dgm:prSet/>
      <dgm:spPr/>
      <dgm:t>
        <a:bodyPr/>
        <a:lstStyle/>
        <a:p>
          <a:endParaRPr lang="en-US"/>
        </a:p>
      </dgm:t>
    </dgm:pt>
    <dgm:pt modelId="{24784F65-78CD-5B43-8600-CBB971483812}">
      <dgm:prSet custT="1"/>
      <dgm:spPr>
        <a:solidFill>
          <a:schemeClr val="accent2">
            <a:lumMod val="20000"/>
            <a:lumOff val="80000"/>
            <a:alpha val="90000"/>
          </a:schemeClr>
        </a:solidFill>
        <a:ln>
          <a:noFill/>
        </a:ln>
      </dgm:spPr>
      <dgm: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Faith</a:t>
          </a:r>
        </a:p>
      </dgm:t>
    </dgm:pt>
    <dgm:pt modelId="{5844487A-6714-CE4C-9505-799B2AD28ADA}" type="parTrans" cxnId="{E09B5C2D-ED4E-6448-B1E1-0367C9216BBD}">
      <dgm:prSet/>
      <dgm:spPr/>
      <dgm:t>
        <a:bodyPr/>
        <a:lstStyle/>
        <a:p>
          <a:endParaRPr lang="en-US"/>
        </a:p>
      </dgm:t>
    </dgm:pt>
    <dgm:pt modelId="{94244739-1F48-7A4F-ACEF-3721EF50C140}" type="sibTrans" cxnId="{E09B5C2D-ED4E-6448-B1E1-0367C9216BBD}">
      <dgm:prSet/>
      <dgm:spPr/>
      <dgm:t>
        <a:bodyPr/>
        <a:lstStyle/>
        <a:p>
          <a:endParaRPr lang="en-US"/>
        </a:p>
      </dgm:t>
    </dgm:pt>
    <dgm:pt modelId="{C5490CA0-4E63-4EB1-8FED-E5811A953720}">
      <dgm:prSet custT="1"/>
      <dgm:spPr>
        <a:solidFill>
          <a:schemeClr val="accent3">
            <a:lumMod val="75000"/>
          </a:schemeClr>
        </a:solidFill>
        <a:ln>
          <a:noFill/>
        </a:ln>
      </dgm:spPr>
      <dgm:t>
        <a:bodyPr/>
        <a:lstStyle/>
        <a:p>
          <a:r>
            <a:rPr lang="en-US" sz="2000" b="1" dirty="0"/>
            <a:t>Self-Worth</a:t>
          </a:r>
          <a:endParaRPr lang="en-US" sz="1900" dirty="0"/>
        </a:p>
      </dgm:t>
    </dgm:pt>
    <dgm:pt modelId="{006F3E9A-AFE7-4735-9677-D9FFCCA3CDE9}" type="sibTrans" cxnId="{078B2F38-19F9-436A-BEEC-7F26AFB417B0}">
      <dgm:prSet phldrT="3" phldr="0"/>
      <dgm:spPr/>
      <dgm:t>
        <a:bodyPr/>
        <a:lstStyle/>
        <a:p>
          <a:endParaRPr lang="en-US"/>
        </a:p>
      </dgm:t>
    </dgm:pt>
    <dgm:pt modelId="{4F15E8BF-C96F-4573-B40D-3F072DEAB214}" type="parTrans" cxnId="{078B2F38-19F9-436A-BEEC-7F26AFB417B0}">
      <dgm:prSet/>
      <dgm:spPr/>
      <dgm:t>
        <a:bodyPr/>
        <a:lstStyle/>
        <a:p>
          <a:endParaRPr lang="en-US"/>
        </a:p>
      </dgm:t>
    </dgm:pt>
    <dgm:pt modelId="{4DE3A34C-F15C-4D2B-9294-D4FE07B2ACE4}">
      <dgm:prSet custT="1"/>
      <dgm:spPr>
        <a:solidFill>
          <a:schemeClr val="accent6">
            <a:lumMod val="75000"/>
          </a:schemeClr>
        </a:solidFill>
        <a:ln>
          <a:noFill/>
        </a:ln>
      </dgm:spPr>
      <dgm:t>
        <a:bodyPr/>
        <a:lstStyle/>
        <a:p>
          <a:r>
            <a:rPr lang="en-US" sz="2000" b="1" dirty="0"/>
            <a:t>Hope</a:t>
          </a:r>
          <a:endParaRPr lang="en-US" sz="1900" b="1" dirty="0"/>
        </a:p>
      </dgm:t>
    </dgm:pt>
    <dgm:pt modelId="{C282D352-514F-4F61-BA97-0D0F0522E030}" type="sibTrans" cxnId="{17965895-4AC1-4766-9D08-193EF6DE463B}">
      <dgm:prSet phldrT="2" phldr="0"/>
      <dgm:spPr/>
      <dgm:t>
        <a:bodyPr/>
        <a:lstStyle/>
        <a:p>
          <a:endParaRPr lang="en-US"/>
        </a:p>
      </dgm:t>
    </dgm:pt>
    <dgm:pt modelId="{7213B9C2-E776-4E90-BA68-ACF6A7A2D63C}" type="parTrans" cxnId="{17965895-4AC1-4766-9D08-193EF6DE463B}">
      <dgm:prSet/>
      <dgm:spPr/>
      <dgm:t>
        <a:bodyPr/>
        <a:lstStyle/>
        <a:p>
          <a:endParaRPr lang="en-US"/>
        </a:p>
      </dgm:t>
    </dgm:pt>
    <dgm:pt modelId="{1AE1BEAB-1BBA-4481-9097-9AC393720E97}">
      <dgm:prSet custT="1"/>
      <dgm:spPr>
        <a:solidFill>
          <a:srgbClr val="1964AB"/>
        </a:solidFill>
        <a:ln>
          <a:noFill/>
        </a:ln>
      </dgm:spPr>
      <dgm:t>
        <a:bodyPr/>
        <a:lstStyle/>
        <a:p>
          <a:r>
            <a:rPr lang="en-US" sz="2000" b="1" dirty="0">
              <a:latin typeface="+mn-lt"/>
              <a:cs typeface="Arial" charset="0"/>
            </a:rPr>
            <a:t>Trust</a:t>
          </a:r>
          <a:endParaRPr lang="en-US" sz="1900" dirty="0"/>
        </a:p>
      </dgm:t>
    </dgm:pt>
    <dgm:pt modelId="{65199854-E816-42D6-AB6C-B3BA6E305828}" type="sibTrans" cxnId="{751E99E8-AA21-4FF9-BA93-9185C7832994}">
      <dgm:prSet phldrT="1" phldr="0"/>
      <dgm:spPr/>
      <dgm:t>
        <a:bodyPr/>
        <a:lstStyle/>
        <a:p>
          <a:endParaRPr lang="en-US"/>
        </a:p>
      </dgm:t>
    </dgm:pt>
    <dgm:pt modelId="{61D0C8FB-D3B6-41EC-8612-2A9D03BC8608}" type="parTrans" cxnId="{751E99E8-AA21-4FF9-BA93-9185C7832994}">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pt>
    <dgm:pt modelId="{C96B89ED-9947-4A4F-BA7C-A258F83E62C8}" type="pres">
      <dgm:prSet presAssocID="{1AE1BEAB-1BBA-4481-9097-9AC393720E97}" presName="desTx" presStyleLbl="alignAccFollowNode1" presStyleIdx="0" presStyleCnt="4">
        <dgm:presLayoutVars/>
      </dgm:prSet>
      <dgm:spPr/>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pt>
    <dgm:pt modelId="{663A4983-E385-3A4C-9A2E-20E14778FCC8}" type="pres">
      <dgm:prSet presAssocID="{4DE3A34C-F15C-4D2B-9294-D4FE07B2ACE4}" presName="desTx" presStyleLbl="alignAccFollowNode1" presStyleIdx="1" presStyleCnt="4">
        <dgm:presLayoutVars/>
      </dgm:prSet>
      <dgm:spPr/>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pt>
    <dgm:pt modelId="{F4B04CBB-6230-B043-955E-84D5A2BA66F1}" type="pres">
      <dgm:prSet presAssocID="{C5490CA0-4E63-4EB1-8FED-E5811A953720}" presName="desTx" presStyleLbl="alignAccFollowNode1" presStyleIdx="2" presStyleCnt="4">
        <dgm:presLayoutVars/>
      </dgm:prSet>
      <dgm:spPr/>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pt>
    <dgm:pt modelId="{359F9096-7382-7349-B8E7-3046EFCA5537}" type="pres">
      <dgm:prSet presAssocID="{ACB4B9B6-FA1C-4F13-B418-5DCEC4FC0033}" presName="desTx" presStyleLbl="alignAccFollowNode1" presStyleIdx="3" presStyleCnt="4">
        <dgm:presLayoutVars/>
      </dgm:prSet>
      <dgm:spPr/>
    </dgm:pt>
  </dgm:ptLst>
  <dgm:cxnLst>
    <dgm:cxn modelId="{31D5190A-A93A-F547-8202-979A1510A4C3}" srcId="{1AE1BEAB-1BBA-4481-9097-9AC393720E97}" destId="{47CDE906-2EA2-C340-911F-74F50CB631DB}" srcOrd="2" destOrd="0" parTransId="{F52B3052-5902-944D-8F9A-9D8A47445663}" sibTransId="{6A13274F-D018-2A40-B5C7-4907D1841209}"/>
    <dgm:cxn modelId="{659CEE12-76D1-F74D-A942-4E1D777AD4E0}" type="presOf" srcId="{1AE1BEAB-1BBA-4481-9097-9AC393720E97}" destId="{3DE734A7-0752-1B48-BC15-4700B9E0B624}" srcOrd="0" destOrd="0" presId="urn:microsoft.com/office/officeart/2016/7/layout/HorizontalActionList"/>
    <dgm:cxn modelId="{9362A220-10B4-ED47-840B-A206A6F3E20D}" type="presOf" srcId="{CB69C836-34D8-D34E-8523-5958F65B9676}" destId="{C96B89ED-9947-4A4F-BA7C-A258F83E62C8}" srcOrd="0" destOrd="4" presId="urn:microsoft.com/office/officeart/2016/7/layout/HorizontalActionList"/>
    <dgm:cxn modelId="{3AABF725-0130-9D45-A7BB-8D5677483E19}" srcId="{C5490CA0-4E63-4EB1-8FED-E5811A953720}" destId="{1FED3CB4-DA68-314E-8372-FF9932271585}" srcOrd="2" destOrd="0" parTransId="{ECC2CAFF-1B4D-5F4C-9CA9-9AFBC196B8E7}" sibTransId="{6F39C44F-E8A5-1340-BFD3-E7C55A48AA67}"/>
    <dgm:cxn modelId="{7230BA27-AB4C-A24F-BC3C-16BF706C3E8B}" type="presOf" srcId="{3037C9D6-D4DE-42C7-BD03-A569005B5ABF}" destId="{663A4983-E385-3A4C-9A2E-20E14778FCC8}" srcOrd="0" destOrd="0" presId="urn:microsoft.com/office/officeart/2016/7/layout/HorizontalActionList"/>
    <dgm:cxn modelId="{E09B5C2D-ED4E-6448-B1E1-0367C9216BBD}" srcId="{ACB4B9B6-FA1C-4F13-B418-5DCEC4FC0033}" destId="{24784F65-78CD-5B43-8600-CBB971483812}" srcOrd="2" destOrd="0" parTransId="{5844487A-6714-CE4C-9505-799B2AD28ADA}" sibTransId="{94244739-1F48-7A4F-ACEF-3721EF50C140}"/>
    <dgm:cxn modelId="{DBEB0E31-5275-8446-9D42-6998501AD58A}" srcId="{1AE1BEAB-1BBA-4481-9097-9AC393720E97}" destId="{CB69C836-34D8-D34E-8523-5958F65B9676}" srcOrd="4" destOrd="0" parTransId="{DE78CBA2-659C-874C-87FE-C6712A100275}" sibTransId="{7CB1863E-16CD-9B47-93FD-829359A5C723}"/>
    <dgm:cxn modelId="{078B2F38-19F9-436A-BEEC-7F26AFB417B0}" srcId="{9DA7232C-BB98-4B8B-A193-03696B722C94}" destId="{C5490CA0-4E63-4EB1-8FED-E5811A953720}" srcOrd="2" destOrd="0" parTransId="{4F15E8BF-C96F-4573-B40D-3F072DEAB214}" sibTransId="{006F3E9A-AFE7-4735-9677-D9FFCCA3CDE9}"/>
    <dgm:cxn modelId="{9B68993B-47C0-1844-A96C-1F4DEC839AE9}" type="presOf" srcId="{62BF2E1F-D614-4302-BF8C-25C2DA9038BA}" destId="{359F9096-7382-7349-B8E7-3046EFCA5537}" srcOrd="0" destOrd="0" presId="urn:microsoft.com/office/officeart/2016/7/layout/HorizontalActionList"/>
    <dgm:cxn modelId="{8D32E93B-35CA-EE4B-BFA7-D8BF14B2E08D}" type="presOf" srcId="{1F520BCC-9FF6-0048-A8D3-46EA8FE67F22}" destId="{F4B04CBB-6230-B043-955E-84D5A2BA66F1}" srcOrd="0" destOrd="1" presId="urn:microsoft.com/office/officeart/2016/7/layout/HorizontalActionList"/>
    <dgm:cxn modelId="{515FF947-6D65-49ED-840E-8151334B6BF4}" srcId="{4DE3A34C-F15C-4D2B-9294-D4FE07B2ACE4}" destId="{3037C9D6-D4DE-42C7-BD03-A569005B5ABF}" srcOrd="0" destOrd="0" parTransId="{74B32624-EB8D-49A7-AE2F-062221346847}" sibTransId="{D83B649A-C017-40DB-BF71-1212621B6C14}"/>
    <dgm:cxn modelId="{9ACE544D-978B-0C42-B2DB-597D3101B470}" type="presOf" srcId="{47CDE906-2EA2-C340-911F-74F50CB631DB}" destId="{C96B89ED-9947-4A4F-BA7C-A258F83E62C8}" srcOrd="0" destOrd="2" presId="urn:microsoft.com/office/officeart/2016/7/layout/HorizontalActionList"/>
    <dgm:cxn modelId="{ABD76252-28AB-AF43-8E5F-DC9E31A8707F}" type="presOf" srcId="{1FED3CB4-DA68-314E-8372-FF9932271585}" destId="{F4B04CBB-6230-B043-955E-84D5A2BA66F1}" srcOrd="0" destOrd="2" presId="urn:microsoft.com/office/officeart/2016/7/layout/HorizontalActionList"/>
    <dgm:cxn modelId="{1FBEB25A-4C92-1040-B4CA-DB378B2805F3}" type="presOf" srcId="{ACB4B9B6-FA1C-4F13-B418-5DCEC4FC0033}" destId="{14128912-80BD-EA4B-A556-9B81501FFE87}" srcOrd="0" destOrd="0" presId="urn:microsoft.com/office/officeart/2016/7/layout/HorizontalActionList"/>
    <dgm:cxn modelId="{2C63296B-1A3C-8B4C-B3F5-6F5854CC6BBE}" type="presOf" srcId="{9DA7232C-BB98-4B8B-A193-03696B722C94}" destId="{6EC623F5-BBF4-FE4B-96BA-EA0A795AC5D8}" srcOrd="0" destOrd="0" presId="urn:microsoft.com/office/officeart/2016/7/layout/HorizontalActionList"/>
    <dgm:cxn modelId="{E9BF7C72-4621-42E5-B21E-1595301FFA6E}" srcId="{ACB4B9B6-FA1C-4F13-B418-5DCEC4FC0033}" destId="{62BF2E1F-D614-4302-BF8C-25C2DA9038BA}" srcOrd="0" destOrd="0" parTransId="{BB60B1B4-7C25-4AA5-A2B2-55C86CCC4572}" sibTransId="{E76A88DB-0AB2-439D-A1DF-55713955405D}"/>
    <dgm:cxn modelId="{1EA17975-3B33-3A49-95EC-FC5D36441835}" srcId="{ACB4B9B6-FA1C-4F13-B418-5DCEC4FC0033}" destId="{A0DCFB0B-2146-E94D-B8A1-8E4AB8DF48A4}" srcOrd="1" destOrd="0" parTransId="{83EFCFCD-BADE-9443-AB78-4B4CA5E044BE}" sibTransId="{7639ACCC-9B29-DA43-B687-8190FC0D395D}"/>
    <dgm:cxn modelId="{FEB6207A-A546-2348-BEBC-C24786071925}" type="presOf" srcId="{C5490CA0-4E63-4EB1-8FED-E5811A953720}" destId="{0FD8E0E6-B678-DD4E-A868-521155CD4A3D}"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A899B099-7AED-1948-901A-A99E672B78A3}" type="presOf" srcId="{FCF72E19-78B1-E74F-A1FD-9DD79FA30CFC}" destId="{C96B89ED-9947-4A4F-BA7C-A258F83E62C8}" srcOrd="0" destOrd="3" presId="urn:microsoft.com/office/officeart/2016/7/layout/HorizontalActionList"/>
    <dgm:cxn modelId="{FDE54BA5-ABC9-D648-A179-03DCDE9F0082}" type="presOf" srcId="{24784F65-78CD-5B43-8600-CBB971483812}" destId="{359F9096-7382-7349-B8E7-3046EFCA5537}" srcOrd="0" destOrd="2" presId="urn:microsoft.com/office/officeart/2016/7/layout/HorizontalActionList"/>
    <dgm:cxn modelId="{2CBBBFA6-5A49-014B-979D-7FF9FBBE5F5B}" type="presOf" srcId="{87802234-BD83-42AB-90AC-8D5391DCC3A5}" destId="{F4B04CBB-6230-B043-955E-84D5A2BA66F1}" srcOrd="0" destOrd="0" presId="urn:microsoft.com/office/officeart/2016/7/layout/HorizontalActionList"/>
    <dgm:cxn modelId="{53E260A8-BDF7-7F48-88F4-FE22E0496956}" srcId="{4DE3A34C-F15C-4D2B-9294-D4FE07B2ACE4}" destId="{A17385D1-8F9F-4D42-974D-31042405D00F}" srcOrd="2" destOrd="0" parTransId="{8A6C35ED-5E4A-DC43-8030-CDF8E19AA43A}" sibTransId="{CC07F164-CF38-5540-AC47-05AF62002FD1}"/>
    <dgm:cxn modelId="{6A65A3AC-6525-4E43-A86F-64503961A517}" srcId="{1AE1BEAB-1BBA-4481-9097-9AC393720E97}" destId="{6B7A0945-D638-1A42-A044-5B553631357A}" srcOrd="1" destOrd="0" parTransId="{C62CC0D6-0260-6645-89A9-C869DAA3DAB4}" sibTransId="{65CDE0FF-819E-7744-8470-F50F20221CA5}"/>
    <dgm:cxn modelId="{625700AE-3ACB-AA46-98F6-3706A714216E}" srcId="{4DE3A34C-F15C-4D2B-9294-D4FE07B2ACE4}" destId="{3490FE38-7D2F-6A4E-972A-98DA771715F0}" srcOrd="1" destOrd="0" parTransId="{8B35627A-51BE-D144-89E0-0BEEE30C8A6B}" sibTransId="{7D298EA1-B538-B847-96E9-5F600741980D}"/>
    <dgm:cxn modelId="{F5C13BAF-4010-A647-A005-60647BB01D52}" type="presOf" srcId="{A17385D1-8F9F-4D42-974D-31042405D00F}" destId="{663A4983-E385-3A4C-9A2E-20E14778FCC8}" srcOrd="0" destOrd="2" presId="urn:microsoft.com/office/officeart/2016/7/layout/HorizontalActionList"/>
    <dgm:cxn modelId="{909DAEB2-BF1A-4C0E-A874-0E5D8F64AEEB}" srcId="{9DA7232C-BB98-4B8B-A193-03696B722C94}" destId="{ACB4B9B6-FA1C-4F13-B418-5DCEC4FC0033}" srcOrd="3" destOrd="0" parTransId="{63ADE0E6-73AC-4EFC-B376-3B27DC2F76E8}" sibTransId="{C00757B0-EAD0-49F0-93B5-9BEBB69CC8DB}"/>
    <dgm:cxn modelId="{EE435AB6-B262-427C-A756-0AC8E507B73D}" srcId="{C5490CA0-4E63-4EB1-8FED-E5811A953720}" destId="{87802234-BD83-42AB-90AC-8D5391DCC3A5}" srcOrd="0" destOrd="0" parTransId="{29D79A10-7256-4C17-B7CC-F2136D186BA4}" sibTransId="{8CFFC607-A4C6-4F84-89E6-9FBD72B0ED49}"/>
    <dgm:cxn modelId="{B513B7B7-0AF3-1149-808C-21F57FA7EF3E}" type="presOf" srcId="{30F4152B-C75A-4517-907C-BBB0E15CA150}" destId="{C96B89ED-9947-4A4F-BA7C-A258F83E62C8}" srcOrd="0" destOrd="0" presId="urn:microsoft.com/office/officeart/2016/7/layout/HorizontalActionList"/>
    <dgm:cxn modelId="{6AC886D2-A973-7648-A4AB-BF3EDBF95723}" type="presOf" srcId="{6B7A0945-D638-1A42-A044-5B553631357A}" destId="{C96B89ED-9947-4A4F-BA7C-A258F83E62C8}" srcOrd="0" destOrd="1" presId="urn:microsoft.com/office/officeart/2016/7/layout/HorizontalActionList"/>
    <dgm:cxn modelId="{54D8EAD2-6406-B04F-81A8-56A9378BA27F}" srcId="{C5490CA0-4E63-4EB1-8FED-E5811A953720}" destId="{1F520BCC-9FF6-0048-A8D3-46EA8FE67F22}" srcOrd="1" destOrd="0" parTransId="{1BEEF68A-AE4C-674A-BE7E-B1399DE69549}" sibTransId="{6D3479F7-3DA6-AC4F-962A-346EEDF3314B}"/>
    <dgm:cxn modelId="{194A7BD5-823A-0B4F-A3B2-211DF6D9EBFF}" type="presOf" srcId="{4DE3A34C-F15C-4D2B-9294-D4FE07B2ACE4}" destId="{3392C23F-3812-5243-AE9C-4A7514895F30}" srcOrd="0" destOrd="0" presId="urn:microsoft.com/office/officeart/2016/7/layout/HorizontalActionList"/>
    <dgm:cxn modelId="{A09F7BDC-25AB-C944-858A-949C49CB382B}" type="presOf" srcId="{3490FE38-7D2F-6A4E-972A-98DA771715F0}" destId="{663A4983-E385-3A4C-9A2E-20E14778FCC8}" srcOrd="0" destOrd="1"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8D60A5E7-C061-3A40-8C97-E1F7DEFFBA52}" type="presOf" srcId="{A0DCFB0B-2146-E94D-B8A1-8E4AB8DF48A4}" destId="{359F9096-7382-7349-B8E7-3046EFCA5537}" srcOrd="0" destOrd="1" presId="urn:microsoft.com/office/officeart/2016/7/layout/HorizontalActionList"/>
    <dgm:cxn modelId="{751E99E8-AA21-4FF9-BA93-9185C7832994}" srcId="{9DA7232C-BB98-4B8B-A193-03696B722C94}" destId="{1AE1BEAB-1BBA-4481-9097-9AC393720E97}" srcOrd="0" destOrd="0" parTransId="{61D0C8FB-D3B6-41EC-8612-2A9D03BC8608}" sibTransId="{65199854-E816-42D6-AB6C-B3BA6E305828}"/>
    <dgm:cxn modelId="{ECD3C1E8-29D6-4449-A29F-E964049A52C9}" srcId="{1AE1BEAB-1BBA-4481-9097-9AC393720E97}" destId="{FCF72E19-78B1-E74F-A1FD-9DD79FA30CFC}" srcOrd="3" destOrd="0" parTransId="{A06D819D-6FDC-EE40-BBB7-FB1DF8E12EB1}" sibTransId="{771B3B25-82D5-AA4E-A5B3-2B7EB18FBD0B}"/>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 modelId="{3C02CC10-8BE2-FF41-8A0D-84A4352D1BF2}" type="presParOf" srcId="{6EC623F5-BBF4-FE4B-96BA-EA0A795AC5D8}" destId="{9C250240-6186-4B44-87D4-0341B98FD282}" srcOrd="5" destOrd="0" presId="urn:microsoft.com/office/officeart/2016/7/layout/HorizontalActionList"/>
    <dgm:cxn modelId="{E9E50403-5FF3-8547-B3DB-14AFA23E3E2F}" type="presParOf" srcId="{6EC623F5-BBF4-FE4B-96BA-EA0A795AC5D8}" destId="{D4CC2BC3-1371-A44F-8760-9A0E2941A0B4}" srcOrd="6" destOrd="0" presId="urn:microsoft.com/office/officeart/2016/7/layout/HorizontalActionList"/>
    <dgm:cxn modelId="{27FC222A-F71A-0F48-BB1A-3E7ED61C7D73}" type="presParOf" srcId="{D4CC2BC3-1371-A44F-8760-9A0E2941A0B4}" destId="{14128912-80BD-EA4B-A556-9B81501FFE87}" srcOrd="0" destOrd="0" presId="urn:microsoft.com/office/officeart/2016/7/layout/HorizontalActionList"/>
    <dgm:cxn modelId="{9DF07016-DBCC-A04C-9D31-37DB868C0369}"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B66E8-826A-4149-A6A6-3F4BEAF2BBD9}">
      <dsp:nvSpPr>
        <dsp:cNvPr id="0" name=""/>
        <dsp:cNvSpPr/>
      </dsp:nvSpPr>
      <dsp:spPr>
        <a:xfrm>
          <a:off x="6613" y="388609"/>
          <a:ext cx="2489061" cy="746718"/>
        </a:xfrm>
        <a:prstGeom prst="rect">
          <a:avLst/>
        </a:prstGeom>
        <a:solidFill>
          <a:srgbClr val="1964AB"/>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6691" tIns="196691" rIns="196691" bIns="196691"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n-lt"/>
              <a:cs typeface="Arial" panose="020B0604020202020204" pitchFamily="34" charset="0"/>
            </a:rPr>
            <a:t>Recognize</a:t>
          </a:r>
        </a:p>
      </dsp:txBody>
      <dsp:txXfrm>
        <a:off x="6613" y="388609"/>
        <a:ext cx="2489061" cy="746718"/>
      </dsp:txXfrm>
    </dsp:sp>
    <dsp:sp modelId="{3503805F-55A6-0E46-B1AA-A9E3A5E33F0C}">
      <dsp:nvSpPr>
        <dsp:cNvPr id="0" name=""/>
        <dsp:cNvSpPr/>
      </dsp:nvSpPr>
      <dsp:spPr>
        <a:xfrm>
          <a:off x="6613" y="1135076"/>
          <a:ext cx="2489061" cy="2514662"/>
        </a:xfrm>
        <a:prstGeom prst="rect">
          <a:avLst/>
        </a:prstGeom>
        <a:solidFill>
          <a:srgbClr val="1964AB">
            <a:alpha val="10386"/>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6888" tIns="245864" rIns="245864" bIns="245864"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cs typeface="Arial" panose="020B0604020202020204" pitchFamily="34" charset="0"/>
            </a:rPr>
            <a:t>Recognize when a coworker has a stress injury</a:t>
          </a:r>
        </a:p>
      </dsp:txBody>
      <dsp:txXfrm>
        <a:off x="6613" y="1135076"/>
        <a:ext cx="2489061" cy="2514662"/>
      </dsp:txXfrm>
    </dsp:sp>
    <dsp:sp modelId="{9E3433F5-6048-ED4A-BF09-EEDE2AF1315A}">
      <dsp:nvSpPr>
        <dsp:cNvPr id="0" name=""/>
        <dsp:cNvSpPr/>
      </dsp:nvSpPr>
      <dsp:spPr>
        <a:xfrm>
          <a:off x="2606033" y="385286"/>
          <a:ext cx="2489061" cy="746718"/>
        </a:xfrm>
        <a:prstGeom prst="rect">
          <a:avLst/>
        </a:prstGeom>
        <a:solidFill>
          <a:schemeClr val="accent6">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6691" tIns="196691" rIns="196691" bIns="196691"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n-lt"/>
              <a:cs typeface="Arial" panose="020B0604020202020204" pitchFamily="34" charset="0"/>
            </a:rPr>
            <a:t>Act</a:t>
          </a:r>
        </a:p>
      </dsp:txBody>
      <dsp:txXfrm>
        <a:off x="2606033" y="385286"/>
        <a:ext cx="2489061" cy="746718"/>
      </dsp:txXfrm>
    </dsp:sp>
    <dsp:sp modelId="{2A2477D2-48F3-434A-A44F-3A8D417E6988}">
      <dsp:nvSpPr>
        <dsp:cNvPr id="0" name=""/>
        <dsp:cNvSpPr/>
      </dsp:nvSpPr>
      <dsp:spPr>
        <a:xfrm>
          <a:off x="2603569" y="1135328"/>
          <a:ext cx="2489061" cy="2514662"/>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5864" tIns="245864" rIns="245864" bIns="245864"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cs typeface="Arial" panose="020B0604020202020204" pitchFamily="34" charset="0"/>
            </a:rPr>
            <a:t>Act: If you see something, do or say something</a:t>
          </a:r>
        </a:p>
        <a:p>
          <a:pPr marL="171450" lvl="1" indent="-171450" algn="l" defTabSz="711200">
            <a:lnSpc>
              <a:spcPct val="90000"/>
            </a:lnSpc>
            <a:spcBef>
              <a:spcPct val="0"/>
            </a:spcBef>
            <a:spcAft>
              <a:spcPct val="15000"/>
            </a:spcAft>
            <a:buSzPct val="80000"/>
            <a:buChar char="•"/>
          </a:pPr>
          <a:r>
            <a:rPr lang="en-US" sz="1600" kern="1200" dirty="0">
              <a:latin typeface="+mn-lt"/>
            </a:rPr>
            <a:t>To the distressed person</a:t>
          </a:r>
        </a:p>
        <a:p>
          <a:pPr marL="171450" lvl="1" indent="-171450" algn="l" defTabSz="711200">
            <a:lnSpc>
              <a:spcPct val="90000"/>
            </a:lnSpc>
            <a:spcBef>
              <a:spcPct val="0"/>
            </a:spcBef>
            <a:spcAft>
              <a:spcPct val="15000"/>
            </a:spcAft>
            <a:buSzPct val="80000"/>
            <a:buChar char="•"/>
          </a:pPr>
          <a:r>
            <a:rPr lang="en-US" sz="1600" kern="1200" dirty="0">
              <a:latin typeface="+mn-lt"/>
            </a:rPr>
            <a:t>To a trusted support of the distressed person</a:t>
          </a:r>
        </a:p>
      </dsp:txBody>
      <dsp:txXfrm>
        <a:off x="2603569" y="1135328"/>
        <a:ext cx="2489061" cy="2514662"/>
      </dsp:txXfrm>
    </dsp:sp>
    <dsp:sp modelId="{F6D27332-9065-3240-ACA7-CEF5C98DB397}">
      <dsp:nvSpPr>
        <dsp:cNvPr id="0" name=""/>
        <dsp:cNvSpPr/>
      </dsp:nvSpPr>
      <dsp:spPr>
        <a:xfrm>
          <a:off x="5200525" y="388609"/>
          <a:ext cx="2489061" cy="746718"/>
        </a:xfrm>
        <a:prstGeom prst="rect">
          <a:avLst/>
        </a:prstGeom>
        <a:solidFill>
          <a:schemeClr val="accent3">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6691" tIns="196691" rIns="196691" bIns="196691"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n-lt"/>
              <a:cs typeface="Arial" panose="020B0604020202020204" pitchFamily="34" charset="0"/>
            </a:rPr>
            <a:t>Know</a:t>
          </a:r>
        </a:p>
      </dsp:txBody>
      <dsp:txXfrm>
        <a:off x="5200525" y="388609"/>
        <a:ext cx="2489061" cy="746718"/>
      </dsp:txXfrm>
    </dsp:sp>
    <dsp:sp modelId="{3A6F2863-AB54-C240-9F5C-E0F9E963502C}">
      <dsp:nvSpPr>
        <dsp:cNvPr id="0" name=""/>
        <dsp:cNvSpPr/>
      </dsp:nvSpPr>
      <dsp:spPr>
        <a:xfrm>
          <a:off x="5200525" y="1135076"/>
          <a:ext cx="2489061" cy="2514662"/>
        </a:xfrm>
        <a:prstGeom prst="rect">
          <a:avLst/>
        </a:prstGeom>
        <a:solidFill>
          <a:schemeClr val="accent3">
            <a:alpha val="9811"/>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6888" tIns="245864" rIns="245864" bIns="245864"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cs typeface="Arial" panose="020B0604020202020204" pitchFamily="34" charset="0"/>
            </a:rPr>
            <a:t>Know at least 2 trusted resources you would access or offer to a coworker </a:t>
          </a:r>
          <a:br>
            <a:rPr lang="en-US" sz="1800" kern="1200" dirty="0">
              <a:latin typeface="+mn-lt"/>
              <a:cs typeface="Arial" panose="020B0604020202020204" pitchFamily="34" charset="0"/>
            </a:rPr>
          </a:br>
          <a:r>
            <a:rPr lang="en-US" sz="1800" kern="1200" dirty="0">
              <a:latin typeface="+mn-lt"/>
              <a:cs typeface="Arial" panose="020B0604020202020204" pitchFamily="34" charset="0"/>
            </a:rPr>
            <a:t>in distress</a:t>
          </a:r>
        </a:p>
      </dsp:txBody>
      <dsp:txXfrm>
        <a:off x="5200525" y="1135076"/>
        <a:ext cx="2489061" cy="2514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8624" y="709118"/>
          <a:ext cx="1994897" cy="598469"/>
        </a:xfrm>
        <a:prstGeom prst="rect">
          <a:avLst/>
        </a:prstGeom>
        <a:solidFill>
          <a:srgbClr val="1964AB"/>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641" tIns="157641" rIns="157641" bIns="15764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cs typeface="Arial" charset="0"/>
            </a:rPr>
            <a:t>Stand By</a:t>
          </a:r>
          <a:endParaRPr lang="en-US" sz="1800" kern="1200" dirty="0"/>
        </a:p>
      </dsp:txBody>
      <dsp:txXfrm>
        <a:off x="8624" y="709118"/>
        <a:ext cx="1994897" cy="598469"/>
      </dsp:txXfrm>
    </dsp:sp>
    <dsp:sp modelId="{C96B89ED-9947-4A4F-BA7C-A258F83E62C8}">
      <dsp:nvSpPr>
        <dsp:cNvPr id="0" name=""/>
        <dsp:cNvSpPr/>
      </dsp:nvSpPr>
      <dsp:spPr>
        <a:xfrm>
          <a:off x="8624" y="1307587"/>
          <a:ext cx="1994897" cy="1945694"/>
        </a:xfrm>
        <a:prstGeom prst="rect">
          <a:avLst/>
        </a:prstGeom>
        <a:solidFill>
          <a:srgbClr val="1964AB">
            <a:alpha val="1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7051" tIns="197051" rIns="197051" bIns="197051" numCol="1" spcCol="1270" anchor="t" anchorCtr="0">
          <a:noAutofit/>
        </a:bodyPr>
        <a:lstStyle/>
        <a:p>
          <a:pPr marL="0" lvl="0" indent="0" algn="l" defTabSz="800100">
            <a:lnSpc>
              <a:spcPct val="90000"/>
            </a:lnSpc>
            <a:spcBef>
              <a:spcPct val="0"/>
            </a:spcBef>
            <a:spcAft>
              <a:spcPct val="35000"/>
            </a:spcAft>
            <a:buNone/>
          </a:pPr>
          <a:r>
            <a:rPr lang="en-US" sz="1800" kern="1200" dirty="0"/>
            <a:t>Ready to assist</a:t>
          </a:r>
        </a:p>
        <a:p>
          <a:pPr marL="0" lvl="0" indent="0" algn="l" defTabSz="800100">
            <a:lnSpc>
              <a:spcPct val="90000"/>
            </a:lnSpc>
            <a:spcBef>
              <a:spcPct val="0"/>
            </a:spcBef>
            <a:spcAft>
              <a:spcPct val="35000"/>
            </a:spcAft>
            <a:buNone/>
          </a:pPr>
          <a:r>
            <a:rPr lang="en-US" sz="1800" kern="1200" dirty="0"/>
            <a:t>Watch and listen</a:t>
          </a:r>
        </a:p>
        <a:p>
          <a:pPr marL="0" lvl="0" indent="0" algn="l" defTabSz="800100">
            <a:lnSpc>
              <a:spcPct val="90000"/>
            </a:lnSpc>
            <a:spcBef>
              <a:spcPct val="0"/>
            </a:spcBef>
            <a:spcAft>
              <a:spcPct val="35000"/>
            </a:spcAft>
            <a:buNone/>
          </a:pPr>
          <a:r>
            <a:rPr lang="en-US" sz="1800" kern="1200" dirty="0"/>
            <a:t>Hold attention</a:t>
          </a:r>
        </a:p>
      </dsp:txBody>
      <dsp:txXfrm>
        <a:off x="8624" y="1307587"/>
        <a:ext cx="1994897" cy="1945694"/>
      </dsp:txXfrm>
    </dsp:sp>
    <dsp:sp modelId="{3392C23F-3812-5243-AE9C-4A7514895F30}">
      <dsp:nvSpPr>
        <dsp:cNvPr id="0" name=""/>
        <dsp:cNvSpPr/>
      </dsp:nvSpPr>
      <dsp:spPr>
        <a:xfrm>
          <a:off x="2111310" y="709118"/>
          <a:ext cx="1994897" cy="598469"/>
        </a:xfrm>
        <a:prstGeom prst="rect">
          <a:avLst/>
        </a:prstGeom>
        <a:solidFill>
          <a:schemeClr val="accent6">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641" tIns="157641" rIns="157641" bIns="157641" numCol="1" spcCol="1270" anchor="ctr" anchorCtr="0">
          <a:noAutofit/>
        </a:bodyPr>
        <a:lstStyle/>
        <a:p>
          <a:pPr marL="0" lvl="0" indent="0" algn="ctr" defTabSz="800100">
            <a:lnSpc>
              <a:spcPct val="90000"/>
            </a:lnSpc>
            <a:spcBef>
              <a:spcPct val="0"/>
            </a:spcBef>
            <a:spcAft>
              <a:spcPct val="35000"/>
            </a:spcAft>
            <a:buNone/>
          </a:pPr>
          <a:r>
            <a:rPr lang="en-US" sz="1800" b="1" kern="1200" dirty="0"/>
            <a:t>Make Safe</a:t>
          </a:r>
        </a:p>
      </dsp:txBody>
      <dsp:txXfrm>
        <a:off x="2111310" y="709118"/>
        <a:ext cx="1994897" cy="598469"/>
      </dsp:txXfrm>
    </dsp:sp>
    <dsp:sp modelId="{663A4983-E385-3A4C-9A2E-20E14778FCC8}">
      <dsp:nvSpPr>
        <dsp:cNvPr id="0" name=""/>
        <dsp:cNvSpPr/>
      </dsp:nvSpPr>
      <dsp:spPr>
        <a:xfrm>
          <a:off x="2111310" y="1307587"/>
          <a:ext cx="1994897" cy="1945694"/>
        </a:xfrm>
        <a:prstGeom prst="rect">
          <a:avLst/>
        </a:prstGeom>
        <a:solidFill>
          <a:srgbClr val="FFAE2D">
            <a:alpha val="1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7051" tIns="197051" rIns="197051" bIns="197051" numCol="1" spcCol="1270" anchor="t" anchorCtr="0">
          <a:noAutofit/>
        </a:bodyPr>
        <a:lstStyle/>
        <a:p>
          <a:pPr marL="0" lvl="0" indent="0" algn="l" defTabSz="800100">
            <a:lnSpc>
              <a:spcPct val="90000"/>
            </a:lnSpc>
            <a:spcBef>
              <a:spcPct val="0"/>
            </a:spcBef>
            <a:spcAft>
              <a:spcPct val="35000"/>
            </a:spcAft>
            <a:buClr>
              <a:srgbClr val="FF0000"/>
            </a:buClr>
            <a:buSzPct val="90000"/>
            <a:buNone/>
          </a:pPr>
          <a:r>
            <a:rPr lang="en-US" sz="1800" kern="1200" dirty="0">
              <a:solidFill>
                <a:srgbClr val="000000"/>
              </a:solidFill>
            </a:rPr>
            <a:t>Authoritative presence</a:t>
          </a:r>
          <a:endParaRPr lang="en-US" sz="1800" kern="1200" dirty="0"/>
        </a:p>
        <a:p>
          <a:pPr marL="0" lvl="0" indent="0" algn="l" defTabSz="800100">
            <a:lnSpc>
              <a:spcPct val="90000"/>
            </a:lnSpc>
            <a:spcBef>
              <a:spcPct val="0"/>
            </a:spcBef>
            <a:spcAft>
              <a:spcPct val="35000"/>
            </a:spcAft>
            <a:buClr>
              <a:srgbClr val="FF0000"/>
            </a:buClr>
            <a:buSzPct val="90000"/>
            <a:buNone/>
          </a:pPr>
          <a:r>
            <a:rPr lang="en-US" sz="1800" kern="1200" dirty="0">
              <a:solidFill>
                <a:srgbClr val="000000"/>
              </a:solidFill>
            </a:rPr>
            <a:t>Warn</a:t>
          </a:r>
        </a:p>
        <a:p>
          <a:pPr marL="0" lvl="0" indent="0" algn="l" defTabSz="800100">
            <a:lnSpc>
              <a:spcPct val="90000"/>
            </a:lnSpc>
            <a:spcBef>
              <a:spcPct val="0"/>
            </a:spcBef>
            <a:spcAft>
              <a:spcPct val="35000"/>
            </a:spcAft>
            <a:buClr>
              <a:srgbClr val="FF0000"/>
            </a:buClr>
            <a:buSzPct val="90000"/>
            <a:buNone/>
          </a:pPr>
          <a:r>
            <a:rPr lang="en-US" sz="1800" kern="1200" dirty="0">
              <a:solidFill>
                <a:srgbClr val="000000"/>
              </a:solidFill>
            </a:rPr>
            <a:t>Protect </a:t>
          </a:r>
        </a:p>
        <a:p>
          <a:pPr marL="0" lvl="0" indent="0" algn="l" defTabSz="800100">
            <a:lnSpc>
              <a:spcPct val="90000"/>
            </a:lnSpc>
            <a:spcBef>
              <a:spcPct val="0"/>
            </a:spcBef>
            <a:spcAft>
              <a:spcPct val="35000"/>
            </a:spcAft>
            <a:buClr>
              <a:srgbClr val="FF0000"/>
            </a:buClr>
            <a:buSzPct val="90000"/>
            <a:buNone/>
          </a:pPr>
          <a:r>
            <a:rPr lang="en-US" sz="1800" kern="1200" dirty="0">
              <a:solidFill>
                <a:srgbClr val="000000"/>
              </a:solidFill>
            </a:rPr>
            <a:t>Assist</a:t>
          </a:r>
        </a:p>
      </dsp:txBody>
      <dsp:txXfrm>
        <a:off x="2111310" y="1307587"/>
        <a:ext cx="1994897" cy="1945694"/>
      </dsp:txXfrm>
    </dsp:sp>
    <dsp:sp modelId="{0FD8E0E6-B678-DD4E-A868-521155CD4A3D}">
      <dsp:nvSpPr>
        <dsp:cNvPr id="0" name=""/>
        <dsp:cNvSpPr/>
      </dsp:nvSpPr>
      <dsp:spPr>
        <a:xfrm>
          <a:off x="4213996" y="709118"/>
          <a:ext cx="1994897" cy="598469"/>
        </a:xfrm>
        <a:prstGeom prst="rect">
          <a:avLst/>
        </a:prstGeom>
        <a:solidFill>
          <a:schemeClr val="accent3">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641" tIns="157641" rIns="157641" bIns="157641" numCol="1" spcCol="1270" anchor="ctr" anchorCtr="0">
          <a:noAutofit/>
        </a:bodyPr>
        <a:lstStyle/>
        <a:p>
          <a:pPr marL="0" lvl="0" indent="0" algn="ctr" defTabSz="800100">
            <a:lnSpc>
              <a:spcPct val="90000"/>
            </a:lnSpc>
            <a:spcBef>
              <a:spcPct val="0"/>
            </a:spcBef>
            <a:spcAft>
              <a:spcPct val="35000"/>
            </a:spcAft>
            <a:buNone/>
          </a:pPr>
          <a:r>
            <a:rPr lang="en-US" sz="1800" b="1" kern="1200" dirty="0"/>
            <a:t>Make Others Safe</a:t>
          </a:r>
          <a:endParaRPr lang="en-US" sz="1800" kern="1200" dirty="0"/>
        </a:p>
      </dsp:txBody>
      <dsp:txXfrm>
        <a:off x="4213996" y="709118"/>
        <a:ext cx="1994897" cy="598469"/>
      </dsp:txXfrm>
    </dsp:sp>
    <dsp:sp modelId="{F4B04CBB-6230-B043-955E-84D5A2BA66F1}">
      <dsp:nvSpPr>
        <dsp:cNvPr id="0" name=""/>
        <dsp:cNvSpPr/>
      </dsp:nvSpPr>
      <dsp:spPr>
        <a:xfrm>
          <a:off x="4213996" y="1307587"/>
          <a:ext cx="1994897" cy="1945694"/>
        </a:xfrm>
        <a:prstGeom prst="rect">
          <a:avLst/>
        </a:prstGeom>
        <a:solidFill>
          <a:schemeClr val="accent3">
            <a:lumMod val="75000"/>
            <a:alpha val="1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7051" tIns="197051" rIns="197051" bIns="197051"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rPr>
            <a:t>Protect</a:t>
          </a:r>
          <a:endParaRPr lang="en-US" sz="1800" kern="1200" dirty="0"/>
        </a:p>
        <a:p>
          <a:pPr marL="0" lvl="0" indent="0" algn="l" defTabSz="800100">
            <a:lnSpc>
              <a:spcPct val="90000"/>
            </a:lnSpc>
            <a:spcBef>
              <a:spcPct val="0"/>
            </a:spcBef>
            <a:spcAft>
              <a:spcPct val="35000"/>
            </a:spcAft>
            <a:buNone/>
          </a:pPr>
          <a:r>
            <a:rPr lang="en-US" sz="1800" kern="1200" dirty="0">
              <a:solidFill>
                <a:srgbClr val="000000"/>
              </a:solidFill>
            </a:rPr>
            <a:t>Warn</a:t>
          </a:r>
        </a:p>
      </dsp:txBody>
      <dsp:txXfrm>
        <a:off x="4213996" y="1307587"/>
        <a:ext cx="1994897" cy="1945694"/>
      </dsp:txXfrm>
    </dsp:sp>
    <dsp:sp modelId="{14128912-80BD-EA4B-A556-9B81501FFE87}">
      <dsp:nvSpPr>
        <dsp:cNvPr id="0" name=""/>
        <dsp:cNvSpPr/>
      </dsp:nvSpPr>
      <dsp:spPr>
        <a:xfrm>
          <a:off x="6316682" y="709118"/>
          <a:ext cx="1994897" cy="598469"/>
        </a:xfrm>
        <a:prstGeom prst="rect">
          <a:avLst/>
        </a:prstGeom>
        <a:solidFill>
          <a:schemeClr val="accent2"/>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641" tIns="157641" rIns="157641" bIns="157641" numCol="1" spcCol="1270" anchor="ctr" anchorCtr="0">
          <a:noAutofit/>
        </a:bodyPr>
        <a:lstStyle/>
        <a:p>
          <a:pPr marL="0" lvl="0" indent="0" algn="ctr" defTabSz="800100">
            <a:lnSpc>
              <a:spcPct val="90000"/>
            </a:lnSpc>
            <a:spcBef>
              <a:spcPct val="0"/>
            </a:spcBef>
            <a:spcAft>
              <a:spcPct val="35000"/>
            </a:spcAft>
            <a:buNone/>
          </a:pPr>
          <a:r>
            <a:rPr lang="en-US" sz="1800" b="1" kern="1200" spc="0" baseline="0" dirty="0"/>
            <a:t>Encourage Perception</a:t>
          </a:r>
        </a:p>
      </dsp:txBody>
      <dsp:txXfrm>
        <a:off x="6316682" y="709118"/>
        <a:ext cx="1994897" cy="598469"/>
      </dsp:txXfrm>
    </dsp:sp>
    <dsp:sp modelId="{359F9096-7382-7349-B8E7-3046EFCA5537}">
      <dsp:nvSpPr>
        <dsp:cNvPr id="0" name=""/>
        <dsp:cNvSpPr/>
      </dsp:nvSpPr>
      <dsp:spPr>
        <a:xfrm>
          <a:off x="6316682" y="1307587"/>
          <a:ext cx="1994897" cy="1945694"/>
        </a:xfrm>
        <a:prstGeom prst="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7051" tIns="197051" rIns="197051" bIns="197051"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rPr>
            <a:t>Caring presence</a:t>
          </a:r>
          <a:endParaRPr lang="en-US" sz="1800" kern="1200" dirty="0"/>
        </a:p>
        <a:p>
          <a:pPr marL="0" lvl="0" indent="0" algn="l" defTabSz="800100">
            <a:lnSpc>
              <a:spcPct val="90000"/>
            </a:lnSpc>
            <a:spcBef>
              <a:spcPct val="0"/>
            </a:spcBef>
            <a:spcAft>
              <a:spcPct val="35000"/>
            </a:spcAft>
            <a:buNone/>
          </a:pPr>
          <a:r>
            <a:rPr lang="en-US" sz="1800" kern="1200" dirty="0">
              <a:solidFill>
                <a:srgbClr val="000000"/>
              </a:solidFill>
            </a:rPr>
            <a:t>Listen and communicate</a:t>
          </a:r>
        </a:p>
        <a:p>
          <a:pPr marL="0" lvl="0" indent="0" algn="l" defTabSz="800100">
            <a:lnSpc>
              <a:spcPct val="90000"/>
            </a:lnSpc>
            <a:spcBef>
              <a:spcPct val="0"/>
            </a:spcBef>
            <a:spcAft>
              <a:spcPct val="35000"/>
            </a:spcAft>
            <a:buNone/>
          </a:pPr>
          <a:r>
            <a:rPr lang="en-US" sz="1800" kern="1200" dirty="0">
              <a:solidFill>
                <a:srgbClr val="000000"/>
              </a:solidFill>
            </a:rPr>
            <a:t>Reduce chaos</a:t>
          </a:r>
        </a:p>
        <a:p>
          <a:pPr marL="0" lvl="0" indent="0" algn="l" defTabSz="800100">
            <a:lnSpc>
              <a:spcPct val="90000"/>
            </a:lnSpc>
            <a:spcBef>
              <a:spcPct val="0"/>
            </a:spcBef>
            <a:spcAft>
              <a:spcPct val="35000"/>
            </a:spcAft>
            <a:buNone/>
          </a:pPr>
          <a:r>
            <a:rPr lang="en-US" sz="1800" kern="1200" dirty="0">
              <a:solidFill>
                <a:srgbClr val="000000"/>
              </a:solidFill>
            </a:rPr>
            <a:t>Reduce danger</a:t>
          </a:r>
        </a:p>
      </dsp:txBody>
      <dsp:txXfrm>
        <a:off x="6316682" y="1307587"/>
        <a:ext cx="1994897" cy="194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4566" y="705371"/>
          <a:ext cx="1996847" cy="599054"/>
        </a:xfrm>
        <a:prstGeom prst="rect">
          <a:avLst/>
        </a:prstGeom>
        <a:solidFill>
          <a:srgbClr val="1964AB"/>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795" tIns="157795" rIns="157795" bIns="157795" numCol="1" spcCol="1270" anchor="ctr" anchorCtr="0">
          <a:noAutofit/>
        </a:bodyPr>
        <a:lstStyle/>
        <a:p>
          <a:pPr marL="0" lvl="0" indent="0" algn="ctr" defTabSz="889000">
            <a:lnSpc>
              <a:spcPct val="90000"/>
            </a:lnSpc>
            <a:spcBef>
              <a:spcPct val="0"/>
            </a:spcBef>
            <a:spcAft>
              <a:spcPct val="35000"/>
            </a:spcAft>
            <a:buNone/>
          </a:pPr>
          <a:r>
            <a:rPr lang="en-US" sz="2000" b="1" kern="1200" dirty="0"/>
            <a:t>Quiet</a:t>
          </a:r>
        </a:p>
      </dsp:txBody>
      <dsp:txXfrm>
        <a:off x="4566" y="705371"/>
        <a:ext cx="1996847" cy="599054"/>
      </dsp:txXfrm>
    </dsp:sp>
    <dsp:sp modelId="{C96B89ED-9947-4A4F-BA7C-A258F83E62C8}">
      <dsp:nvSpPr>
        <dsp:cNvPr id="0" name=""/>
        <dsp:cNvSpPr/>
      </dsp:nvSpPr>
      <dsp:spPr>
        <a:xfrm>
          <a:off x="4566" y="1304425"/>
          <a:ext cx="1996847" cy="2506447"/>
        </a:xfrm>
        <a:prstGeom prst="rect">
          <a:avLst/>
        </a:prstGeom>
        <a:solidFill>
          <a:srgbClr val="1964AB">
            <a:alpha val="1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7244" tIns="197244" rIns="197244" bIns="197244" numCol="1" spcCol="1270" anchor="t" anchorCtr="0">
          <a:noAutofit/>
        </a:bodyPr>
        <a:lstStyle/>
        <a:p>
          <a:pPr marL="0" lvl="0" indent="0" algn="l" defTabSz="800100">
            <a:lnSpc>
              <a:spcPct val="90000"/>
            </a:lnSpc>
            <a:spcBef>
              <a:spcPct val="0"/>
            </a:spcBef>
            <a:spcAft>
              <a:spcPct val="35000"/>
            </a:spcAft>
            <a:buNone/>
          </a:pPr>
          <a:r>
            <a:rPr lang="en-US" sz="1800" kern="1200" dirty="0"/>
            <a:t>Stop physical exertion</a:t>
          </a:r>
        </a:p>
        <a:p>
          <a:pPr marL="0" lvl="0" indent="0" algn="l" defTabSz="800100">
            <a:lnSpc>
              <a:spcPct val="90000"/>
            </a:lnSpc>
            <a:spcBef>
              <a:spcPct val="0"/>
            </a:spcBef>
            <a:spcAft>
              <a:spcPct val="35000"/>
            </a:spcAft>
            <a:buNone/>
          </a:pPr>
          <a:r>
            <a:rPr lang="en-US" sz="1800" kern="1200" dirty="0"/>
            <a:t>Reduce hyper-alertness</a:t>
          </a:r>
        </a:p>
        <a:p>
          <a:pPr marL="0" lvl="0" indent="0" algn="l" defTabSz="800100">
            <a:lnSpc>
              <a:spcPct val="90000"/>
            </a:lnSpc>
            <a:spcBef>
              <a:spcPct val="0"/>
            </a:spcBef>
            <a:spcAft>
              <a:spcPct val="35000"/>
            </a:spcAft>
            <a:buNone/>
          </a:pPr>
          <a:r>
            <a:rPr lang="en-US" sz="1800" kern="1200" dirty="0"/>
            <a:t>Slow down heart rate</a:t>
          </a:r>
        </a:p>
        <a:p>
          <a:pPr marL="0" lvl="0" indent="0" algn="l" defTabSz="800100">
            <a:lnSpc>
              <a:spcPct val="90000"/>
            </a:lnSpc>
            <a:spcBef>
              <a:spcPct val="0"/>
            </a:spcBef>
            <a:spcAft>
              <a:spcPct val="35000"/>
            </a:spcAft>
            <a:buNone/>
          </a:pPr>
          <a:r>
            <a:rPr lang="en-US" sz="1800" kern="1200" dirty="0"/>
            <a:t>Relax</a:t>
          </a:r>
        </a:p>
      </dsp:txBody>
      <dsp:txXfrm>
        <a:off x="4566" y="1304425"/>
        <a:ext cx="1996847" cy="2506447"/>
      </dsp:txXfrm>
    </dsp:sp>
    <dsp:sp modelId="{83205603-CE9F-8348-B3A4-7DB70CE32A2C}">
      <dsp:nvSpPr>
        <dsp:cNvPr id="0" name=""/>
        <dsp:cNvSpPr/>
      </dsp:nvSpPr>
      <dsp:spPr>
        <a:xfrm>
          <a:off x="2109307" y="705371"/>
          <a:ext cx="1996847" cy="599054"/>
        </a:xfrm>
        <a:prstGeom prst="rect">
          <a:avLst/>
        </a:prstGeom>
        <a:solidFill>
          <a:schemeClr val="accent6">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795" tIns="157795" rIns="157795" bIns="157795"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Compose</a:t>
          </a:r>
        </a:p>
      </dsp:txBody>
      <dsp:txXfrm>
        <a:off x="2109307" y="705371"/>
        <a:ext cx="1996847" cy="599054"/>
      </dsp:txXfrm>
    </dsp:sp>
    <dsp:sp modelId="{39539C02-8F34-EB41-AF57-8E9E7450792C}">
      <dsp:nvSpPr>
        <dsp:cNvPr id="0" name=""/>
        <dsp:cNvSpPr/>
      </dsp:nvSpPr>
      <dsp:spPr>
        <a:xfrm>
          <a:off x="2109307" y="1304425"/>
          <a:ext cx="1996847" cy="2506447"/>
        </a:xfrm>
        <a:prstGeom prst="rect">
          <a:avLst/>
        </a:prstGeom>
        <a:solidFill>
          <a:srgbClr val="FFAE2D">
            <a:alpha val="1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7244" tIns="197244" rIns="197244" bIns="197244" numCol="1" spcCol="1270" anchor="t" anchorCtr="0">
          <a:noAutofit/>
        </a:bodyPr>
        <a:lstStyle/>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Draw attention outwards</a:t>
          </a:r>
        </a:p>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Distract</a:t>
          </a:r>
        </a:p>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Re-focus</a:t>
          </a:r>
        </a:p>
      </dsp:txBody>
      <dsp:txXfrm>
        <a:off x="2109307" y="1304425"/>
        <a:ext cx="1996847" cy="2506447"/>
      </dsp:txXfrm>
    </dsp:sp>
    <dsp:sp modelId="{BC534E33-FEFC-9C4C-BA13-84DBDCB59519}">
      <dsp:nvSpPr>
        <dsp:cNvPr id="0" name=""/>
        <dsp:cNvSpPr/>
      </dsp:nvSpPr>
      <dsp:spPr>
        <a:xfrm>
          <a:off x="4214049" y="705371"/>
          <a:ext cx="1996847" cy="599054"/>
        </a:xfrm>
        <a:prstGeom prst="rect">
          <a:avLst/>
        </a:prstGeom>
        <a:solidFill>
          <a:schemeClr val="accent3">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795" tIns="157795" rIns="157795" bIns="157795"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Foster Rest</a:t>
          </a:r>
        </a:p>
      </dsp:txBody>
      <dsp:txXfrm>
        <a:off x="4214049" y="705371"/>
        <a:ext cx="1996847" cy="599054"/>
      </dsp:txXfrm>
    </dsp:sp>
    <dsp:sp modelId="{181CFD57-D023-D64E-8962-EB657E23C677}">
      <dsp:nvSpPr>
        <dsp:cNvPr id="0" name=""/>
        <dsp:cNvSpPr/>
      </dsp:nvSpPr>
      <dsp:spPr>
        <a:xfrm>
          <a:off x="4214049" y="1304425"/>
          <a:ext cx="1996847" cy="2506447"/>
        </a:xfrm>
        <a:prstGeom prst="rect">
          <a:avLst/>
        </a:prstGeom>
        <a:solidFill>
          <a:schemeClr val="accent3">
            <a:lumMod val="75000"/>
            <a:alpha val="1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7244" tIns="197244" rIns="197244" bIns="197244" numCol="1" spcCol="1270" anchor="t" anchorCtr="0">
          <a:noAutofi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Recuperate</a:t>
          </a:r>
        </a:p>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Sleep</a:t>
          </a:r>
        </a:p>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Time out</a:t>
          </a:r>
        </a:p>
      </dsp:txBody>
      <dsp:txXfrm>
        <a:off x="4214049" y="1304425"/>
        <a:ext cx="1996847" cy="2506447"/>
      </dsp:txXfrm>
    </dsp:sp>
    <dsp:sp modelId="{FDA80542-2F96-D942-8A73-09FD166711C9}">
      <dsp:nvSpPr>
        <dsp:cNvPr id="0" name=""/>
        <dsp:cNvSpPr/>
      </dsp:nvSpPr>
      <dsp:spPr>
        <a:xfrm>
          <a:off x="6318790" y="705371"/>
          <a:ext cx="1996847" cy="599054"/>
        </a:xfrm>
        <a:prstGeom prst="rect">
          <a:avLst/>
        </a:prstGeom>
        <a:solidFill>
          <a:schemeClr val="accent2"/>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7795" tIns="157795" rIns="157795" bIns="157795"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Soothe</a:t>
          </a:r>
        </a:p>
      </dsp:txBody>
      <dsp:txXfrm>
        <a:off x="6318790" y="705371"/>
        <a:ext cx="1996847" cy="599054"/>
      </dsp:txXfrm>
    </dsp:sp>
    <dsp:sp modelId="{47CA67AC-8423-0940-87F8-9216521011D9}">
      <dsp:nvSpPr>
        <dsp:cNvPr id="0" name=""/>
        <dsp:cNvSpPr/>
      </dsp:nvSpPr>
      <dsp:spPr>
        <a:xfrm>
          <a:off x="6318790" y="1304425"/>
          <a:ext cx="1996847" cy="2506447"/>
        </a:xfrm>
        <a:prstGeom prst="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7244" tIns="197244" rIns="197244" bIns="197244" numCol="1" spcCol="1270" anchor="t" anchorCtr="0">
          <a:noAutofi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Listen empathically</a:t>
          </a:r>
        </a:p>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Reduce emotional intensity</a:t>
          </a:r>
        </a:p>
      </dsp:txBody>
      <dsp:txXfrm>
        <a:off x="6318790" y="1304425"/>
        <a:ext cx="1996847" cy="2506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9447" y="365758"/>
          <a:ext cx="2550671" cy="765201"/>
        </a:xfrm>
        <a:prstGeom prst="rect">
          <a:avLst/>
        </a:prstGeom>
        <a:solidFill>
          <a:schemeClr val="accent6">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1560" tIns="201560" rIns="201560" bIns="20156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mn-lt"/>
              <a:cs typeface="Arial" charset="0"/>
            </a:rPr>
            <a:t>Be With</a:t>
          </a:r>
          <a:endParaRPr lang="en-US" sz="1900" kern="1200" dirty="0"/>
        </a:p>
      </dsp:txBody>
      <dsp:txXfrm>
        <a:off x="9447" y="365758"/>
        <a:ext cx="2550671" cy="765201"/>
      </dsp:txXfrm>
    </dsp:sp>
    <dsp:sp modelId="{C96B89ED-9947-4A4F-BA7C-A258F83E62C8}">
      <dsp:nvSpPr>
        <dsp:cNvPr id="0" name=""/>
        <dsp:cNvSpPr/>
      </dsp:nvSpPr>
      <dsp:spPr>
        <a:xfrm>
          <a:off x="9447" y="1152139"/>
          <a:ext cx="2550671" cy="2327231"/>
        </a:xfrm>
        <a:prstGeom prst="rect">
          <a:avLst/>
        </a:prstGeom>
        <a:solidFill>
          <a:srgbClr val="FFAE2D">
            <a:alpha val="1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marL="0" lvl="0" indent="0" algn="l" defTabSz="800100">
            <a:lnSpc>
              <a:spcPct val="90000"/>
            </a:lnSpc>
            <a:spcBef>
              <a:spcPct val="0"/>
            </a:spcBef>
            <a:spcAft>
              <a:spcPct val="35000"/>
            </a:spcAft>
            <a:buNone/>
          </a:pPr>
          <a:r>
            <a:rPr lang="en-US" sz="1800" kern="1200" dirty="0"/>
            <a:t>Maintain presence</a:t>
          </a:r>
        </a:p>
        <a:p>
          <a:pPr marL="0" lvl="0" indent="0" algn="l" defTabSz="800100">
            <a:lnSpc>
              <a:spcPct val="90000"/>
            </a:lnSpc>
            <a:spcBef>
              <a:spcPct val="0"/>
            </a:spcBef>
            <a:spcAft>
              <a:spcPct val="35000"/>
            </a:spcAft>
            <a:buNone/>
          </a:pPr>
          <a:r>
            <a:rPr lang="en-US" sz="1800" kern="1200" dirty="0"/>
            <a:t>Keep eye contact</a:t>
          </a:r>
        </a:p>
        <a:p>
          <a:pPr marL="0" lvl="0" indent="0" algn="l" defTabSz="800100">
            <a:lnSpc>
              <a:spcPct val="90000"/>
            </a:lnSpc>
            <a:spcBef>
              <a:spcPct val="0"/>
            </a:spcBef>
            <a:spcAft>
              <a:spcPct val="35000"/>
            </a:spcAft>
            <a:buNone/>
          </a:pPr>
          <a:r>
            <a:rPr lang="en-US" sz="1800" kern="1200" dirty="0"/>
            <a:t>Listen</a:t>
          </a:r>
        </a:p>
        <a:p>
          <a:pPr marL="0" lvl="0" indent="0" algn="l" defTabSz="800100">
            <a:lnSpc>
              <a:spcPct val="90000"/>
            </a:lnSpc>
            <a:spcBef>
              <a:spcPct val="0"/>
            </a:spcBef>
            <a:spcAft>
              <a:spcPct val="35000"/>
            </a:spcAft>
            <a:buNone/>
          </a:pPr>
          <a:r>
            <a:rPr lang="en-US" sz="1800" kern="1200" dirty="0"/>
            <a:t>Empathize</a:t>
          </a:r>
        </a:p>
        <a:p>
          <a:pPr marL="0" lvl="0" indent="0" algn="l" defTabSz="800100">
            <a:lnSpc>
              <a:spcPct val="90000"/>
            </a:lnSpc>
            <a:spcBef>
              <a:spcPct val="0"/>
            </a:spcBef>
            <a:spcAft>
              <a:spcPct val="35000"/>
            </a:spcAft>
            <a:buNone/>
          </a:pPr>
          <a:r>
            <a:rPr lang="en-US" sz="1800" kern="1200" dirty="0"/>
            <a:t>Accept</a:t>
          </a:r>
        </a:p>
      </dsp:txBody>
      <dsp:txXfrm>
        <a:off x="9447" y="1152139"/>
        <a:ext cx="2550671" cy="2327231"/>
      </dsp:txXfrm>
    </dsp:sp>
    <dsp:sp modelId="{3392C23F-3812-5243-AE9C-4A7514895F30}">
      <dsp:nvSpPr>
        <dsp:cNvPr id="0" name=""/>
        <dsp:cNvSpPr/>
      </dsp:nvSpPr>
      <dsp:spPr>
        <a:xfrm>
          <a:off x="2668014" y="365758"/>
          <a:ext cx="2550671" cy="765201"/>
        </a:xfrm>
        <a:prstGeom prst="rect">
          <a:avLst/>
        </a:prstGeom>
        <a:solidFill>
          <a:srgbClr val="1964AB"/>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1560" tIns="201560" rIns="201560" bIns="201560" numCol="1" spcCol="1270" anchor="ctr" anchorCtr="0">
          <a:noAutofit/>
        </a:bodyPr>
        <a:lstStyle/>
        <a:p>
          <a:pPr marL="0" lvl="0" indent="0" algn="ctr" defTabSz="844550">
            <a:lnSpc>
              <a:spcPct val="90000"/>
            </a:lnSpc>
            <a:spcBef>
              <a:spcPct val="0"/>
            </a:spcBef>
            <a:spcAft>
              <a:spcPct val="35000"/>
            </a:spcAft>
            <a:buNone/>
          </a:pPr>
          <a:r>
            <a:rPr lang="en-US" sz="1900" b="1" kern="1200" dirty="0"/>
            <a:t>Promote Connection</a:t>
          </a:r>
        </a:p>
      </dsp:txBody>
      <dsp:txXfrm>
        <a:off x="2668014" y="365758"/>
        <a:ext cx="2550671" cy="765201"/>
      </dsp:txXfrm>
    </dsp:sp>
    <dsp:sp modelId="{663A4983-E385-3A4C-9A2E-20E14778FCC8}">
      <dsp:nvSpPr>
        <dsp:cNvPr id="0" name=""/>
        <dsp:cNvSpPr/>
      </dsp:nvSpPr>
      <dsp:spPr>
        <a:xfrm>
          <a:off x="2668014" y="1152139"/>
          <a:ext cx="2550671" cy="2327231"/>
        </a:xfrm>
        <a:prstGeom prst="rect">
          <a:avLst/>
        </a:prstGeom>
        <a:solidFill>
          <a:srgbClr val="1964AB">
            <a:alpha val="1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marL="0" lvl="0" indent="0" algn="l" defTabSz="800100">
            <a:lnSpc>
              <a:spcPct val="90000"/>
            </a:lnSpc>
            <a:spcBef>
              <a:spcPct val="0"/>
            </a:spcBef>
            <a:spcAft>
              <a:spcPct val="35000"/>
            </a:spcAft>
            <a:buClr>
              <a:srgbClr val="FF0000"/>
            </a:buClr>
            <a:buSzPct val="90000"/>
            <a:buNone/>
          </a:pPr>
          <a:r>
            <a:rPr lang="en-US" sz="1800" kern="1200" dirty="0"/>
            <a:t>Find trusted Others</a:t>
          </a:r>
        </a:p>
        <a:p>
          <a:pPr marL="0" lvl="0" indent="0" algn="l" defTabSz="800100">
            <a:lnSpc>
              <a:spcPct val="90000"/>
            </a:lnSpc>
            <a:spcBef>
              <a:spcPct val="0"/>
            </a:spcBef>
            <a:spcAft>
              <a:spcPct val="35000"/>
            </a:spcAft>
            <a:buClr>
              <a:srgbClr val="FF0000"/>
            </a:buClr>
            <a:buSzPct val="90000"/>
            <a:buNone/>
          </a:pPr>
          <a:r>
            <a:rPr lang="en-US" sz="1800" kern="1200" dirty="0"/>
            <a:t>Foster contact with others</a:t>
          </a:r>
        </a:p>
        <a:p>
          <a:pPr marL="0" lvl="0" indent="0" algn="l" defTabSz="800100">
            <a:lnSpc>
              <a:spcPct val="90000"/>
            </a:lnSpc>
            <a:spcBef>
              <a:spcPct val="0"/>
            </a:spcBef>
            <a:spcAft>
              <a:spcPct val="35000"/>
            </a:spcAft>
            <a:buClr>
              <a:srgbClr val="FF0000"/>
            </a:buClr>
            <a:buSzPct val="90000"/>
            <a:buNone/>
          </a:pPr>
          <a:r>
            <a:rPr lang="en-US" sz="1800" kern="1200" dirty="0"/>
            <a:t>Encourage contact with others</a:t>
          </a:r>
        </a:p>
      </dsp:txBody>
      <dsp:txXfrm>
        <a:off x="2668014" y="1152139"/>
        <a:ext cx="2550671" cy="2327231"/>
      </dsp:txXfrm>
    </dsp:sp>
    <dsp:sp modelId="{0FD8E0E6-B678-DD4E-A868-521155CD4A3D}">
      <dsp:nvSpPr>
        <dsp:cNvPr id="0" name=""/>
        <dsp:cNvSpPr/>
      </dsp:nvSpPr>
      <dsp:spPr>
        <a:xfrm>
          <a:off x="5326580" y="365758"/>
          <a:ext cx="2550671" cy="765201"/>
        </a:xfrm>
        <a:prstGeom prst="rect">
          <a:avLst/>
        </a:prstGeom>
        <a:solidFill>
          <a:schemeClr val="accent3">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1560" tIns="201560" rIns="201560" bIns="201560" numCol="1" spcCol="1270" anchor="ctr" anchorCtr="0">
          <a:noAutofit/>
        </a:bodyPr>
        <a:lstStyle/>
        <a:p>
          <a:pPr marL="0" lvl="0" indent="0" algn="ctr" defTabSz="844550">
            <a:lnSpc>
              <a:spcPct val="90000"/>
            </a:lnSpc>
            <a:spcBef>
              <a:spcPct val="0"/>
            </a:spcBef>
            <a:spcAft>
              <a:spcPct val="35000"/>
            </a:spcAft>
            <a:buNone/>
          </a:pPr>
          <a:r>
            <a:rPr lang="en-US" sz="1900" b="1" kern="1200" dirty="0"/>
            <a:t>Reduce Isolation</a:t>
          </a:r>
          <a:endParaRPr lang="en-US" sz="1900" kern="1200" dirty="0"/>
        </a:p>
      </dsp:txBody>
      <dsp:txXfrm>
        <a:off x="5326580" y="365758"/>
        <a:ext cx="2550671" cy="765201"/>
      </dsp:txXfrm>
    </dsp:sp>
    <dsp:sp modelId="{F4B04CBB-6230-B043-955E-84D5A2BA66F1}">
      <dsp:nvSpPr>
        <dsp:cNvPr id="0" name=""/>
        <dsp:cNvSpPr/>
      </dsp:nvSpPr>
      <dsp:spPr>
        <a:xfrm>
          <a:off x="5326580" y="1152139"/>
          <a:ext cx="2550671" cy="2327231"/>
        </a:xfrm>
        <a:prstGeom prst="rect">
          <a:avLst/>
        </a:prstGeom>
        <a:solidFill>
          <a:schemeClr val="accent3">
            <a:lumMod val="75000"/>
            <a:alpha val="1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1950" tIns="251950" rIns="251950" bIns="251950" numCol="1" spcCol="1270" anchor="t" anchorCtr="0">
          <a:noAutofit/>
        </a:bodyPr>
        <a:lstStyle/>
        <a:p>
          <a:pPr marL="0" lvl="0" indent="0" algn="l" defTabSz="800100">
            <a:lnSpc>
              <a:spcPct val="90000"/>
            </a:lnSpc>
            <a:spcBef>
              <a:spcPct val="0"/>
            </a:spcBef>
            <a:spcAft>
              <a:spcPct val="35000"/>
            </a:spcAft>
            <a:buNone/>
          </a:pPr>
          <a:r>
            <a:rPr lang="en-US" sz="1800" kern="1200" dirty="0"/>
            <a:t>Improve understanding</a:t>
          </a:r>
        </a:p>
        <a:p>
          <a:pPr marL="0" lvl="0" indent="0" algn="l" defTabSz="800100">
            <a:lnSpc>
              <a:spcPct val="90000"/>
            </a:lnSpc>
            <a:spcBef>
              <a:spcPct val="0"/>
            </a:spcBef>
            <a:spcAft>
              <a:spcPct val="35000"/>
            </a:spcAft>
            <a:buNone/>
          </a:pPr>
          <a:r>
            <a:rPr lang="en-US" sz="1800" kern="1200" dirty="0"/>
            <a:t>Correct misconceptions</a:t>
          </a:r>
        </a:p>
        <a:p>
          <a:pPr marL="0" lvl="0" indent="0" algn="l" defTabSz="800100">
            <a:lnSpc>
              <a:spcPct val="90000"/>
            </a:lnSpc>
            <a:spcBef>
              <a:spcPct val="0"/>
            </a:spcBef>
            <a:spcAft>
              <a:spcPct val="35000"/>
            </a:spcAft>
            <a:buNone/>
          </a:pPr>
          <a:r>
            <a:rPr lang="en-US" sz="1800" kern="1200" dirty="0"/>
            <a:t>Restore trust</a:t>
          </a:r>
        </a:p>
        <a:p>
          <a:pPr marL="0" lvl="0" indent="0" algn="l" defTabSz="800100">
            <a:lnSpc>
              <a:spcPct val="90000"/>
            </a:lnSpc>
            <a:spcBef>
              <a:spcPct val="0"/>
            </a:spcBef>
            <a:spcAft>
              <a:spcPct val="35000"/>
            </a:spcAft>
            <a:buNone/>
          </a:pPr>
          <a:r>
            <a:rPr lang="en-US" sz="1800" kern="1200" dirty="0"/>
            <a:t>Invite and include</a:t>
          </a:r>
        </a:p>
      </dsp:txBody>
      <dsp:txXfrm>
        <a:off x="5326580" y="1152139"/>
        <a:ext cx="2550671" cy="2327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5626" y="191559"/>
          <a:ext cx="2599163" cy="779748"/>
        </a:xfrm>
        <a:prstGeom prst="rect">
          <a:avLst/>
        </a:prstGeom>
        <a:solidFill>
          <a:schemeClr val="accent6">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5392" tIns="205392" rIns="205392" bIns="205392" numCol="1" spcCol="1270" anchor="ctr" anchorCtr="0">
          <a:noAutofit/>
        </a:bodyPr>
        <a:lstStyle/>
        <a:p>
          <a:pPr marL="0" lvl="0" indent="0" algn="ctr" defTabSz="889000">
            <a:lnSpc>
              <a:spcPct val="90000"/>
            </a:lnSpc>
            <a:spcBef>
              <a:spcPct val="0"/>
            </a:spcBef>
            <a:spcAft>
              <a:spcPts val="0"/>
            </a:spcAft>
            <a:buNone/>
          </a:pPr>
          <a:r>
            <a:rPr lang="en-US" sz="2000" b="1" kern="1200" dirty="0"/>
            <a:t>Occupational Skills</a:t>
          </a:r>
        </a:p>
      </dsp:txBody>
      <dsp:txXfrm>
        <a:off x="5626" y="191559"/>
        <a:ext cx="2599163" cy="779748"/>
      </dsp:txXfrm>
    </dsp:sp>
    <dsp:sp modelId="{C96B89ED-9947-4A4F-BA7C-A258F83E62C8}">
      <dsp:nvSpPr>
        <dsp:cNvPr id="0" name=""/>
        <dsp:cNvSpPr/>
      </dsp:nvSpPr>
      <dsp:spPr>
        <a:xfrm>
          <a:off x="5626" y="971308"/>
          <a:ext cx="2599163" cy="2668322"/>
        </a:xfrm>
        <a:prstGeom prst="rect">
          <a:avLst/>
        </a:prstGeom>
        <a:solidFill>
          <a:srgbClr val="FFAE2D">
            <a:alpha val="1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6740" tIns="256740" rIns="256740" bIns="256740" numCol="1" spcCol="1270" anchor="t" anchorCtr="0">
          <a:noAutofit/>
        </a:bodyPr>
        <a:lstStyle/>
        <a:p>
          <a:pPr marL="0" lvl="0" indent="0" algn="l" defTabSz="711200">
            <a:lnSpc>
              <a:spcPct val="90000"/>
            </a:lnSpc>
            <a:spcBef>
              <a:spcPct val="0"/>
            </a:spcBef>
            <a:spcAft>
              <a:spcPct val="35000"/>
            </a:spcAft>
            <a:buNone/>
          </a:pPr>
          <a:r>
            <a:rPr lang="en-US" sz="1600" kern="1200" dirty="0"/>
            <a:t>Improve occupational skills to reduce risk of stress reactions in inexperienced staff:</a:t>
          </a:r>
        </a:p>
        <a:p>
          <a:pPr marL="0" lvl="0" indent="0" algn="l" defTabSz="711200">
            <a:lnSpc>
              <a:spcPct val="90000"/>
            </a:lnSpc>
            <a:spcBef>
              <a:spcPct val="0"/>
            </a:spcBef>
            <a:spcAft>
              <a:spcPct val="35000"/>
            </a:spcAft>
            <a:buNone/>
          </a:pPr>
          <a:r>
            <a:rPr lang="en-US" sz="1600" kern="1200" dirty="0"/>
            <a:t>Train</a:t>
          </a:r>
        </a:p>
        <a:p>
          <a:pPr marL="0" lvl="0" indent="0" algn="l" defTabSz="711200">
            <a:lnSpc>
              <a:spcPct val="90000"/>
            </a:lnSpc>
            <a:spcBef>
              <a:spcPct val="0"/>
            </a:spcBef>
            <a:spcAft>
              <a:spcPct val="35000"/>
            </a:spcAft>
            <a:buNone/>
          </a:pPr>
          <a:r>
            <a:rPr lang="en-US" sz="1600" kern="1200" dirty="0"/>
            <a:t>Retrain</a:t>
          </a:r>
        </a:p>
        <a:p>
          <a:pPr marL="0" lvl="0" indent="0" algn="l" defTabSz="711200">
            <a:lnSpc>
              <a:spcPct val="90000"/>
            </a:lnSpc>
            <a:spcBef>
              <a:spcPct val="0"/>
            </a:spcBef>
            <a:spcAft>
              <a:spcPct val="35000"/>
            </a:spcAft>
            <a:buNone/>
          </a:pPr>
          <a:r>
            <a:rPr lang="en-US" sz="1600" kern="1200" dirty="0"/>
            <a:t>Reassign</a:t>
          </a:r>
        </a:p>
        <a:p>
          <a:pPr marL="0" lvl="0" indent="0" algn="l" defTabSz="711200">
            <a:lnSpc>
              <a:spcPct val="90000"/>
            </a:lnSpc>
            <a:spcBef>
              <a:spcPct val="0"/>
            </a:spcBef>
            <a:spcAft>
              <a:spcPct val="35000"/>
            </a:spcAft>
            <a:buNone/>
          </a:pPr>
          <a:r>
            <a:rPr lang="en-US" sz="1600" kern="1200" dirty="0"/>
            <a:t>Mentor back to duty</a:t>
          </a:r>
        </a:p>
      </dsp:txBody>
      <dsp:txXfrm>
        <a:off x="5626" y="971308"/>
        <a:ext cx="2599163" cy="2668322"/>
      </dsp:txXfrm>
    </dsp:sp>
    <dsp:sp modelId="{3392C23F-3812-5243-AE9C-4A7514895F30}">
      <dsp:nvSpPr>
        <dsp:cNvPr id="0" name=""/>
        <dsp:cNvSpPr/>
      </dsp:nvSpPr>
      <dsp:spPr>
        <a:xfrm>
          <a:off x="2712684" y="191559"/>
          <a:ext cx="2599163" cy="779748"/>
        </a:xfrm>
        <a:prstGeom prst="rect">
          <a:avLst/>
        </a:prstGeom>
        <a:solidFill>
          <a:srgbClr val="1964AB"/>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5392" tIns="205392" rIns="205392" bIns="205392" numCol="1" spcCol="1270" anchor="ctr" anchorCtr="0">
          <a:noAutofit/>
        </a:bodyPr>
        <a:lstStyle/>
        <a:p>
          <a:pPr marL="0" lvl="0" indent="0" algn="ctr" defTabSz="889000">
            <a:lnSpc>
              <a:spcPct val="90000"/>
            </a:lnSpc>
            <a:spcBef>
              <a:spcPct val="0"/>
            </a:spcBef>
            <a:spcAft>
              <a:spcPct val="35000"/>
            </a:spcAft>
            <a:buNone/>
          </a:pPr>
          <a:r>
            <a:rPr lang="en-US" sz="2000" b="1" kern="1200" dirty="0"/>
            <a:t>Well-Being Skills</a:t>
          </a:r>
        </a:p>
      </dsp:txBody>
      <dsp:txXfrm>
        <a:off x="2712684" y="191559"/>
        <a:ext cx="2599163" cy="779748"/>
      </dsp:txXfrm>
    </dsp:sp>
    <dsp:sp modelId="{663A4983-E385-3A4C-9A2E-20E14778FCC8}">
      <dsp:nvSpPr>
        <dsp:cNvPr id="0" name=""/>
        <dsp:cNvSpPr/>
      </dsp:nvSpPr>
      <dsp:spPr>
        <a:xfrm>
          <a:off x="2712684" y="971308"/>
          <a:ext cx="2599163" cy="2668322"/>
        </a:xfrm>
        <a:prstGeom prst="rect">
          <a:avLst/>
        </a:prstGeom>
        <a:solidFill>
          <a:srgbClr val="1964AB">
            <a:alpha val="1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6740" tIns="256740" rIns="256740" bIns="256740" numCol="1" spcCol="1270" anchor="t" anchorCtr="0">
          <a:noAutofit/>
        </a:bodyPr>
        <a:lstStyle/>
        <a:p>
          <a:pPr marL="0" lvl="0" indent="0" algn="l" defTabSz="711200">
            <a:lnSpc>
              <a:spcPct val="90000"/>
            </a:lnSpc>
            <a:spcBef>
              <a:spcPct val="0"/>
            </a:spcBef>
            <a:spcAft>
              <a:spcPct val="35000"/>
            </a:spcAft>
            <a:buClr>
              <a:srgbClr val="FF0000"/>
            </a:buClr>
            <a:buSzPct val="90000"/>
            <a:buNone/>
          </a:pPr>
          <a:r>
            <a:rPr lang="en-US" sz="1600" kern="1200" dirty="0"/>
            <a:t>Re-establish or learn new skills to deal with stress-reactions: </a:t>
          </a:r>
        </a:p>
        <a:p>
          <a:pPr marL="0" lvl="0" indent="0" algn="l" defTabSz="711200">
            <a:lnSpc>
              <a:spcPct val="90000"/>
            </a:lnSpc>
            <a:spcBef>
              <a:spcPct val="0"/>
            </a:spcBef>
            <a:spcAft>
              <a:spcPct val="35000"/>
            </a:spcAft>
            <a:buClr>
              <a:srgbClr val="FF0000"/>
            </a:buClr>
            <a:buSzPct val="90000"/>
            <a:buNone/>
          </a:pPr>
          <a:r>
            <a:rPr lang="en-US" sz="1600" kern="1200" dirty="0"/>
            <a:t>Calming </a:t>
          </a:r>
        </a:p>
        <a:p>
          <a:pPr marL="0" lvl="0" indent="0" algn="l" defTabSz="711200">
            <a:lnSpc>
              <a:spcPct val="90000"/>
            </a:lnSpc>
            <a:spcBef>
              <a:spcPct val="0"/>
            </a:spcBef>
            <a:spcAft>
              <a:spcPct val="35000"/>
            </a:spcAft>
            <a:buClr>
              <a:srgbClr val="FF0000"/>
            </a:buClr>
            <a:buSzPct val="90000"/>
            <a:buNone/>
          </a:pPr>
          <a:r>
            <a:rPr lang="en-US" sz="1600" kern="1200" dirty="0"/>
            <a:t>Problem-solving</a:t>
          </a:r>
        </a:p>
        <a:p>
          <a:pPr marL="0" lvl="0" indent="0" algn="l" defTabSz="711200">
            <a:lnSpc>
              <a:spcPct val="90000"/>
            </a:lnSpc>
            <a:spcBef>
              <a:spcPct val="0"/>
            </a:spcBef>
            <a:spcAft>
              <a:spcPct val="35000"/>
            </a:spcAft>
            <a:buClr>
              <a:srgbClr val="FF0000"/>
            </a:buClr>
            <a:buSzPct val="90000"/>
            <a:buNone/>
          </a:pPr>
          <a:r>
            <a:rPr lang="en-US" sz="1600" kern="1200" dirty="0"/>
            <a:t>Health and fitness</a:t>
          </a:r>
        </a:p>
        <a:p>
          <a:pPr marL="0" lvl="0" indent="0" algn="l" defTabSz="711200">
            <a:lnSpc>
              <a:spcPct val="90000"/>
            </a:lnSpc>
            <a:spcBef>
              <a:spcPct val="0"/>
            </a:spcBef>
            <a:spcAft>
              <a:spcPct val="35000"/>
            </a:spcAft>
            <a:buClr>
              <a:srgbClr val="FF0000"/>
            </a:buClr>
            <a:buSzPct val="90000"/>
            <a:buNone/>
          </a:pPr>
          <a:r>
            <a:rPr lang="en-US" sz="1600" kern="1200" dirty="0"/>
            <a:t>Managing trauma and loss reminders</a:t>
          </a:r>
        </a:p>
      </dsp:txBody>
      <dsp:txXfrm>
        <a:off x="2712684" y="971308"/>
        <a:ext cx="2599163" cy="2668322"/>
      </dsp:txXfrm>
    </dsp:sp>
    <dsp:sp modelId="{0FD8E0E6-B678-DD4E-A868-521155CD4A3D}">
      <dsp:nvSpPr>
        <dsp:cNvPr id="0" name=""/>
        <dsp:cNvSpPr/>
      </dsp:nvSpPr>
      <dsp:spPr>
        <a:xfrm>
          <a:off x="5419742" y="191559"/>
          <a:ext cx="2599163" cy="779748"/>
        </a:xfrm>
        <a:prstGeom prst="rect">
          <a:avLst/>
        </a:prstGeom>
        <a:solidFill>
          <a:schemeClr val="accent3">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5392" tIns="205392" rIns="205392" bIns="205392" numCol="1" spcCol="1270" anchor="ctr" anchorCtr="0">
          <a:noAutofit/>
        </a:bodyPr>
        <a:lstStyle/>
        <a:p>
          <a:pPr marL="0" lvl="0" indent="0" algn="ctr" defTabSz="889000">
            <a:lnSpc>
              <a:spcPct val="90000"/>
            </a:lnSpc>
            <a:spcBef>
              <a:spcPct val="0"/>
            </a:spcBef>
            <a:spcAft>
              <a:spcPct val="35000"/>
            </a:spcAft>
            <a:buNone/>
          </a:pPr>
          <a:r>
            <a:rPr lang="en-US" sz="2000" b="1" kern="1200" dirty="0"/>
            <a:t>Social Skills</a:t>
          </a:r>
          <a:endParaRPr lang="en-US" sz="2000" kern="1200" dirty="0"/>
        </a:p>
      </dsp:txBody>
      <dsp:txXfrm>
        <a:off x="5419742" y="191559"/>
        <a:ext cx="2599163" cy="779748"/>
      </dsp:txXfrm>
    </dsp:sp>
    <dsp:sp modelId="{F4B04CBB-6230-B043-955E-84D5A2BA66F1}">
      <dsp:nvSpPr>
        <dsp:cNvPr id="0" name=""/>
        <dsp:cNvSpPr/>
      </dsp:nvSpPr>
      <dsp:spPr>
        <a:xfrm>
          <a:off x="5419742" y="971308"/>
          <a:ext cx="2599163" cy="2668322"/>
        </a:xfrm>
        <a:prstGeom prst="rect">
          <a:avLst/>
        </a:prstGeom>
        <a:solidFill>
          <a:schemeClr val="accent3">
            <a:lumMod val="75000"/>
            <a:alpha val="1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6740" tIns="256740" rIns="256740" bIns="256740" numCol="1" spcCol="1270" anchor="t" anchorCtr="0">
          <a:noAutofit/>
        </a:bodyPr>
        <a:lstStyle/>
        <a:p>
          <a:pPr marL="0" lvl="0" indent="0" algn="l" defTabSz="711200">
            <a:lnSpc>
              <a:spcPct val="90000"/>
            </a:lnSpc>
            <a:spcBef>
              <a:spcPct val="0"/>
            </a:spcBef>
            <a:spcAft>
              <a:spcPct val="35000"/>
            </a:spcAft>
            <a:buNone/>
          </a:pPr>
          <a:r>
            <a:rPr lang="en-US" sz="1600" kern="1200" dirty="0"/>
            <a:t>Re-establish or learn social skills to deal with stress-reactions:</a:t>
          </a:r>
        </a:p>
        <a:p>
          <a:pPr marL="0" lvl="0" indent="0" algn="l" defTabSz="711200">
            <a:lnSpc>
              <a:spcPct val="90000"/>
            </a:lnSpc>
            <a:spcBef>
              <a:spcPct val="0"/>
            </a:spcBef>
            <a:spcAft>
              <a:spcPct val="35000"/>
            </a:spcAft>
            <a:buNone/>
          </a:pPr>
          <a:r>
            <a:rPr lang="en-US" sz="1600" kern="1200" dirty="0"/>
            <a:t>Requesting support</a:t>
          </a:r>
        </a:p>
        <a:p>
          <a:pPr marL="0" lvl="0" indent="0" algn="l" defTabSz="711200">
            <a:lnSpc>
              <a:spcPct val="90000"/>
            </a:lnSpc>
            <a:spcBef>
              <a:spcPct val="0"/>
            </a:spcBef>
            <a:spcAft>
              <a:spcPct val="35000"/>
            </a:spcAft>
            <a:buNone/>
          </a:pPr>
          <a:r>
            <a:rPr lang="en-US" sz="1600" kern="1200" dirty="0"/>
            <a:t>Conflict resolution</a:t>
          </a:r>
        </a:p>
        <a:p>
          <a:pPr marL="0" lvl="0" indent="0" algn="l" defTabSz="711200">
            <a:lnSpc>
              <a:spcPct val="90000"/>
            </a:lnSpc>
            <a:spcBef>
              <a:spcPct val="0"/>
            </a:spcBef>
            <a:spcAft>
              <a:spcPct val="35000"/>
            </a:spcAft>
            <a:buNone/>
          </a:pPr>
          <a:r>
            <a:rPr lang="en-US" sz="1600" kern="1200" dirty="0"/>
            <a:t>Assertiveness</a:t>
          </a:r>
        </a:p>
        <a:p>
          <a:pPr marL="0" lvl="0" indent="0" algn="l" defTabSz="711200">
            <a:lnSpc>
              <a:spcPct val="90000"/>
            </a:lnSpc>
            <a:spcBef>
              <a:spcPct val="0"/>
            </a:spcBef>
            <a:spcAft>
              <a:spcPct val="35000"/>
            </a:spcAft>
            <a:buNone/>
          </a:pPr>
          <a:r>
            <a:rPr lang="en-US" sz="1600" kern="1200" dirty="0"/>
            <a:t>Seeking mentoring</a:t>
          </a:r>
        </a:p>
      </dsp:txBody>
      <dsp:txXfrm>
        <a:off x="5419742" y="971308"/>
        <a:ext cx="2599163" cy="26683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11280" y="479542"/>
          <a:ext cx="1885192" cy="565557"/>
        </a:xfrm>
        <a:prstGeom prst="rect">
          <a:avLst/>
        </a:prstGeom>
        <a:solidFill>
          <a:srgbClr val="1964AB"/>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8972" tIns="148972" rIns="148972" bIns="148972"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charset="0"/>
            </a:rPr>
            <a:t>Trust</a:t>
          </a:r>
          <a:endParaRPr lang="en-US" sz="1900" kern="1200" dirty="0"/>
        </a:p>
      </dsp:txBody>
      <dsp:txXfrm>
        <a:off x="11280" y="479542"/>
        <a:ext cx="1885192" cy="565557"/>
      </dsp:txXfrm>
    </dsp:sp>
    <dsp:sp modelId="{C96B89ED-9947-4A4F-BA7C-A258F83E62C8}">
      <dsp:nvSpPr>
        <dsp:cNvPr id="0" name=""/>
        <dsp:cNvSpPr/>
      </dsp:nvSpPr>
      <dsp:spPr>
        <a:xfrm>
          <a:off x="11280" y="1045100"/>
          <a:ext cx="1885192" cy="2421087"/>
        </a:xfrm>
        <a:prstGeom prst="rect">
          <a:avLst/>
        </a:prstGeom>
        <a:solidFill>
          <a:srgbClr val="1964AB">
            <a:alpha val="1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800100">
            <a:lnSpc>
              <a:spcPct val="90000"/>
            </a:lnSpc>
            <a:spcBef>
              <a:spcPct val="0"/>
            </a:spcBef>
            <a:spcAft>
              <a:spcPct val="35000"/>
            </a:spcAft>
            <a:buNone/>
          </a:pPr>
          <a:r>
            <a:rPr lang="en-US" sz="1800" kern="1200" dirty="0"/>
            <a:t>Trust in:</a:t>
          </a:r>
        </a:p>
        <a:p>
          <a:pPr marL="0" lvl="0" indent="0" algn="l" defTabSz="800100">
            <a:lnSpc>
              <a:spcPct val="90000"/>
            </a:lnSpc>
            <a:spcBef>
              <a:spcPct val="0"/>
            </a:spcBef>
            <a:spcAft>
              <a:spcPct val="35000"/>
            </a:spcAft>
            <a:buNone/>
          </a:pPr>
          <a:r>
            <a:rPr lang="en-US" sz="1800" kern="1200" dirty="0"/>
            <a:t>Coworkers</a:t>
          </a:r>
        </a:p>
        <a:p>
          <a:pPr marL="0" lvl="0" indent="0" algn="l" defTabSz="800100">
            <a:lnSpc>
              <a:spcPct val="90000"/>
            </a:lnSpc>
            <a:spcBef>
              <a:spcPct val="0"/>
            </a:spcBef>
            <a:spcAft>
              <a:spcPct val="35000"/>
            </a:spcAft>
            <a:buNone/>
          </a:pPr>
          <a:r>
            <a:rPr lang="en-US" sz="1800" kern="1200" dirty="0"/>
            <a:t>Equipment</a:t>
          </a:r>
        </a:p>
        <a:p>
          <a:pPr marL="0" lvl="0" indent="0" algn="l" defTabSz="800100">
            <a:lnSpc>
              <a:spcPct val="90000"/>
            </a:lnSpc>
            <a:spcBef>
              <a:spcPct val="0"/>
            </a:spcBef>
            <a:spcAft>
              <a:spcPct val="35000"/>
            </a:spcAft>
            <a:buNone/>
          </a:pPr>
          <a:r>
            <a:rPr lang="en-US" sz="1800" kern="1200" dirty="0"/>
            <a:t>Leaders</a:t>
          </a:r>
        </a:p>
        <a:p>
          <a:pPr marL="0" lvl="0" indent="0" algn="l" defTabSz="800100">
            <a:lnSpc>
              <a:spcPct val="90000"/>
            </a:lnSpc>
            <a:spcBef>
              <a:spcPct val="0"/>
            </a:spcBef>
            <a:spcAft>
              <a:spcPct val="35000"/>
            </a:spcAft>
            <a:buNone/>
          </a:pPr>
          <a:r>
            <a:rPr lang="en-US" sz="1800" kern="1200" dirty="0"/>
            <a:t>Self</a:t>
          </a:r>
        </a:p>
        <a:p>
          <a:pPr marL="0" lvl="0" indent="0" algn="l" defTabSz="800100">
            <a:lnSpc>
              <a:spcPct val="90000"/>
            </a:lnSpc>
            <a:spcBef>
              <a:spcPct val="0"/>
            </a:spcBef>
            <a:spcAft>
              <a:spcPct val="35000"/>
            </a:spcAft>
            <a:buNone/>
          </a:pPr>
          <a:r>
            <a:rPr lang="en-US" sz="1800" kern="1200" dirty="0"/>
            <a:t>Mission</a:t>
          </a:r>
        </a:p>
      </dsp:txBody>
      <dsp:txXfrm>
        <a:off x="11280" y="1045100"/>
        <a:ext cx="1885192" cy="2421087"/>
      </dsp:txXfrm>
    </dsp:sp>
    <dsp:sp modelId="{3392C23F-3812-5243-AE9C-4A7514895F30}">
      <dsp:nvSpPr>
        <dsp:cNvPr id="0" name=""/>
        <dsp:cNvSpPr/>
      </dsp:nvSpPr>
      <dsp:spPr>
        <a:xfrm>
          <a:off x="2004262" y="479542"/>
          <a:ext cx="1885192" cy="565557"/>
        </a:xfrm>
        <a:prstGeom prst="rect">
          <a:avLst/>
        </a:prstGeom>
        <a:solidFill>
          <a:schemeClr val="accent6">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8972" tIns="148972" rIns="148972" bIns="148972" numCol="1" spcCol="1270" anchor="ctr" anchorCtr="0">
          <a:noAutofit/>
        </a:bodyPr>
        <a:lstStyle/>
        <a:p>
          <a:pPr marL="0" lvl="0" indent="0" algn="ctr" defTabSz="889000">
            <a:lnSpc>
              <a:spcPct val="90000"/>
            </a:lnSpc>
            <a:spcBef>
              <a:spcPct val="0"/>
            </a:spcBef>
            <a:spcAft>
              <a:spcPct val="35000"/>
            </a:spcAft>
            <a:buNone/>
          </a:pPr>
          <a:r>
            <a:rPr lang="en-US" sz="2000" b="1" kern="1200" dirty="0"/>
            <a:t>Hope</a:t>
          </a:r>
          <a:endParaRPr lang="en-US" sz="1900" b="1" kern="1200" dirty="0"/>
        </a:p>
      </dsp:txBody>
      <dsp:txXfrm>
        <a:off x="2004262" y="479542"/>
        <a:ext cx="1885192" cy="565557"/>
      </dsp:txXfrm>
    </dsp:sp>
    <dsp:sp modelId="{663A4983-E385-3A4C-9A2E-20E14778FCC8}">
      <dsp:nvSpPr>
        <dsp:cNvPr id="0" name=""/>
        <dsp:cNvSpPr/>
      </dsp:nvSpPr>
      <dsp:spPr>
        <a:xfrm>
          <a:off x="2004262" y="1045100"/>
          <a:ext cx="1885192" cy="2421087"/>
        </a:xfrm>
        <a:prstGeom prst="rect">
          <a:avLst/>
        </a:prstGeom>
        <a:solidFill>
          <a:srgbClr val="FFAE2D">
            <a:alpha val="1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Forgiveness of self</a:t>
          </a:r>
        </a:p>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Forgiveness of others</a:t>
          </a:r>
        </a:p>
        <a:p>
          <a:pPr marL="0" lvl="0" indent="0" algn="l" defTabSz="977900">
            <a:lnSpc>
              <a:spcPct val="90000"/>
            </a:lnSpc>
            <a:spcBef>
              <a:spcPct val="0"/>
            </a:spcBef>
            <a:spcAft>
              <a:spcPct val="35000"/>
            </a:spcAft>
            <a:buClr>
              <a:srgbClr val="FF0000"/>
            </a:buClr>
            <a:buSzPct val="90000"/>
            <a:buNone/>
          </a:pPr>
          <a:r>
            <a:rPr lang="en-US" sz="1800" kern="1200" dirty="0">
              <a:solidFill>
                <a:prstClr val="black">
                  <a:hueOff val="0"/>
                  <a:satOff val="0"/>
                  <a:lumOff val="0"/>
                  <a:alphaOff val="0"/>
                </a:prstClr>
              </a:solidFill>
              <a:latin typeface="Calibri"/>
              <a:ea typeface="+mn-ea"/>
              <a:cs typeface="+mn-cs"/>
            </a:rPr>
            <a:t>Imagining the future</a:t>
          </a:r>
        </a:p>
      </dsp:txBody>
      <dsp:txXfrm>
        <a:off x="2004262" y="1045100"/>
        <a:ext cx="1885192" cy="2421087"/>
      </dsp:txXfrm>
    </dsp:sp>
    <dsp:sp modelId="{0FD8E0E6-B678-DD4E-A868-521155CD4A3D}">
      <dsp:nvSpPr>
        <dsp:cNvPr id="0" name=""/>
        <dsp:cNvSpPr/>
      </dsp:nvSpPr>
      <dsp:spPr>
        <a:xfrm>
          <a:off x="3997244" y="479542"/>
          <a:ext cx="1885192" cy="565557"/>
        </a:xfrm>
        <a:prstGeom prst="rect">
          <a:avLst/>
        </a:prstGeom>
        <a:solidFill>
          <a:schemeClr val="accent3">
            <a:lumMod val="75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8972" tIns="148972" rIns="148972" bIns="148972" numCol="1" spcCol="1270" anchor="ctr" anchorCtr="0">
          <a:noAutofit/>
        </a:bodyPr>
        <a:lstStyle/>
        <a:p>
          <a:pPr marL="0" lvl="0" indent="0" algn="ctr" defTabSz="889000">
            <a:lnSpc>
              <a:spcPct val="90000"/>
            </a:lnSpc>
            <a:spcBef>
              <a:spcPct val="0"/>
            </a:spcBef>
            <a:spcAft>
              <a:spcPct val="35000"/>
            </a:spcAft>
            <a:buNone/>
          </a:pPr>
          <a:r>
            <a:rPr lang="en-US" sz="2000" b="1" kern="1200" dirty="0"/>
            <a:t>Self-Worth</a:t>
          </a:r>
          <a:endParaRPr lang="en-US" sz="1900" kern="1200" dirty="0"/>
        </a:p>
      </dsp:txBody>
      <dsp:txXfrm>
        <a:off x="3997244" y="479542"/>
        <a:ext cx="1885192" cy="565557"/>
      </dsp:txXfrm>
    </dsp:sp>
    <dsp:sp modelId="{F4B04CBB-6230-B043-955E-84D5A2BA66F1}">
      <dsp:nvSpPr>
        <dsp:cNvPr id="0" name=""/>
        <dsp:cNvSpPr/>
      </dsp:nvSpPr>
      <dsp:spPr>
        <a:xfrm>
          <a:off x="3997244" y="1045100"/>
          <a:ext cx="1885192" cy="2421087"/>
        </a:xfrm>
        <a:prstGeom prst="rect">
          <a:avLst/>
        </a:prstGeom>
        <a:solidFill>
          <a:schemeClr val="accent3">
            <a:lumMod val="75000"/>
            <a:alpha val="1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Belief in self</a:t>
          </a:r>
        </a:p>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Accurate self-image</a:t>
          </a:r>
        </a:p>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Self-respect</a:t>
          </a:r>
        </a:p>
      </dsp:txBody>
      <dsp:txXfrm>
        <a:off x="3997244" y="1045100"/>
        <a:ext cx="1885192" cy="2421087"/>
      </dsp:txXfrm>
    </dsp:sp>
    <dsp:sp modelId="{14128912-80BD-EA4B-A556-9B81501FFE87}">
      <dsp:nvSpPr>
        <dsp:cNvPr id="0" name=""/>
        <dsp:cNvSpPr/>
      </dsp:nvSpPr>
      <dsp:spPr>
        <a:xfrm>
          <a:off x="5990226" y="479542"/>
          <a:ext cx="1885192" cy="565557"/>
        </a:xfrm>
        <a:prstGeom prst="rect">
          <a:avLst/>
        </a:prstGeom>
        <a:solidFill>
          <a:schemeClr val="accent2"/>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8972" tIns="148972" rIns="148972" bIns="148972" numCol="1" spcCol="1270" anchor="ctr" anchorCtr="0">
          <a:noAutofit/>
        </a:bodyPr>
        <a:lstStyle/>
        <a:p>
          <a:pPr marL="0" lvl="0" indent="0" algn="ctr" defTabSz="889000">
            <a:lnSpc>
              <a:spcPct val="90000"/>
            </a:lnSpc>
            <a:spcBef>
              <a:spcPct val="0"/>
            </a:spcBef>
            <a:spcAft>
              <a:spcPct val="35000"/>
            </a:spcAft>
            <a:buNone/>
          </a:pPr>
          <a:r>
            <a:rPr lang="en-US" sz="2000" b="1" kern="1200" dirty="0"/>
            <a:t>Meaning</a:t>
          </a:r>
          <a:endParaRPr lang="en-US" sz="1900" b="1" kern="1200" dirty="0"/>
        </a:p>
      </dsp:txBody>
      <dsp:txXfrm>
        <a:off x="5990226" y="479542"/>
        <a:ext cx="1885192" cy="565557"/>
      </dsp:txXfrm>
    </dsp:sp>
    <dsp:sp modelId="{359F9096-7382-7349-B8E7-3046EFCA5537}">
      <dsp:nvSpPr>
        <dsp:cNvPr id="0" name=""/>
        <dsp:cNvSpPr/>
      </dsp:nvSpPr>
      <dsp:spPr>
        <a:xfrm>
          <a:off x="5990226" y="1045100"/>
          <a:ext cx="1885192" cy="2421087"/>
        </a:xfrm>
        <a:prstGeom prst="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Making sense</a:t>
          </a:r>
        </a:p>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Purpose</a:t>
          </a:r>
        </a:p>
        <a:p>
          <a:pPr marL="0" lvl="0" indent="0" algn="l" defTabSz="977900">
            <a:lnSpc>
              <a:spcPct val="90000"/>
            </a:lnSpc>
            <a:spcBef>
              <a:spcPct val="0"/>
            </a:spcBef>
            <a:spcAft>
              <a:spcPct val="35000"/>
            </a:spcAft>
            <a:buNone/>
          </a:pPr>
          <a:r>
            <a:rPr lang="en-US" sz="1800" kern="1200" dirty="0">
              <a:solidFill>
                <a:prstClr val="black">
                  <a:hueOff val="0"/>
                  <a:satOff val="0"/>
                  <a:lumOff val="0"/>
                  <a:alphaOff val="0"/>
                </a:prstClr>
              </a:solidFill>
              <a:latin typeface="Calibri"/>
              <a:ea typeface="+mn-ea"/>
              <a:cs typeface="+mn-cs"/>
            </a:rPr>
            <a:t>Faith</a:t>
          </a:r>
        </a:p>
      </dsp:txBody>
      <dsp:txXfrm>
        <a:off x="5990226" y="1045100"/>
        <a:ext cx="1885192" cy="2421087"/>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1440" tIns="45720" rIns="91440" bIns="45720" numCol="1" anchor="t"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Georgia" pitchFamily="1" charset="0"/>
              </a:defRPr>
            </a:lvl1pPr>
          </a:lstStyle>
          <a:p>
            <a:fld id="{D5495408-3ECA-48BF-BE60-97B8BDA96480}" type="datetime1">
              <a:rPr lang="en-US" altLang="en-US"/>
              <a:pPr/>
              <a:t>10/27/22</a:t>
            </a:fld>
            <a:endParaRPr lang="en-US" altLang="en-US"/>
          </a:p>
        </p:txBody>
      </p:sp>
      <p:sp>
        <p:nvSpPr>
          <p:cNvPr id="4" name="Footer Placeholder 3"/>
          <p:cNvSpPr>
            <a:spLocks noGrp="1"/>
          </p:cNvSpPr>
          <p:nvPr>
            <p:ph type="ftr" sz="quarter" idx="2"/>
          </p:nvPr>
        </p:nvSpPr>
        <p:spPr>
          <a:xfrm>
            <a:off x="0" y="8818563"/>
            <a:ext cx="3032125" cy="463550"/>
          </a:xfrm>
          <a:prstGeom prst="rect">
            <a:avLst/>
          </a:prstGeom>
        </p:spPr>
        <p:txBody>
          <a:bodyPr vert="horz" wrap="square" lIns="91440" tIns="45720" rIns="91440" bIns="45720" numCol="1" anchor="b"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Georgia" pitchFamily="1" charset="0"/>
              </a:defRPr>
            </a:lvl1pPr>
          </a:lstStyle>
          <a:p>
            <a:fld id="{E99CFE0A-396B-41F5-82D4-F6FE18F9D372}" type="slidenum">
              <a:rPr lang="en-US" altLang="en-US"/>
              <a:pPr/>
              <a:t>‹#›</a:t>
            </a:fld>
            <a:endParaRPr lang="en-US" altLang="en-US"/>
          </a:p>
        </p:txBody>
      </p:sp>
    </p:spTree>
    <p:extLst>
      <p:ext uri="{BB962C8B-B14F-4D97-AF65-F5344CB8AC3E}">
        <p14:creationId xmlns:p14="http://schemas.microsoft.com/office/powerpoint/2010/main" val="3261802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3031" tIns="46516" rIns="93031" bIns="46516" numCol="1" anchor="t"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wrap="square" lIns="93031" tIns="46516" rIns="93031" bIns="46516" numCol="1" anchor="t" anchorCtr="0" compatLnSpc="1">
            <a:prstTxWarp prst="textNoShape">
              <a:avLst/>
            </a:prstTxWarp>
          </a:bodyPr>
          <a:lstStyle>
            <a:lvl1pPr algn="r">
              <a:defRPr sz="1200">
                <a:latin typeface="Georgia" pitchFamily="1" charset="0"/>
              </a:defRPr>
            </a:lvl1pPr>
          </a:lstStyle>
          <a:p>
            <a:fld id="{12855137-815F-4D47-BC01-78B261E5767B}" type="datetime1">
              <a:rPr lang="en-US" altLang="en-US"/>
              <a:pPr/>
              <a:t>10/27/22</a:t>
            </a:fld>
            <a:endParaRPr lang="en-US" alt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wrap="square" lIns="93031" tIns="46516" rIns="93031" bIns="46516"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0088" y="4410075"/>
            <a:ext cx="5597525" cy="4176713"/>
          </a:xfrm>
          <a:prstGeom prst="rect">
            <a:avLst/>
          </a:prstGeom>
        </p:spPr>
        <p:txBody>
          <a:bodyPr vert="horz" wrap="square" lIns="93031" tIns="46516" rIns="93031" bIns="4651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wrap="square" lIns="93031" tIns="46516" rIns="93031" bIns="46516" numCol="1" anchor="b"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3031" tIns="46516" rIns="93031" bIns="46516" numCol="1" anchor="b" anchorCtr="0" compatLnSpc="1">
            <a:prstTxWarp prst="textNoShape">
              <a:avLst/>
            </a:prstTxWarp>
          </a:bodyPr>
          <a:lstStyle>
            <a:lvl1pPr algn="r">
              <a:defRPr sz="1200">
                <a:latin typeface="Georgia" pitchFamily="1" charset="0"/>
              </a:defRPr>
            </a:lvl1pPr>
          </a:lstStyle>
          <a:p>
            <a:fld id="{642F54BC-A22F-4F12-95CD-05E42216CD3B}" type="slidenum">
              <a:rPr lang="en-US" altLang="en-US"/>
              <a:pPr/>
              <a:t>‹#›</a:t>
            </a:fld>
            <a:endParaRPr lang="en-US" altLang="en-US"/>
          </a:p>
        </p:txBody>
      </p:sp>
    </p:spTree>
    <p:extLst>
      <p:ext uri="{BB962C8B-B14F-4D97-AF65-F5344CB8AC3E}">
        <p14:creationId xmlns:p14="http://schemas.microsoft.com/office/powerpoint/2010/main" val="621157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Georgia"/>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Georg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Georgia"/>
                <a:ea typeface="ヒラギノ角ゴ Pro W3" charset="-128"/>
                <a:cs typeface="ヒラギノ角ゴ Pro W3" charset="-128"/>
              </a:rPr>
              <a:t>Introduction</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Welcome to Stress First-Aid (SFA) Training.</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SFA is a set of supportive actions designed to help you with self-care and coworker support, to mitigate the negative impacts of stress. </a:t>
            </a:r>
          </a:p>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1</a:t>
            </a:fld>
            <a:endParaRPr lang="en-US" altLang="en-US"/>
          </a:p>
        </p:txBody>
      </p:sp>
    </p:spTree>
    <p:extLst>
      <p:ext uri="{BB962C8B-B14F-4D97-AF65-F5344CB8AC3E}">
        <p14:creationId xmlns:p14="http://schemas.microsoft.com/office/powerpoint/2010/main" val="401589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1371600" y="376238"/>
            <a:ext cx="4114800" cy="30861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xfrm>
            <a:off x="685800" y="3683858"/>
            <a:ext cx="5486400" cy="5262434"/>
          </a:xfrm>
          <a:solidFill>
            <a:srgbClr val="FFFFFF"/>
          </a:solidFill>
          <a:ln>
            <a:solidFill>
              <a:srgbClr val="000000"/>
            </a:solidFill>
            <a:miter lim="800000"/>
            <a:headEnd/>
            <a:tailEnd/>
          </a:ln>
        </p:spPr>
        <p:txBody>
          <a:bodyPr lIns="92287" tIns="46144" rIns="92287" bIns="46144">
            <a:normAutofit fontScale="92500" lnSpcReduction="10000"/>
          </a:bodyPr>
          <a:lstStyle/>
          <a:p>
            <a:pPr>
              <a:defRPr/>
            </a:pPr>
            <a:r>
              <a:rPr lang="en-US" b="1" dirty="0"/>
              <a:t>Calm Actions</a:t>
            </a:r>
          </a:p>
          <a:p>
            <a:pPr>
              <a:defRPr/>
            </a:pPr>
            <a:endParaRPr lang="en-US" dirty="0"/>
          </a:p>
          <a:p>
            <a:pPr>
              <a:defRPr/>
            </a:pPr>
            <a:r>
              <a:rPr lang="en-US" dirty="0"/>
              <a:t>This slide shows the major components of the next SFA action, Calm. There is some overlap between the actions in Cover and Calm. Actions that promote one of these two actions often also help with the other.</a:t>
            </a:r>
          </a:p>
          <a:p>
            <a:pPr>
              <a:defRPr/>
            </a:pPr>
            <a:r>
              <a:rPr lang="en-US" dirty="0"/>
              <a:t> </a:t>
            </a:r>
          </a:p>
          <a:p>
            <a:pPr>
              <a:defRPr/>
            </a:pPr>
            <a:r>
              <a:rPr lang="en-US" dirty="0"/>
              <a:t>The major difference is that while the goal of Cover is safety, Calm’s goal is to reduce the intensity of physiological, emotional and behavioral activation.</a:t>
            </a:r>
          </a:p>
          <a:p>
            <a:pPr>
              <a:defRPr/>
            </a:pPr>
            <a:r>
              <a:rPr lang="en-US" dirty="0"/>
              <a:t> </a:t>
            </a:r>
          </a:p>
          <a:p>
            <a:pPr>
              <a:defRPr/>
            </a:pPr>
            <a:r>
              <a:rPr lang="en-US" dirty="0"/>
              <a:t>The first and most basic procedure of Calm is simply to stop, </a:t>
            </a:r>
            <a:r>
              <a:rPr lang="en-US" b="1" dirty="0"/>
              <a:t>quiet</a:t>
            </a:r>
            <a:r>
              <a:rPr lang="en-US" dirty="0"/>
              <a:t>, and cease physical exertion if possible.  Some examples of this are to sit down or lie down, put down any items  and relax, with the goal of slowing heart rate.</a:t>
            </a:r>
          </a:p>
          <a:p>
            <a:pPr>
              <a:defRPr/>
            </a:pPr>
            <a:r>
              <a:rPr lang="en-US" dirty="0"/>
              <a:t> </a:t>
            </a:r>
          </a:p>
          <a:p>
            <a:pPr>
              <a:defRPr/>
            </a:pPr>
            <a:r>
              <a:rPr lang="en-US" dirty="0"/>
              <a:t>Regaining composure will help to restore cognitive function. The word “</a:t>
            </a:r>
            <a:r>
              <a:rPr lang="en-US" b="1" dirty="0"/>
              <a:t>compose</a:t>
            </a:r>
            <a:r>
              <a:rPr lang="en-US" dirty="0"/>
              <a:t>” means to help to pull back together that which is scattered or fragmented into a more orderly and coherent state. In the Calm action, you can help people compose themselves by drawing their attention away from anxiety-producing thoughts and feelings and refocusing them on something else.</a:t>
            </a:r>
          </a:p>
          <a:p>
            <a:pPr>
              <a:defRPr/>
            </a:pPr>
            <a:r>
              <a:rPr lang="en-US" dirty="0"/>
              <a:t> </a:t>
            </a:r>
          </a:p>
          <a:p>
            <a:pPr>
              <a:defRPr/>
            </a:pPr>
            <a:r>
              <a:rPr lang="en-US" dirty="0"/>
              <a:t>The next component of Calm is to </a:t>
            </a:r>
            <a:r>
              <a:rPr lang="en-US" b="1" dirty="0"/>
              <a:t>rest</a:t>
            </a:r>
            <a:r>
              <a:rPr lang="en-US" dirty="0"/>
              <a:t>—including helping the person recuperate and get better sleep--for as long as is necessary to return to a more functional calm state. Sometimes a good night’s rest is the only thing that will restore a person to baseline mental and emotional functioning, so make sure they can sleep.</a:t>
            </a:r>
          </a:p>
          <a:p>
            <a:pPr>
              <a:defRPr/>
            </a:pP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final component of Calm is </a:t>
            </a:r>
            <a:r>
              <a:rPr lang="en-US" b="1" dirty="0"/>
              <a:t>soothing</a:t>
            </a:r>
            <a:r>
              <a:rPr lang="en-US" dirty="0"/>
              <a:t>, which means to reduce the intensity of potentially destructive emotions like fear and anger, by providing a calm physical presence and listening empathically. </a:t>
            </a:r>
            <a:r>
              <a:rPr lang="en-US" sz="1200" kern="1200" dirty="0">
                <a:solidFill>
                  <a:schemeClr val="tx1"/>
                </a:solidFill>
                <a:effectLst/>
                <a:latin typeface="Georgia"/>
                <a:ea typeface="ヒラギノ角ゴ Pro W3" charset="-128"/>
                <a:cs typeface="ヒラギノ角ゴ Pro W3" charset="-128"/>
              </a:rPr>
              <a:t>This also includes providing encouragement if that is what is needed or soothing in a way that fits your style and is acceptable to the individual.</a:t>
            </a:r>
          </a:p>
          <a:p>
            <a:pPr>
              <a:defRPr/>
            </a:pPr>
            <a:endParaRPr lang="en-US" dirty="0"/>
          </a:p>
          <a:p>
            <a:pPr>
              <a:defRPr/>
            </a:pPr>
            <a:endParaRPr lang="en-US" dirty="0"/>
          </a:p>
        </p:txBody>
      </p:sp>
    </p:spTree>
    <p:extLst>
      <p:ext uri="{BB962C8B-B14F-4D97-AF65-F5344CB8AC3E}">
        <p14:creationId xmlns:p14="http://schemas.microsoft.com/office/powerpoint/2010/main" val="153707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Potential SFA Calming 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Calm actions are also supposed to be relatively simple. In the context of coworker support, the actions you choose depending many factors. They could involve things like: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Remaining calm yourself</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Reassuring the person by your authority and presence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Showing understanding when the person is having a stress reaction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Validating the things that they might feel concerned about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Providing information about the fact that it's natural to have reactions in situations like this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Georgia"/>
                <a:ea typeface="ヒラギノ角ゴ Pro W3" charset="-128"/>
                <a:cs typeface="ヒラギノ角ゴ Pro W3" charset="-128"/>
              </a:rPr>
              <a:t>Providing information about resources that might be available to help the person get through ongoing stressful situations</a:t>
            </a: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Providing some brief instructions on how to ground themselves or breath in situations where there are overly activated</a:t>
            </a:r>
          </a:p>
        </p:txBody>
      </p:sp>
      <p:sp>
        <p:nvSpPr>
          <p:cNvPr id="4" name="Slide Number Placeholder 3"/>
          <p:cNvSpPr>
            <a:spLocks noGrp="1"/>
          </p:cNvSpPr>
          <p:nvPr>
            <p:ph type="sldNum" sz="quarter" idx="10"/>
          </p:nvPr>
        </p:nvSpPr>
        <p:spPr/>
        <p:txBody>
          <a:bodyPr/>
          <a:lstStyle/>
          <a:p>
            <a:fld id="{9E01CB36-DDDC-4145-8764-D8A238385056}" type="slidenum">
              <a:rPr lang="en-US" smtClean="0"/>
              <a:t>11</a:t>
            </a:fld>
            <a:endParaRPr lang="en-US"/>
          </a:p>
        </p:txBody>
      </p:sp>
    </p:spTree>
    <p:extLst>
      <p:ext uri="{BB962C8B-B14F-4D97-AF65-F5344CB8AC3E}">
        <p14:creationId xmlns:p14="http://schemas.microsoft.com/office/powerpoint/2010/main" val="51655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2657475" y="315913"/>
            <a:ext cx="1227138" cy="9207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xfrm>
            <a:off x="500449" y="1237219"/>
            <a:ext cx="5486400" cy="7616267"/>
          </a:xfrm>
          <a:solidFill>
            <a:srgbClr val="FFFFFF"/>
          </a:solidFill>
          <a:ln>
            <a:solidFill>
              <a:srgbClr val="000000"/>
            </a:solidFill>
            <a:miter lim="800000"/>
            <a:headEnd/>
            <a:tailEnd/>
          </a:ln>
        </p:spPr>
        <p:txBody>
          <a:bodyPr lIns="92287" tIns="46144" rIns="92287" bIns="46144">
            <a:normAutofit fontScale="92500" lnSpcReduction="10000"/>
          </a:bodyPr>
          <a:lstStyle/>
          <a:p>
            <a:pPr>
              <a:defRPr/>
            </a:pPr>
            <a:r>
              <a:rPr lang="en-US" b="1" dirty="0"/>
              <a:t>Connect Actions</a:t>
            </a:r>
          </a:p>
          <a:p>
            <a:pPr>
              <a:defRPr/>
            </a:pPr>
            <a:endParaRPr lang="en-US" dirty="0"/>
          </a:p>
          <a:p>
            <a:r>
              <a:rPr lang="en-US" sz="1200" kern="1200" dirty="0">
                <a:solidFill>
                  <a:schemeClr val="tx1"/>
                </a:solidFill>
                <a:effectLst/>
                <a:latin typeface="Georgia"/>
                <a:ea typeface="ヒラギノ角ゴ Pro W3" charset="-128"/>
                <a:cs typeface="ヒラギノ角ゴ Pro W3" charset="-128"/>
              </a:rPr>
              <a:t>There are three components of the SFA core action Connect.  As with all SFA actions, these components are designed to be adapted to fit your setting, your personality and the needs at that time of the individual experiencing a stress reaction.</a:t>
            </a:r>
          </a:p>
          <a:p>
            <a:r>
              <a:rPr lang="en-US" sz="1200" kern="1200" dirty="0">
                <a:solidFill>
                  <a:schemeClr val="tx1"/>
                </a:solidFill>
                <a:effectLst/>
                <a:latin typeface="Georgia"/>
                <a:ea typeface="ヒラギノ角ゴ Pro W3" charset="-128"/>
                <a:cs typeface="ヒラギノ角ゴ Pro W3"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Georgia"/>
                <a:ea typeface="ヒラギノ角ゴ Pro W3" charset="-128"/>
                <a:cs typeface="ヒラギノ角ゴ Pro W3" charset="-128"/>
              </a:rPr>
              <a:t>The first component is to simply </a:t>
            </a:r>
            <a:r>
              <a:rPr lang="en-US" sz="1200" b="1" kern="1200" dirty="0">
                <a:solidFill>
                  <a:schemeClr val="tx1"/>
                </a:solidFill>
                <a:effectLst/>
                <a:latin typeface="Georgia"/>
                <a:ea typeface="ヒラギノ角ゴ Pro W3" charset="-128"/>
                <a:cs typeface="ヒラギノ角ゴ Pro W3" charset="-128"/>
              </a:rPr>
              <a:t>be with</a:t>
            </a:r>
            <a:r>
              <a:rPr lang="en-US" sz="1200" kern="1200" dirty="0">
                <a:solidFill>
                  <a:schemeClr val="tx1"/>
                </a:solidFill>
                <a:effectLst/>
                <a:latin typeface="Georgia"/>
                <a:ea typeface="ヒラギノ角ゴ Pro W3" charset="-128"/>
                <a:cs typeface="ヒラギノ角ゴ Pro W3" charset="-128"/>
              </a:rPr>
              <a:t> the person. This means being present, making eye contact, listening and/or mentoring and empathizing and accepting them and/or their reactions. </a:t>
            </a:r>
          </a:p>
          <a:p>
            <a:r>
              <a:rPr lang="en-US" sz="1200" kern="1200" dirty="0">
                <a:solidFill>
                  <a:schemeClr val="tx1"/>
                </a:solidFill>
                <a:effectLst/>
                <a:latin typeface="Georgia"/>
                <a:ea typeface="ヒラギノ角ゴ Pro W3" charset="-128"/>
                <a:cs typeface="ヒラギノ角ゴ Pro W3" charset="-128"/>
              </a:rPr>
              <a:t> </a:t>
            </a:r>
            <a:br>
              <a:rPr lang="en-US" sz="1200" kern="1200" dirty="0">
                <a:solidFill>
                  <a:schemeClr val="tx1"/>
                </a:solidFill>
                <a:effectLst/>
                <a:latin typeface="Georgia"/>
                <a:ea typeface="ヒラギノ角ゴ Pro W3" charset="-128"/>
                <a:cs typeface="ヒラギノ角ゴ Pro W3" charset="-128"/>
              </a:rPr>
            </a:br>
            <a:r>
              <a:rPr lang="en-US" sz="1200" kern="1200" dirty="0">
                <a:solidFill>
                  <a:schemeClr val="tx1"/>
                </a:solidFill>
                <a:effectLst/>
                <a:latin typeface="Georgia"/>
                <a:ea typeface="ヒラギノ角ゴ Pro W3" charset="-128"/>
                <a:cs typeface="ヒラギノ角ゴ Pro W3" charset="-128"/>
              </a:rPr>
              <a:t>The next component is to </a:t>
            </a:r>
            <a:r>
              <a:rPr lang="en-US" sz="1200" b="1" kern="1200" dirty="0">
                <a:solidFill>
                  <a:schemeClr val="tx1"/>
                </a:solidFill>
                <a:effectLst/>
                <a:latin typeface="Georgia"/>
                <a:ea typeface="ヒラギノ角ゴ Pro W3" charset="-128"/>
                <a:cs typeface="ヒラギノ角ゴ Pro W3" charset="-128"/>
              </a:rPr>
              <a:t>promote connection</a:t>
            </a:r>
            <a:r>
              <a:rPr lang="en-US" sz="1200" kern="1200" dirty="0">
                <a:solidFill>
                  <a:schemeClr val="tx1"/>
                </a:solidFill>
                <a:effectLst/>
                <a:latin typeface="Georgia"/>
                <a:ea typeface="ヒラギノ角ゴ Pro W3" charset="-128"/>
                <a:cs typeface="ヒラギノ角ゴ Pro W3" charset="-128"/>
              </a:rPr>
              <a:t>.  This could include finding trusted others for the person to talk or spend time with if you are not in the best position to be that support, or fostering contact with others, such as by pairing coworkers up during stressful situations or creating team projects, or encouraging contact with supportive others.</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final component is to </a:t>
            </a:r>
            <a:r>
              <a:rPr lang="en-US" sz="1200" b="1" kern="1200" dirty="0">
                <a:solidFill>
                  <a:schemeClr val="tx1"/>
                </a:solidFill>
                <a:effectLst/>
                <a:latin typeface="Georgia"/>
                <a:ea typeface="ヒラギノ角ゴ Pro W3" charset="-128"/>
                <a:cs typeface="ヒラギノ角ゴ Pro W3" charset="-128"/>
              </a:rPr>
              <a:t>reduce the person’s sense of isolation</a:t>
            </a:r>
            <a:r>
              <a:rPr lang="en-US" sz="1200" kern="1200" dirty="0">
                <a:solidFill>
                  <a:schemeClr val="tx1"/>
                </a:solidFill>
                <a:effectLst/>
                <a:latin typeface="Georgia"/>
                <a:ea typeface="ヒラギノ角ゴ Pro W3" charset="-128"/>
                <a:cs typeface="ヒラギノ角ゴ Pro W3" charset="-128"/>
              </a:rPr>
              <a:t>, which can often occur when Orange Zone reactions make a person irritable, less able to function on the job, or make the person want to isolate themselves, such as when they feel ashamed in some way.  Assisting in such a case may involve helping to improve the person's understanding of the situation and of stress reactions. Often, the SFA provider must help the person to see that stress reactions are understandable and acceptable.   </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This component also involves correcting misconceptions and misperceptions in order to help reduce the stressed person's alienation and isolation. This includes clearing up misconceptions held by the person about their own stress reactions, as well as those held by others. Doing so will effectively restore the individual's trust in him or herself and restore the trust of others. In its simplest form, you can help reduce isolation by simply inviting and including the person into department or crew activities.</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Research has shown that people who are experiencing significant stress may prefer different types of social support. Some may prefer to be included in an activity, whereas others may prefer having casual friendly encounters, receiving help and information in strictly practical ways, or directly discussing emotional problems or reactions. Those who have post-traumatic stress reactions or who want to repress their reactions, may avoid direct discussion of emotional problems and reactions because it brings adverse events to their attention again. </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These Connect actions are designed to help a person feel that they’re not alone, that there are caring others around, and that there are many ways to be connected with others. </a:t>
            </a:r>
            <a:endParaRPr lang="en-US" dirty="0"/>
          </a:p>
        </p:txBody>
      </p:sp>
    </p:spTree>
    <p:extLst>
      <p:ext uri="{BB962C8B-B14F-4D97-AF65-F5344CB8AC3E}">
        <p14:creationId xmlns:p14="http://schemas.microsoft.com/office/powerpoint/2010/main" val="267887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Potential SFA Connect 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Georgia"/>
                <a:ea typeface="ヒラギノ角ゴ Pro W3" charset="-128"/>
                <a:cs typeface="ヒラギノ角ゴ Pro W3" charset="-128"/>
              </a:rPr>
              <a:t>Social connectedness is a strongly protective factor following many types of adversity. </a:t>
            </a:r>
            <a:r>
              <a:rPr lang="en-US" sz="1200" kern="1200" dirty="0">
                <a:solidFill>
                  <a:schemeClr val="tx1"/>
                </a:solidFill>
                <a:effectLst/>
                <a:latin typeface="+mn-lt"/>
                <a:ea typeface="+mn-ea"/>
                <a:cs typeface="+mn-cs"/>
              </a:rPr>
              <a:t>Connect actions that have been identified by those who work in stressful jobs include:</a:t>
            </a:r>
          </a:p>
          <a:p>
            <a:pPr marL="171450" indent="-171450">
              <a:buFont typeface="Arial"/>
              <a:buChar char="•"/>
            </a:pPr>
            <a:r>
              <a:rPr lang="en-US" sz="1200" kern="1200" dirty="0">
                <a:solidFill>
                  <a:schemeClr val="tx1"/>
                </a:solidFill>
                <a:effectLst/>
                <a:latin typeface="+mn-lt"/>
                <a:ea typeface="+mn-ea"/>
                <a:cs typeface="+mn-cs"/>
              </a:rPr>
              <a:t>Asking the person what social support they have, or what social support they need or prefer</a:t>
            </a:r>
          </a:p>
          <a:p>
            <a:pPr marL="171450" indent="-171450">
              <a:buFont typeface="Arial"/>
              <a:buChar char="•"/>
            </a:pPr>
            <a:r>
              <a:rPr lang="en-US" sz="1200" kern="1200" dirty="0">
                <a:solidFill>
                  <a:schemeClr val="tx1"/>
                </a:solidFill>
                <a:effectLst/>
                <a:latin typeface="+mn-lt"/>
                <a:ea typeface="+mn-ea"/>
                <a:cs typeface="+mn-cs"/>
              </a:rPr>
              <a:t>Helping them link with supportive others both at home and on the job</a:t>
            </a:r>
          </a:p>
          <a:p>
            <a:pPr marL="171450" indent="-171450">
              <a:buFont typeface="Arial"/>
              <a:buChar char="•"/>
            </a:pPr>
            <a:r>
              <a:rPr lang="en-US" sz="1200" kern="1200" dirty="0">
                <a:solidFill>
                  <a:schemeClr val="tx1"/>
                </a:solidFill>
                <a:effectLst/>
                <a:latin typeface="+mn-lt"/>
                <a:ea typeface="+mn-ea"/>
                <a:cs typeface="+mn-cs"/>
              </a:rPr>
              <a:t>Providing support </a:t>
            </a:r>
            <a:r>
              <a:rPr lang="en-US" sz="1200" kern="1200" dirty="0">
                <a:solidFill>
                  <a:schemeClr val="tx1"/>
                </a:solidFill>
                <a:effectLst/>
                <a:latin typeface="Georgia"/>
                <a:ea typeface="ヒラギノ角ゴ Pro W3" charset="-128"/>
                <a:cs typeface="ヒラギノ角ゴ Pro W3" charset="-128"/>
              </a:rPr>
              <a:t>to a coworker </a:t>
            </a:r>
            <a:r>
              <a:rPr lang="en-US" sz="1200" kern="1200" dirty="0">
                <a:solidFill>
                  <a:schemeClr val="tx1"/>
                </a:solidFill>
                <a:effectLst/>
                <a:latin typeface="+mn-lt"/>
                <a:ea typeface="+mn-ea"/>
                <a:cs typeface="+mn-cs"/>
              </a:rPr>
              <a:t>yourself, or finding a mentor who's gone through similar situations</a:t>
            </a:r>
          </a:p>
          <a:p>
            <a:pPr marL="171450" indent="-171450">
              <a:buFont typeface="Arial"/>
              <a:buChar char="•"/>
            </a:pPr>
            <a:r>
              <a:rPr lang="en-US" sz="1200" kern="1200" dirty="0">
                <a:solidFill>
                  <a:schemeClr val="tx1"/>
                </a:solidFill>
                <a:effectLst/>
                <a:latin typeface="+mn-lt"/>
                <a:ea typeface="+mn-ea"/>
                <a:cs typeface="+mn-cs"/>
              </a:rPr>
              <a:t>Addressing potentially negative social influences on the job, such as people who might be judging the person or spreading rumors because of their stress reactions.</a:t>
            </a:r>
          </a:p>
        </p:txBody>
      </p:sp>
      <p:sp>
        <p:nvSpPr>
          <p:cNvPr id="4" name="Slide Number Placeholder 3"/>
          <p:cNvSpPr>
            <a:spLocks noGrp="1"/>
          </p:cNvSpPr>
          <p:nvPr>
            <p:ph type="sldNum" sz="quarter" idx="10"/>
          </p:nvPr>
        </p:nvSpPr>
        <p:spPr/>
        <p:txBody>
          <a:bodyPr/>
          <a:lstStyle/>
          <a:p>
            <a:fld id="{9E01CB36-DDDC-4145-8764-D8A238385056}" type="slidenum">
              <a:rPr lang="en-US" smtClean="0"/>
              <a:t>13</a:t>
            </a:fld>
            <a:endParaRPr lang="en-US"/>
          </a:p>
        </p:txBody>
      </p:sp>
    </p:spTree>
    <p:extLst>
      <p:ext uri="{BB962C8B-B14F-4D97-AF65-F5344CB8AC3E}">
        <p14:creationId xmlns:p14="http://schemas.microsoft.com/office/powerpoint/2010/main" val="3660863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2654300" y="265113"/>
            <a:ext cx="1347788" cy="1011237"/>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xfrm>
            <a:off x="685800" y="1570851"/>
            <a:ext cx="5486400" cy="7308035"/>
          </a:xfrm>
          <a:solidFill>
            <a:srgbClr val="FFFFFF"/>
          </a:solidFill>
          <a:ln>
            <a:solidFill>
              <a:srgbClr val="000000"/>
            </a:solidFill>
            <a:miter lim="800000"/>
            <a:headEnd/>
            <a:tailEnd/>
          </a:ln>
        </p:spPr>
        <p:txBody>
          <a:bodyPr lIns="92287" tIns="46144" rIns="92287" bIns="46144">
            <a:normAutofit fontScale="92500"/>
          </a:bodyPr>
          <a:lstStyle/>
          <a:p>
            <a:r>
              <a:rPr lang="en-US" sz="1200" b="1" kern="1200" dirty="0">
                <a:solidFill>
                  <a:schemeClr val="tx1"/>
                </a:solidFill>
                <a:effectLst/>
                <a:latin typeface="+mn-lt"/>
                <a:ea typeface="+mn-ea"/>
                <a:cs typeface="+mn-cs"/>
              </a:rPr>
              <a:t>Competence Actions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Competence focuses on enhancing and restoring an individual’s capacity to function and perform in all important life roles, in both occupational and personal domains. Competence involves either helping restore previous capabilities or helping to cultivate personal competence.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need for Competence is usually signaled </a:t>
            </a:r>
            <a:r>
              <a:rPr lang="en-US" sz="1200" i="1" kern="1200" dirty="0">
                <a:solidFill>
                  <a:schemeClr val="tx1"/>
                </a:solidFill>
                <a:effectLst/>
                <a:latin typeface="+mn-lt"/>
                <a:ea typeface="+mn-ea"/>
                <a:cs typeface="+mn-cs"/>
              </a:rPr>
              <a:t>either</a:t>
            </a:r>
            <a:r>
              <a:rPr lang="en-US" sz="1200" kern="1200" dirty="0">
                <a:solidFill>
                  <a:schemeClr val="tx1"/>
                </a:solidFill>
                <a:effectLst/>
                <a:latin typeface="+mn-lt"/>
                <a:ea typeface="+mn-ea"/>
                <a:cs typeface="+mn-cs"/>
              </a:rPr>
              <a:t> by the awareness that inexperience can cause stress reactions, or by evidence that orange or red zone stress reactions might require re-establishment or learning of new skills to deal with the stress reactions. This SFA action focus on </a:t>
            </a:r>
            <a:r>
              <a:rPr lang="en-US" sz="1200" b="1" i="1" kern="1200" dirty="0">
                <a:solidFill>
                  <a:schemeClr val="tx1"/>
                </a:solidFill>
                <a:effectLst/>
                <a:latin typeface="+mn-lt"/>
                <a:ea typeface="+mn-ea"/>
                <a:cs typeface="+mn-cs"/>
              </a:rPr>
              <a:t>building or fostering skills</a:t>
            </a:r>
            <a:r>
              <a:rPr lang="en-US" sz="1200" kern="1200" dirty="0">
                <a:solidFill>
                  <a:schemeClr val="tx1"/>
                </a:solidFill>
                <a:effectLst/>
                <a:latin typeface="+mn-lt"/>
                <a:ea typeface="+mn-ea"/>
                <a:cs typeface="+mn-cs"/>
              </a:rPr>
              <a:t> that will either prevent or reduce stress reactions.  When providing Competence, SFA providers do something with (not for) affected individuals or crews to restore previous capabilities or cultivate personal competence.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know from the research literature that increasing Competence: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Improves functioning and fosters better connections and supports, as well as augmenting individual and group morale.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Reestablishes the confidence of others in the stressed individual.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Helps to overcome injury to mind, body and spirit.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Builds resilience.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first component is to augment </a:t>
            </a:r>
            <a:r>
              <a:rPr lang="en-US" sz="1200" b="1" i="1" kern="1200" dirty="0">
                <a:solidFill>
                  <a:schemeClr val="tx1"/>
                </a:solidFill>
                <a:effectLst/>
                <a:latin typeface="+mn-lt"/>
                <a:ea typeface="+mn-ea"/>
                <a:cs typeface="+mn-cs"/>
              </a:rPr>
              <a:t>occupational skills</a:t>
            </a:r>
            <a:r>
              <a:rPr lang="en-US" sz="1200" kern="1200" dirty="0">
                <a:solidFill>
                  <a:schemeClr val="tx1"/>
                </a:solidFill>
                <a:effectLst/>
                <a:latin typeface="+mn-lt"/>
                <a:ea typeface="+mn-ea"/>
                <a:cs typeface="+mn-cs"/>
              </a:rPr>
              <a:t> that either have contributed to stress reactions, or that may have been damaged by stress injury. This may require mentoring or training/retraining for the person to feel more capable in specific job-related skills, or to once again gain self-esteem from their work after a loss of abilities due to stress reactions, in the same way that physical therapy aids in physical rehabilitation.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next component involves increasing </a:t>
            </a:r>
            <a:r>
              <a:rPr lang="en-US" sz="1200" b="1" i="1" kern="1200" dirty="0">
                <a:solidFill>
                  <a:schemeClr val="tx1"/>
                </a:solidFill>
                <a:effectLst/>
                <a:latin typeface="+mn-lt"/>
                <a:ea typeface="+mn-ea"/>
                <a:cs typeface="+mn-cs"/>
              </a:rPr>
              <a:t>well-being skills</a:t>
            </a:r>
            <a:r>
              <a:rPr lang="en-US" sz="1200" kern="1200" dirty="0">
                <a:solidFill>
                  <a:schemeClr val="tx1"/>
                </a:solidFill>
                <a:effectLst/>
                <a:latin typeface="+mn-lt"/>
                <a:ea typeface="+mn-ea"/>
                <a:cs typeface="+mn-cs"/>
              </a:rPr>
              <a:t> that can help the person deal with stress reactions, such as helping them gain skills in calming themselves, problem-solving, improving health and fitness, and managing trauma and loss reminders.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last component of Competence is to improve the </a:t>
            </a:r>
            <a:r>
              <a:rPr lang="en-US" sz="1200" b="1" i="1" kern="1200" dirty="0">
                <a:solidFill>
                  <a:schemeClr val="tx1"/>
                </a:solidFill>
                <a:effectLst/>
                <a:latin typeface="+mn-lt"/>
                <a:ea typeface="+mn-ea"/>
                <a:cs typeface="+mn-cs"/>
              </a:rPr>
              <a:t>social skills</a:t>
            </a:r>
            <a:r>
              <a:rPr lang="en-US" sz="1200" kern="1200" dirty="0">
                <a:solidFill>
                  <a:schemeClr val="tx1"/>
                </a:solidFill>
                <a:effectLst/>
                <a:latin typeface="+mn-lt"/>
                <a:ea typeface="+mn-ea"/>
                <a:cs typeface="+mn-cs"/>
              </a:rPr>
              <a:t> needed to deal with stress reactions. These skills are often damaged by stress or may become necessary when a person is dealing with stress reactions, such as learning skilled ways to r</a:t>
            </a:r>
            <a:r>
              <a:rPr lang="en-US" sz="1200" dirty="0"/>
              <a:t>equest support, resolve conflicts, or be more assertive in asking for support or seeking mentoring.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31200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Potential SFA Competence 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Competence involves</a:t>
            </a:r>
            <a:r>
              <a:rPr lang="en-US" baseline="0" dirty="0"/>
              <a:t> either helping a person to be more skilled with specific requirements on the job, so they cause less stress, or to become more competent at handling their own stress reactions. There are many actions that could help with both types of competence, including </a:t>
            </a:r>
            <a:r>
              <a:rPr lang="en-US" sz="1200" kern="1200" dirty="0">
                <a:solidFill>
                  <a:schemeClr val="tx1"/>
                </a:solidFill>
                <a:effectLst/>
                <a:latin typeface="+mn-lt"/>
                <a:ea typeface="+mn-ea"/>
                <a:cs typeface="+mn-cs"/>
              </a:rPr>
              <a:t>things like:</a:t>
            </a:r>
          </a:p>
          <a:p>
            <a:pPr marL="171450" indent="-171450" eaLnBrk="1" hangingPunct="1">
              <a:lnSpc>
                <a:spcPct val="90000"/>
              </a:lnSpc>
              <a:spcBef>
                <a:spcPts val="600"/>
              </a:spcBef>
              <a:buFont typeface="Arial"/>
              <a:buChar char="•"/>
            </a:pPr>
            <a:r>
              <a:rPr lang="en-US" altLang="en-US" sz="1200" dirty="0">
                <a:ea typeface="ＭＳ Ｐゴシック" pitchFamily="34" charset="-128"/>
              </a:rPr>
              <a:t>Giving</a:t>
            </a:r>
            <a:r>
              <a:rPr lang="en-US" altLang="en-US" sz="1200" baseline="0" dirty="0">
                <a:ea typeface="ＭＳ Ｐゴシック" pitchFamily="34" charset="-128"/>
              </a:rPr>
              <a:t> the person</a:t>
            </a:r>
            <a:r>
              <a:rPr lang="en-US" altLang="en-US" sz="1200" dirty="0">
                <a:ea typeface="ＭＳ Ｐゴシック" pitchFamily="34" charset="-128"/>
              </a:rPr>
              <a:t> extra training or mentoring in tasks that are causing them to feel stressed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Asking the person to tell you what they usually do to calm down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Reminding them about strategies and skills that have helped then in the past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Encouraging or helping them to actively cope with the things that are causing them stress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Georgia"/>
                <a:ea typeface="ヒラギノ角ゴ Pro W3" charset="-128"/>
                <a:cs typeface="ヒラギノ角ゴ Pro W3" charset="-128"/>
              </a:rPr>
              <a:t>Helping them to recalibrate goals and expectations that are contributing to their stress</a:t>
            </a:r>
            <a:r>
              <a:rPr lang="en-US" dirty="0">
                <a:effectLst/>
              </a:rPr>
              <a:t> </a:t>
            </a: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Helping them problem solve simple steps toward solutions to the things that are bothering them the most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Connecting them to community resources such as chaplains, EAP, peer support, or other mentors who can help them feel that they can better handle stressors.</a:t>
            </a:r>
          </a:p>
          <a:p>
            <a:endParaRPr lang="en-US" dirty="0"/>
          </a:p>
        </p:txBody>
      </p:sp>
      <p:sp>
        <p:nvSpPr>
          <p:cNvPr id="4" name="Slide Number Placeholder 3"/>
          <p:cNvSpPr>
            <a:spLocks noGrp="1"/>
          </p:cNvSpPr>
          <p:nvPr>
            <p:ph type="sldNum" sz="quarter" idx="10"/>
          </p:nvPr>
        </p:nvSpPr>
        <p:spPr/>
        <p:txBody>
          <a:bodyPr/>
          <a:lstStyle/>
          <a:p>
            <a:fld id="{9E01CB36-DDDC-4145-8764-D8A238385056}" type="slidenum">
              <a:rPr lang="en-US" smtClean="0"/>
              <a:t>15</a:t>
            </a:fld>
            <a:endParaRPr lang="en-US"/>
          </a:p>
        </p:txBody>
      </p:sp>
    </p:spTree>
    <p:extLst>
      <p:ext uri="{BB962C8B-B14F-4D97-AF65-F5344CB8AC3E}">
        <p14:creationId xmlns:p14="http://schemas.microsoft.com/office/powerpoint/2010/main" val="157238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2033588" y="339725"/>
            <a:ext cx="2451100" cy="1838325"/>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xfrm>
            <a:off x="685800" y="2361684"/>
            <a:ext cx="5486400" cy="6541015"/>
          </a:xfrm>
          <a:solidFill>
            <a:srgbClr val="FFFFFF"/>
          </a:solidFill>
          <a:ln>
            <a:solidFill>
              <a:srgbClr val="000000"/>
            </a:solidFill>
            <a:miter lim="800000"/>
            <a:headEnd/>
            <a:tailEnd/>
          </a:ln>
        </p:spPr>
        <p:txBody>
          <a:bodyPr lIns="92287" tIns="46144" rIns="92287" bIns="46144">
            <a:normAutofit fontScale="92500" lnSpcReduction="10000"/>
          </a:bodyPr>
          <a:lstStyle/>
          <a:p>
            <a:pPr>
              <a:defRPr/>
            </a:pPr>
            <a:r>
              <a:rPr lang="en-US" b="1" dirty="0"/>
              <a:t>Confidence</a:t>
            </a:r>
          </a:p>
          <a:p>
            <a:pPr>
              <a:defRPr/>
            </a:pPr>
            <a:endParaRPr lang="en-US" dirty="0"/>
          </a:p>
          <a:p>
            <a:pPr>
              <a:defRPr/>
            </a:pPr>
            <a:r>
              <a:rPr lang="en-US" dirty="0"/>
              <a:t>The final SFA action is Confidence, originally derived from research on “hope.” There is a lot of overlap between Competence and Confidence, because when individuals feel more competent to handle what is in front of them, they usually feel more confident and hopeful. What distinguishes Competence from Confidence is that Competence actions often involve training or mentoring in skills building, whereas Confidence actions are aimed at affecting or altering inner states or thoughts a stressed individual may be having. </a:t>
            </a:r>
          </a:p>
          <a:p>
            <a:pPr>
              <a:defRPr/>
            </a:pPr>
            <a:endParaRPr lang="en-US" dirty="0"/>
          </a:p>
          <a:p>
            <a:pPr>
              <a:defRPr/>
            </a:pPr>
            <a:r>
              <a:rPr lang="en-US" dirty="0"/>
              <a:t>Confidence actions are intended to:</a:t>
            </a:r>
          </a:p>
          <a:p>
            <a:pPr marL="171450" indent="-171450">
              <a:buFont typeface="Arial" pitchFamily="34" charset="0"/>
              <a:buChar char="•"/>
              <a:defRPr/>
            </a:pPr>
            <a:r>
              <a:rPr lang="en-US" dirty="0"/>
              <a:t>Promote realistic hope and build self-esteem that may have been damaged or lost as a result of stress</a:t>
            </a:r>
          </a:p>
          <a:p>
            <a:pPr marL="171450" indent="-171450">
              <a:buFont typeface="Arial" pitchFamily="34" charset="0"/>
              <a:buChar char="•"/>
              <a:defRPr/>
            </a:pPr>
            <a:r>
              <a:rPr lang="en-US" dirty="0"/>
              <a:t>Promote confidence in core values and beliefs</a:t>
            </a:r>
          </a:p>
          <a:p>
            <a:pPr marL="171450" indent="-171450">
              <a:buFont typeface="Arial" pitchFamily="34" charset="0"/>
              <a:buChar char="•"/>
              <a:defRPr/>
            </a:pPr>
            <a:r>
              <a:rPr lang="en-US" dirty="0"/>
              <a:t>Bolster pride and commitment</a:t>
            </a:r>
          </a:p>
          <a:p>
            <a:pPr marL="171450" indent="-171450">
              <a:buFont typeface="Arial" pitchFamily="34" charset="0"/>
              <a:buChar char="•"/>
              <a:defRPr/>
            </a:pPr>
            <a:endParaRPr lang="en-US" dirty="0"/>
          </a:p>
          <a:p>
            <a:pPr marL="0" indent="0">
              <a:buFont typeface="Arial" pitchFamily="34" charset="0"/>
              <a:buNone/>
              <a:defRPr/>
            </a:pPr>
            <a:r>
              <a:rPr lang="en-US" dirty="0"/>
              <a:t>This slide shows the four components of Confidence:</a:t>
            </a:r>
          </a:p>
          <a:p>
            <a:pPr>
              <a:defRPr/>
            </a:pPr>
            <a:r>
              <a:rPr lang="en-US" dirty="0"/>
              <a:t> </a:t>
            </a:r>
          </a:p>
          <a:p>
            <a:pPr>
              <a:defRPr/>
            </a:pPr>
            <a:r>
              <a:rPr lang="en-US" dirty="0"/>
              <a:t>The first is Confidence component is rebuilding </a:t>
            </a:r>
            <a:r>
              <a:rPr lang="en-US" b="1" dirty="0"/>
              <a:t>trust</a:t>
            </a:r>
            <a:r>
              <a:rPr lang="en-US" dirty="0"/>
              <a:t>, which can relate to trust in coworkers, equipment, leaders, self or mission.</a:t>
            </a:r>
          </a:p>
          <a:p>
            <a:pPr>
              <a:defRPr/>
            </a:pPr>
            <a:br>
              <a:rPr lang="en-US" dirty="0"/>
            </a:br>
            <a:r>
              <a:rPr lang="en-US" dirty="0"/>
              <a:t>The second component is rebuilding </a:t>
            </a:r>
            <a:r>
              <a:rPr lang="en-US" b="1" dirty="0"/>
              <a:t>hope</a:t>
            </a:r>
            <a:r>
              <a:rPr lang="en-US" dirty="0"/>
              <a:t>, </a:t>
            </a:r>
            <a:r>
              <a:rPr lang="en-US" sz="1200" kern="1200" dirty="0">
                <a:solidFill>
                  <a:schemeClr val="tx1"/>
                </a:solidFill>
                <a:effectLst/>
                <a:latin typeface="Georgia"/>
                <a:ea typeface="ヒラギノ角ゴ Pro W3" charset="-128"/>
                <a:cs typeface="ヒラギノ角ゴ Pro W3" charset="-128"/>
              </a:rPr>
              <a:t>which can often be done through forgiving oneself or others</a:t>
            </a:r>
            <a:r>
              <a:rPr lang="en-US" dirty="0">
                <a:effectLst/>
              </a:rPr>
              <a:t> </a:t>
            </a:r>
            <a:r>
              <a:rPr lang="en-US" dirty="0"/>
              <a:t>or imagining a hopeful future.</a:t>
            </a:r>
          </a:p>
          <a:p>
            <a:pPr>
              <a:defRPr/>
            </a:pPr>
            <a:endParaRPr lang="en-US" dirty="0"/>
          </a:p>
          <a:p>
            <a:pPr>
              <a:defRPr/>
            </a:pPr>
            <a:r>
              <a:rPr lang="en-US" dirty="0"/>
              <a:t>The third component is aimed at rebuilding </a:t>
            </a:r>
            <a:r>
              <a:rPr lang="en-US" b="1" dirty="0"/>
              <a:t>self-worth</a:t>
            </a:r>
            <a:r>
              <a:rPr lang="en-US" dirty="0"/>
              <a:t>, which includes belief in self, an accurate and mostly positive self-image, self-respect, and an awareness of the steps necessary to begin to achieve priorities and goals.</a:t>
            </a:r>
          </a:p>
          <a:p>
            <a:pPr>
              <a:defRPr/>
            </a:pPr>
            <a:endParaRPr lang="en-US" dirty="0"/>
          </a:p>
          <a:p>
            <a:pPr>
              <a:defRPr/>
            </a:pPr>
            <a:r>
              <a:rPr lang="en-US" dirty="0"/>
              <a:t>The fourth component is aimed at rebuilding or facilitating </a:t>
            </a:r>
            <a:r>
              <a:rPr lang="en-US" b="1" dirty="0"/>
              <a:t>meaning-making</a:t>
            </a:r>
            <a:r>
              <a:rPr lang="en-US" dirty="0"/>
              <a:t>, which includes the process of making sense of life; having a feeling of purpose or faith; holding a spiritual perspective related to life or a belief in strong others and/or a higher power who will intervene on the person’s behalf.</a:t>
            </a:r>
          </a:p>
          <a:p>
            <a:pPr>
              <a:defRPr/>
            </a:pPr>
            <a:endParaRPr lang="en-US" dirty="0"/>
          </a:p>
          <a:p>
            <a:pPr>
              <a:defRPr/>
            </a:pPr>
            <a:r>
              <a:rPr lang="en-US" dirty="0"/>
              <a:t> All of these functions lead to a better sense of hope or confidence in self, others, life or spiritual sources of solace.</a:t>
            </a:r>
          </a:p>
        </p:txBody>
      </p:sp>
    </p:spTree>
    <p:extLst>
      <p:ext uri="{BB962C8B-B14F-4D97-AF65-F5344CB8AC3E}">
        <p14:creationId xmlns:p14="http://schemas.microsoft.com/office/powerpoint/2010/main" val="399165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Potential SFA Confidence 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Confidence involves helping a person feel more hope or confidence in themselves,</a:t>
            </a:r>
            <a:r>
              <a:rPr lang="en-US" sz="1200" kern="1200" baseline="0" dirty="0">
                <a:solidFill>
                  <a:schemeClr val="tx1"/>
                </a:solidFill>
                <a:effectLst/>
                <a:latin typeface="+mn-lt"/>
                <a:ea typeface="+mn-ea"/>
                <a:cs typeface="+mn-cs"/>
              </a:rPr>
              <a:t> work, leadership, or life.  It is often only in conversations with trusted or respected coworkers that a person can rebuild confidence, and therefore taking the time to build confidence in a coworker can have a big impact on their life if done well. As with other SFA actions, there are </a:t>
            </a:r>
            <a:r>
              <a:rPr lang="en-US" sz="1200" kern="1200" dirty="0">
                <a:solidFill>
                  <a:schemeClr val="tx1"/>
                </a:solidFill>
                <a:effectLst/>
                <a:latin typeface="+mn-lt"/>
                <a:ea typeface="+mn-ea"/>
                <a:cs typeface="+mn-cs"/>
              </a:rPr>
              <a:t>a lot of potential ways to help a person with rebuild confidence, depending on the context, your relationship,</a:t>
            </a:r>
            <a:r>
              <a:rPr lang="en-US" sz="1200" kern="1200" baseline="0" dirty="0">
                <a:solidFill>
                  <a:schemeClr val="tx1"/>
                </a:solidFill>
                <a:effectLst/>
                <a:latin typeface="+mn-lt"/>
                <a:ea typeface="+mn-ea"/>
                <a:cs typeface="+mn-cs"/>
              </a:rPr>
              <a:t> and your personalities, </a:t>
            </a:r>
            <a:r>
              <a:rPr lang="en-US" sz="1200" kern="1200" dirty="0">
                <a:solidFill>
                  <a:schemeClr val="tx1"/>
                </a:solidFill>
                <a:effectLst/>
                <a:latin typeface="+mn-lt"/>
                <a:ea typeface="+mn-ea"/>
                <a:cs typeface="+mn-cs"/>
              </a:rPr>
              <a:t>such as:</a:t>
            </a:r>
          </a:p>
          <a:p>
            <a:pPr marL="171450" indent="-171450">
              <a:buFont typeface="Arial"/>
              <a:buChar char="•"/>
            </a:pPr>
            <a:r>
              <a:rPr lang="en-US" sz="1200" kern="1200" dirty="0">
                <a:solidFill>
                  <a:schemeClr val="tx1"/>
                </a:solidFill>
                <a:effectLst/>
                <a:latin typeface="+mn-lt"/>
                <a:ea typeface="+mn-ea"/>
                <a:cs typeface="+mn-cs"/>
              </a:rPr>
              <a:t>Helping a person feel more confident in themselves by pointing out what they're good at</a:t>
            </a:r>
          </a:p>
          <a:p>
            <a:pPr marL="171450" indent="-171450">
              <a:buFont typeface="Arial"/>
              <a:buChar char="•"/>
            </a:pPr>
            <a:r>
              <a:rPr lang="en-US" sz="1200" kern="1200" dirty="0">
                <a:solidFill>
                  <a:schemeClr val="tx1"/>
                </a:solidFill>
                <a:effectLst/>
                <a:latin typeface="+mn-lt"/>
                <a:ea typeface="+mn-ea"/>
                <a:cs typeface="+mn-cs"/>
              </a:rPr>
              <a:t>Telling them that what their experiencing is expectable and understandable, given the circumstances</a:t>
            </a:r>
          </a:p>
          <a:p>
            <a:pPr marL="171450" indent="-171450">
              <a:buFont typeface="Arial"/>
              <a:buChar char="•"/>
            </a:pPr>
            <a:r>
              <a:rPr lang="en-US" sz="1200" kern="1200" dirty="0">
                <a:solidFill>
                  <a:schemeClr val="tx1"/>
                </a:solidFill>
                <a:effectLst/>
                <a:latin typeface="+mn-lt"/>
                <a:ea typeface="+mn-ea"/>
                <a:cs typeface="+mn-cs"/>
              </a:rPr>
              <a:t>Helping them honor or make meaning of a loss on the job or</a:t>
            </a:r>
            <a:r>
              <a:rPr lang="en-US" sz="1200" kern="1200" baseline="0" dirty="0">
                <a:solidFill>
                  <a:schemeClr val="tx1"/>
                </a:solidFill>
                <a:effectLst/>
                <a:latin typeface="+mn-lt"/>
                <a:ea typeface="+mn-ea"/>
                <a:cs typeface="+mn-cs"/>
              </a:rPr>
              <a:t> at home</a:t>
            </a:r>
          </a:p>
          <a:p>
            <a:pPr marL="171450" indent="-171450">
              <a:buFont typeface="Arial"/>
              <a:buChar char="•"/>
            </a:pPr>
            <a:r>
              <a:rPr lang="en-US" sz="1200" kern="1200" baseline="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elping them see the way that they're viewing the world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themselves differently</a:t>
            </a:r>
          </a:p>
          <a:p>
            <a:pPr marL="171450" indent="-171450">
              <a:buFont typeface="Arial"/>
              <a:buChar char="•"/>
            </a:pPr>
            <a:r>
              <a:rPr lang="en-US" sz="1200" kern="1200" dirty="0">
                <a:solidFill>
                  <a:schemeClr val="tx1"/>
                </a:solidFill>
                <a:effectLst/>
                <a:latin typeface="+mn-lt"/>
                <a:ea typeface="+mn-ea"/>
                <a:cs typeface="+mn-cs"/>
              </a:rPr>
              <a:t>Encouraging them to find better ways to cope with what's going on</a:t>
            </a:r>
          </a:p>
          <a:p>
            <a:pPr marL="171450" indent="-171450">
              <a:buFont typeface="Arial"/>
              <a:buChar char="•"/>
            </a:pPr>
            <a:r>
              <a:rPr lang="en-US" sz="1200" kern="1200" dirty="0">
                <a:solidFill>
                  <a:schemeClr val="tx1"/>
                </a:solidFill>
                <a:effectLst/>
                <a:latin typeface="Georgia"/>
                <a:ea typeface="ヒラギノ角ゴ Pro W3" charset="-128"/>
                <a:cs typeface="ヒラギノ角ゴ Pro W3" charset="-128"/>
              </a:rPr>
              <a:t>Avoiding judging them yourself, and helping them reduce their guilt about their own actions if they feel responsible for something that is happened</a:t>
            </a:r>
          </a:p>
          <a:p>
            <a:pPr marL="171450" indent="-171450">
              <a:buFont typeface="Arial"/>
              <a:buChar char="•"/>
            </a:pPr>
            <a:r>
              <a:rPr lang="en-US" sz="1200" kern="1200" dirty="0">
                <a:solidFill>
                  <a:schemeClr val="tx1"/>
                </a:solidFill>
                <a:effectLst/>
                <a:latin typeface="+mn-lt"/>
                <a:ea typeface="+mn-ea"/>
                <a:cs typeface="+mn-cs"/>
              </a:rPr>
              <a:t>Reducing rumors or misunderstandings that others have about the person, or distortions that the person holds that negatively affect their self-esteem or ability to cope</a:t>
            </a:r>
            <a:endParaRPr lang="en-US" dirty="0"/>
          </a:p>
        </p:txBody>
      </p:sp>
      <p:sp>
        <p:nvSpPr>
          <p:cNvPr id="4" name="Slide Number Placeholder 3"/>
          <p:cNvSpPr>
            <a:spLocks noGrp="1"/>
          </p:cNvSpPr>
          <p:nvPr>
            <p:ph type="sldNum" sz="quarter" idx="10"/>
          </p:nvPr>
        </p:nvSpPr>
        <p:spPr/>
        <p:txBody>
          <a:bodyPr/>
          <a:lstStyle/>
          <a:p>
            <a:fld id="{9E01CB36-DDDC-4145-8764-D8A238385056}" type="slidenum">
              <a:rPr lang="en-US" smtClean="0"/>
              <a:t>17</a:t>
            </a:fld>
            <a:endParaRPr lang="en-US"/>
          </a:p>
        </p:txBody>
      </p:sp>
    </p:spTree>
    <p:extLst>
      <p:ext uri="{BB962C8B-B14F-4D97-AF65-F5344CB8AC3E}">
        <p14:creationId xmlns:p14="http://schemas.microsoft.com/office/powerpoint/2010/main" val="387592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2A24-81BF-8C49-BC50-58B1A5E2853C}" type="slidenum">
              <a:rPr lang="en-US"/>
              <a:pPr/>
              <a:t>18</a:t>
            </a:fld>
            <a:endParaRPr lang="en-US"/>
          </a:p>
        </p:txBody>
      </p:sp>
      <p:sp>
        <p:nvSpPr>
          <p:cNvPr id="299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99011" name="Rectangle 3"/>
          <p:cNvSpPr>
            <a:spLocks noGrp="1" noChangeArrowheads="1"/>
          </p:cNvSpPr>
          <p:nvPr>
            <p:ph type="body" idx="1"/>
          </p:nvPr>
        </p:nvSpPr>
        <p:spPr bwMode="auto">
          <a:xfrm>
            <a:off x="685800" y="4343401"/>
            <a:ext cx="5486400" cy="4114800"/>
          </a:xfrm>
          <a:prstGeom prst="rect">
            <a:avLst/>
          </a:prstGeom>
          <a:solidFill>
            <a:srgbClr val="FFFFFF"/>
          </a:solidFill>
          <a:ln>
            <a:solidFill>
              <a:srgbClr val="000000"/>
            </a:solidFill>
            <a:miter lim="800000"/>
            <a:headEnd/>
            <a:tailEnd/>
          </a:ln>
        </p:spPr>
        <p:txBody>
          <a:bodyPr/>
          <a:lstStyle/>
          <a:p>
            <a:r>
              <a:rPr lang="en-US" b="1" kern="1200" dirty="0">
                <a:solidFill>
                  <a:srgbClr val="000000"/>
                </a:solidFill>
                <a:latin typeface="+mn-lt"/>
                <a:ea typeface="+mn-ea"/>
                <a:cs typeface="+mn-cs"/>
              </a:rPr>
              <a:t>SFA Next</a:t>
            </a:r>
            <a:r>
              <a:rPr lang="en-US" b="1" kern="1200" baseline="0" dirty="0">
                <a:solidFill>
                  <a:srgbClr val="000000"/>
                </a:solidFill>
                <a:latin typeface="+mn-lt"/>
                <a:ea typeface="+mn-ea"/>
                <a:cs typeface="+mn-cs"/>
              </a:rPr>
              <a:t> Steps</a:t>
            </a:r>
            <a:endParaRPr lang="en-US" b="1" kern="1200" dirty="0">
              <a:solidFill>
                <a:srgbClr val="000000"/>
              </a:solidFill>
              <a:latin typeface="+mn-lt"/>
              <a:ea typeface="+mn-ea"/>
              <a:cs typeface="+mn-cs"/>
            </a:endParaRPr>
          </a:p>
          <a:p>
            <a:endParaRPr lang="en-US" b="1" kern="1200" dirty="0">
              <a:solidFill>
                <a:srgbClr val="000000"/>
              </a:solidFill>
              <a:latin typeface="+mn-lt"/>
              <a:ea typeface="+mn-ea"/>
              <a:cs typeface="+mn-cs"/>
            </a:endParaRPr>
          </a:p>
          <a:p>
            <a:r>
              <a:rPr lang="en-US" b="0" i="1" kern="1200" dirty="0">
                <a:solidFill>
                  <a:srgbClr val="000000"/>
                </a:solidFill>
                <a:latin typeface="+mn-lt"/>
                <a:ea typeface="+mn-ea"/>
                <a:cs typeface="+mn-cs"/>
              </a:rPr>
              <a:t>Engage</a:t>
            </a:r>
            <a:r>
              <a:rPr lang="en-US" b="0" i="1" kern="1200" baseline="0" dirty="0">
                <a:solidFill>
                  <a:srgbClr val="000000"/>
                </a:solidFill>
                <a:latin typeface="+mn-lt"/>
                <a:ea typeface="+mn-ea"/>
                <a:cs typeface="+mn-cs"/>
              </a:rPr>
              <a:t> in a discussion of where to go next with SFA, whether that be further training with all or specific individuals, organization-wide initiation of SFA for self-care and coworker support or utilizing SFA in group formats or specific programs.</a:t>
            </a:r>
            <a:endParaRPr lang="en-US" i="1" dirty="0"/>
          </a:p>
        </p:txBody>
      </p:sp>
    </p:spTree>
    <p:extLst>
      <p:ext uri="{BB962C8B-B14F-4D97-AF65-F5344CB8AC3E}">
        <p14:creationId xmlns:p14="http://schemas.microsoft.com/office/powerpoint/2010/main" val="285802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r>
              <a:rPr lang="en-US" b="1" dirty="0">
                <a:latin typeface="Arial" charset="0"/>
                <a:ea typeface="ヒラギノ角ゴ Pro W3" charset="0"/>
                <a:cs typeface="ヒラギノ角ゴ Pro W3" charset="0"/>
              </a:rPr>
              <a:t>What is Stress First Aid?</a:t>
            </a:r>
          </a:p>
          <a:p>
            <a:endParaRPr lang="en-US" baseline="0" dirty="0">
              <a:ea typeface="ヒラギノ角ゴ Pro W3" charset="0"/>
              <a:cs typeface="ヒラギノ角ゴ Pro W3" charset="0"/>
            </a:endParaRPr>
          </a:p>
          <a:p>
            <a:pPr marL="176333" marR="0" lvl="0" indent="-176333" algn="l" defTabSz="914400" rtl="0" eaLnBrk="1" fontAlgn="auto" latinLnBrk="0" hangingPunct="1">
              <a:lnSpc>
                <a:spcPct val="100000"/>
              </a:lnSpc>
              <a:spcBef>
                <a:spcPts val="0"/>
              </a:spcBef>
              <a:spcAft>
                <a:spcPts val="0"/>
              </a:spcAft>
              <a:buClrTx/>
              <a:buSzTx/>
              <a:buFont typeface="Arial"/>
              <a:buChar char="•"/>
              <a:tabLst/>
              <a:defRPr/>
            </a:pPr>
            <a:r>
              <a:rPr lang="en-US" sz="1200" dirty="0"/>
              <a:t>SFA is a framework to improve recovery from stress reactions, both in oneself and in coworkers. It was based on research support for five elements that seem to be related to recovery from different types of ongoing adversity.  The framework aims to support and validate good friendship, mentorship, and leadership actions.  The potential strategies identified within each element were derived via focus groups with those judged to be good leaders, coworkers, and mentors in each culture who created a version of the model (military, fire/rescue, law enforcement, healthcare, rail, and pretrial/probation).</a:t>
            </a:r>
          </a:p>
          <a:p>
            <a:pPr marL="176333" indent="-176333">
              <a:buFont typeface="Arial"/>
              <a:buChar char="•"/>
            </a:pPr>
            <a:r>
              <a:rPr lang="en-US" dirty="0">
                <a:latin typeface="Arial" charset="0"/>
                <a:ea typeface="ヒラギノ角ゴ Pro W3" charset="0"/>
                <a:cs typeface="ヒラギノ角ゴ Pro W3" charset="0"/>
              </a:rPr>
              <a:t>SFA fosters longevity on the job – in potentially stressful work environments, the value of reducing the impact of stress translates into a stronger workforce, less turnover, more productivity, and less likelihood of employees leaving the job prematurely.</a:t>
            </a:r>
          </a:p>
          <a:p>
            <a:pPr marL="176333" marR="0" lvl="0" indent="-176333" algn="l" defTabSz="914400" rtl="0" eaLnBrk="1" fontAlgn="auto" latinLnBrk="0" hangingPunct="1">
              <a:lnSpc>
                <a:spcPct val="100000"/>
              </a:lnSpc>
              <a:spcBef>
                <a:spcPts val="0"/>
              </a:spcBef>
              <a:spcAft>
                <a:spcPts val="0"/>
              </a:spcAft>
              <a:buClrTx/>
              <a:buSzTx/>
              <a:buFont typeface="Arial"/>
              <a:buChar char="•"/>
              <a:tabLst/>
              <a:defRPr/>
            </a:pPr>
            <a:r>
              <a:rPr lang="en-US" dirty="0">
                <a:latin typeface="Arial" charset="0"/>
                <a:ea typeface="ヒラギノ角ゴ Pro W3" charset="0"/>
                <a:cs typeface="ヒラギノ角ゴ Pro W3" charset="0"/>
              </a:rPr>
              <a:t>SFA can reduce stigma by changing culture.  When it becomes part of training from the start of a career, acknowledgement of stress and stress reactions becomes a matter of fact, common sense approach that reduces stigma. SFA creates a common language with which to discuss stress and stress reactions in an efficient way.</a:t>
            </a:r>
          </a:p>
          <a:p>
            <a:pPr marL="176333" marR="0" lvl="0" indent="-176333" algn="l" defTabSz="914400" rtl="0" eaLnBrk="1" fontAlgn="auto" latinLnBrk="0" hangingPunct="1">
              <a:lnSpc>
                <a:spcPct val="100000"/>
              </a:lnSpc>
              <a:spcBef>
                <a:spcPts val="0"/>
              </a:spcBef>
              <a:spcAft>
                <a:spcPts val="0"/>
              </a:spcAft>
              <a:buClrTx/>
              <a:buSzTx/>
              <a:buFont typeface="Arial"/>
              <a:buChar char="•"/>
              <a:tabLst/>
              <a:defRPr/>
            </a:pPr>
            <a:r>
              <a:rPr lang="en-US" dirty="0">
                <a:latin typeface="Arial" charset="0"/>
                <a:ea typeface="ヒラギノ角ゴ Pro W3" charset="0"/>
                <a:cs typeface="ヒラギノ角ゴ Pro W3" charset="0"/>
              </a:rPr>
              <a:t>SFA addresses stress reactions before they create larger problems that can derail health, relationships, or a career.</a:t>
            </a:r>
          </a:p>
        </p:txBody>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9298" eaLnBrk="0" hangingPunct="0">
              <a:defRPr sz="2500">
                <a:solidFill>
                  <a:schemeClr val="tx1"/>
                </a:solidFill>
                <a:latin typeface="Arial" charset="0"/>
                <a:ea typeface="ヒラギノ角ゴ Pro W3" charset="0"/>
                <a:cs typeface="ヒラギノ角ゴ Pro W3" charset="0"/>
              </a:defRPr>
            </a:lvl1pPr>
            <a:lvl2pPr marL="751728" indent="-289126" defTabSz="949298" eaLnBrk="0" hangingPunct="0">
              <a:defRPr sz="2500">
                <a:solidFill>
                  <a:schemeClr val="tx1"/>
                </a:solidFill>
                <a:latin typeface="Arial" charset="0"/>
                <a:ea typeface="ヒラギノ角ゴ Pro W3" charset="0"/>
                <a:cs typeface="ヒラギノ角ゴ Pro W3" charset="0"/>
              </a:defRPr>
            </a:lvl2pPr>
            <a:lvl3pPr marL="1156504" indent="-231301" defTabSz="949298" eaLnBrk="0" hangingPunct="0">
              <a:defRPr sz="2500">
                <a:solidFill>
                  <a:schemeClr val="tx1"/>
                </a:solidFill>
                <a:latin typeface="Arial" charset="0"/>
                <a:ea typeface="ヒラギノ角ゴ Pro W3" charset="0"/>
                <a:cs typeface="ヒラギノ角ゴ Pro W3" charset="0"/>
              </a:defRPr>
            </a:lvl3pPr>
            <a:lvl4pPr marL="1619107" indent="-231301" defTabSz="949298" eaLnBrk="0" hangingPunct="0">
              <a:defRPr sz="2500">
                <a:solidFill>
                  <a:schemeClr val="tx1"/>
                </a:solidFill>
                <a:latin typeface="Arial" charset="0"/>
                <a:ea typeface="ヒラギノ角ゴ Pro W3" charset="0"/>
                <a:cs typeface="ヒラギノ角ゴ Pro W3" charset="0"/>
              </a:defRPr>
            </a:lvl4pPr>
            <a:lvl5pPr marL="2081709" indent="-231301" defTabSz="949298" eaLnBrk="0" hangingPunct="0">
              <a:defRPr sz="2500">
                <a:solidFill>
                  <a:schemeClr val="tx1"/>
                </a:solidFill>
                <a:latin typeface="Arial" charset="0"/>
                <a:ea typeface="ヒラギノ角ゴ Pro W3" charset="0"/>
                <a:cs typeface="ヒラギノ角ゴ Pro W3" charset="0"/>
              </a:defRPr>
            </a:lvl5pPr>
            <a:lvl6pPr marL="2544310"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06913"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469515"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3932118"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pPr eaLnBrk="1" hangingPunct="1"/>
            <a:fld id="{C897CB6E-6D7F-A849-9C01-C4799FB80366}" type="slidenum">
              <a:rPr lang="en-US" sz="900"/>
              <a:pPr eaLnBrk="1" hangingPunct="1"/>
              <a:t>2</a:t>
            </a:fld>
            <a:endParaRPr lang="en-US" sz="900"/>
          </a:p>
        </p:txBody>
      </p:sp>
    </p:spTree>
    <p:extLst>
      <p:ext uri="{BB962C8B-B14F-4D97-AF65-F5344CB8AC3E}">
        <p14:creationId xmlns:p14="http://schemas.microsoft.com/office/powerpoint/2010/main" val="221340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1315" name="Notes Placeholder 2"/>
          <p:cNvSpPr>
            <a:spLocks noGrp="1"/>
          </p:cNvSpPr>
          <p:nvPr>
            <p:ph type="body" idx="1"/>
          </p:nvPr>
        </p:nvSpPr>
        <p:spPr bwMode="auto">
          <a:xfrm>
            <a:off x="685800" y="4388193"/>
            <a:ext cx="5486400" cy="36004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70000" lnSpcReduction="20000"/>
          </a:bodyPr>
          <a:lstStyle/>
          <a:p>
            <a:pPr marL="334963" marR="0" indent="-334963" algn="l" defTabSz="457200" rtl="0" eaLnBrk="1" fontAlgn="auto" latinLnBrk="0" hangingPunct="1">
              <a:lnSpc>
                <a:spcPct val="80000"/>
              </a:lnSpc>
              <a:spcBef>
                <a:spcPts val="0"/>
              </a:spcBef>
              <a:spcAft>
                <a:spcPts val="0"/>
              </a:spcAft>
              <a:buClrTx/>
              <a:buSzTx/>
              <a:buFontTx/>
              <a:buNone/>
              <a:tabLst/>
              <a:defRPr/>
            </a:pPr>
            <a:r>
              <a:rPr lang="en-US" sz="1300" b="1" dirty="0">
                <a:latin typeface="Calibri" charset="0"/>
                <a:ea typeface="ＭＳ Ｐゴシック" charset="0"/>
                <a:cs typeface="ＭＳ Ｐゴシック" charset="0"/>
              </a:rPr>
              <a:t>Characteristics of Stress First</a:t>
            </a:r>
            <a:r>
              <a:rPr lang="en-US" sz="1300" b="1" baseline="0" dirty="0">
                <a:latin typeface="Calibri" charset="0"/>
                <a:ea typeface="ＭＳ Ｐゴシック" charset="0"/>
                <a:cs typeface="ＭＳ Ｐゴシック" charset="0"/>
              </a:rPr>
              <a:t> Aid</a:t>
            </a:r>
            <a:endParaRPr lang="en-US" sz="1300" baseline="0" dirty="0">
              <a:latin typeface="Calibri" charset="0"/>
              <a:ea typeface="ＭＳ Ｐゴシック" charset="0"/>
              <a:cs typeface="ＭＳ Ｐゴシック" charset="0"/>
            </a:endParaRPr>
          </a:p>
          <a:p>
            <a:pPr marL="334963" indent="-334963">
              <a:lnSpc>
                <a:spcPct val="80000"/>
              </a:lnSpc>
            </a:pPr>
            <a:endParaRPr lang="en-US" sz="1300" dirty="0">
              <a:latin typeface="Calibri" charset="0"/>
              <a:ea typeface="ＭＳ Ｐゴシック" charset="0"/>
              <a:cs typeface="ＭＳ Ｐゴシック" charset="0"/>
            </a:endParaRPr>
          </a:p>
          <a:p>
            <a:pPr marL="176333" marR="0" lvl="0" indent="-176333" algn="l" defTabSz="914400" rtl="0" eaLnBrk="0" fontAlgn="base" latinLnBrk="0" hangingPunct="0">
              <a:lnSpc>
                <a:spcPct val="100000"/>
              </a:lnSpc>
              <a:spcBef>
                <a:spcPct val="30000"/>
              </a:spcBef>
              <a:spcAft>
                <a:spcPct val="0"/>
              </a:spcAft>
              <a:buClrTx/>
              <a:buSzTx/>
              <a:buFont typeface="Arial"/>
              <a:buChar char="•"/>
              <a:tabLst/>
              <a:defRPr/>
            </a:pPr>
            <a:r>
              <a:rPr lang="en-US" sz="1400" dirty="0">
                <a:latin typeface="Arial" charset="0"/>
                <a:ea typeface="ヒラギノ角ゴ Pro W3" charset="0"/>
                <a:cs typeface="ヒラギノ角ゴ Pro W3" charset="0"/>
              </a:rPr>
              <a:t>Flexibility and “tiny steps” are emphasized – SFA should always be tailored in a flexible way to fit your personality and style, as well as your capacity to help others in any given moment.  It should look different for each person who implements it and within</a:t>
            </a:r>
            <a:r>
              <a:rPr lang="en-US" sz="1400" baseline="0" dirty="0">
                <a:latin typeface="Arial" charset="0"/>
                <a:ea typeface="ヒラギノ角ゴ Pro W3" charset="0"/>
                <a:cs typeface="ヒラギノ角ゴ Pro W3" charset="0"/>
              </a:rPr>
              <a:t> each context it’s implemented in. </a:t>
            </a:r>
          </a:p>
          <a:p>
            <a:pPr marL="176333" indent="-176333">
              <a:buFont typeface="Arial"/>
              <a:buChar char="•"/>
            </a:pPr>
            <a:r>
              <a:rPr lang="en-US" sz="1400" dirty="0">
                <a:latin typeface="Arial" charset="0"/>
                <a:ea typeface="ヒラギノ角ゴ Pro W3" charset="0"/>
                <a:cs typeface="ヒラギノ角ゴ Pro W3" charset="0"/>
              </a:rPr>
              <a:t>The</a:t>
            </a:r>
            <a:r>
              <a:rPr lang="en-US" sz="1400" baseline="0" dirty="0">
                <a:latin typeface="Arial" charset="0"/>
                <a:ea typeface="ヒラギノ角ゴ Pro W3" charset="0"/>
                <a:cs typeface="ヒラギノ角ゴ Pro W3" charset="0"/>
              </a:rPr>
              <a:t> t</a:t>
            </a:r>
            <a:r>
              <a:rPr lang="en-US" sz="1400" dirty="0">
                <a:latin typeface="Arial" charset="0"/>
                <a:ea typeface="ヒラギノ角ゴ Pro W3" charset="0"/>
                <a:cs typeface="ヒラギノ角ゴ Pro W3" charset="0"/>
              </a:rPr>
              <a:t>iming and context are important to how one uses SFA – what you can achieve</a:t>
            </a:r>
            <a:r>
              <a:rPr lang="en-US" sz="1400" baseline="0" dirty="0">
                <a:latin typeface="Arial" charset="0"/>
                <a:ea typeface="ヒラギノ角ゴ Pro W3" charset="0"/>
                <a:cs typeface="ヒラギノ角ゴ Pro W3" charset="0"/>
              </a:rPr>
              <a:t> with any interaction depends on many factors, such as how much time you have, where you are, how open a person is to hearing what you have to say, and how long after the incident the conversation takes place.</a:t>
            </a:r>
            <a:endParaRPr lang="en-US" sz="1400" dirty="0">
              <a:latin typeface="Arial" charset="0"/>
              <a:ea typeface="ヒラギノ角ゴ Pro W3" charset="0"/>
              <a:cs typeface="ヒラギノ角ゴ Pro W3" charset="0"/>
            </a:endParaRPr>
          </a:p>
          <a:p>
            <a:pPr marL="176333" indent="-176333">
              <a:buFont typeface="Arial"/>
              <a:buChar char="•"/>
            </a:pPr>
            <a:r>
              <a:rPr lang="en-US" sz="1400" dirty="0">
                <a:latin typeface="Arial" charset="0"/>
                <a:ea typeface="ヒラギノ角ゴ Pro W3" charset="0"/>
                <a:cs typeface="ヒラギノ角ゴ Pro W3" charset="0"/>
              </a:rPr>
              <a:t>Mentoring and problem solving are highlighted – your role may be to provide immediate support and possible assistance (either verbally or through your actions) with </a:t>
            </a:r>
            <a:r>
              <a:rPr lang="en-US" sz="1400" baseline="0" dirty="0">
                <a:latin typeface="Arial" charset="0"/>
                <a:ea typeface="ヒラギノ角ゴ Pro W3" charset="0"/>
                <a:cs typeface="ヒラギノ角ゴ Pro W3" charset="0"/>
              </a:rPr>
              <a:t>someone  reacting to overwhelming stress in a highly stressful moment, or it may be to help a coworker problem solve and manage tasks that seem overwhelming to them when they’ve been under significant stress for an extended period of time.</a:t>
            </a:r>
            <a:endParaRPr lang="en-US" sz="1400" dirty="0">
              <a:latin typeface="Arial" charset="0"/>
              <a:ea typeface="ヒラギノ角ゴ Pro W3" charset="0"/>
              <a:cs typeface="ヒラギノ角ゴ Pro W3" charset="0"/>
            </a:endParaRPr>
          </a:p>
          <a:p>
            <a:pPr marL="176333" marR="0" lvl="0" indent="-176333" algn="l" defTabSz="914400" rtl="0" eaLnBrk="1" fontAlgn="auto" latinLnBrk="0" hangingPunct="1">
              <a:lnSpc>
                <a:spcPct val="100000"/>
              </a:lnSpc>
              <a:spcBef>
                <a:spcPts val="0"/>
              </a:spcBef>
              <a:spcAft>
                <a:spcPts val="0"/>
              </a:spcAft>
              <a:buClrTx/>
              <a:buSzTx/>
              <a:buFont typeface="Arial"/>
              <a:buChar char="•"/>
              <a:tabLst/>
              <a:defRPr/>
            </a:pPr>
            <a:r>
              <a:rPr lang="en-US" sz="1400" dirty="0">
                <a:latin typeface="Arial" charset="0"/>
                <a:ea typeface="ヒラギノ角ゴ Pro W3" charset="0"/>
                <a:cs typeface="ヒラギノ角ゴ Pro W3" charset="0"/>
              </a:rPr>
              <a:t>SFA is not meant to address all ranges of issues – it is a first aid model, and not designed to deal with lifelong problems,</a:t>
            </a:r>
            <a:r>
              <a:rPr lang="en-US" sz="1400" baseline="0" dirty="0">
                <a:latin typeface="Arial" charset="0"/>
                <a:ea typeface="ヒラギノ角ゴ Pro W3" charset="0"/>
                <a:cs typeface="ヒラギノ角ゴ Pro W3" charset="0"/>
              </a:rPr>
              <a:t> personality issues, serious mental health issues, or complex problems that would require more intensive interventions.</a:t>
            </a:r>
            <a:endParaRPr lang="en-US" sz="1400" dirty="0">
              <a:latin typeface="Arial" charset="0"/>
              <a:ea typeface="ヒラギノ角ゴ Pro W3" charset="0"/>
              <a:cs typeface="ヒラギノ角ゴ Pro W3" charset="0"/>
            </a:endParaRPr>
          </a:p>
          <a:p>
            <a:pPr marL="176333" indent="-176333">
              <a:buFont typeface="Arial"/>
              <a:buChar char="•"/>
            </a:pPr>
            <a:r>
              <a:rPr lang="en-US" sz="1400" dirty="0">
                <a:latin typeface="Arial" charset="0"/>
                <a:ea typeface="ヒラギノ角ゴ Pro W3" charset="0"/>
                <a:cs typeface="ヒラギノ角ゴ Pro W3" charset="0"/>
              </a:rPr>
              <a:t>Bridging to higher care is recommended when indicated – always think in terms of referring a person on to an employee assistance program (EAP) or mental</a:t>
            </a:r>
            <a:r>
              <a:rPr lang="en-US" sz="1400" baseline="0" dirty="0">
                <a:latin typeface="Arial" charset="0"/>
                <a:ea typeface="ヒラギノ角ゴ Pro W3" charset="0"/>
                <a:cs typeface="ヒラギノ角ゴ Pro W3" charset="0"/>
              </a:rPr>
              <a:t> health provider or other professional if they are having difficulty adjusting and are experiencing disabling or persistent stress reactions.  Effective, short term treatments are available. Being a bridge to that type of care may be your most helpful SFA action.</a:t>
            </a:r>
            <a:endParaRPr lang="en-US" sz="1400" dirty="0">
              <a:latin typeface="Arial" charset="0"/>
              <a:ea typeface="ヒラギノ角ゴ Pro W3" charset="0"/>
              <a:cs typeface="ヒラギノ角ゴ Pro W3" charset="0"/>
            </a:endParaRPr>
          </a:p>
          <a:p>
            <a:pPr marL="334963" indent="-334963">
              <a:lnSpc>
                <a:spcPct val="80000"/>
              </a:lnSpc>
            </a:pPr>
            <a:endParaRPr lang="en-US" sz="1300" dirty="0">
              <a:latin typeface="Calibri" charset="0"/>
              <a:ea typeface="ＭＳ Ｐゴシック" charset="0"/>
              <a:cs typeface="ＭＳ Ｐゴシック" charset="0"/>
            </a:endParaRPr>
          </a:p>
        </p:txBody>
      </p:sp>
      <p:sp>
        <p:nvSpPr>
          <p:cNvPr id="141316" name="Slide Number Placeholder 5"/>
          <p:cNvSpPr txBox="1">
            <a:spLocks noGrp="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DFC41F5E-57E4-2F41-922C-A598CD8F46FA}" type="slidenum">
              <a:rPr lang="en-US" sz="1300"/>
              <a:pPr algn="r" defTabSz="914400" eaLnBrk="1" hangingPunct="1"/>
              <a:t>3</a:t>
            </a:fld>
            <a:endParaRPr lang="en-US" sz="1300"/>
          </a:p>
        </p:txBody>
      </p:sp>
      <p:sp>
        <p:nvSpPr>
          <p:cNvPr id="141317"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9D91A7-DD06-BB44-813A-1005CC6730FA}" type="slidenum">
              <a:rPr lang="en-US" sz="1200"/>
              <a:pPr eaLnBrk="1" hangingPunct="1"/>
              <a:t>3</a:t>
            </a:fld>
            <a:endParaRPr lang="en-US" sz="1200" dirty="0"/>
          </a:p>
        </p:txBody>
      </p:sp>
    </p:spTree>
    <p:extLst>
      <p:ext uri="{BB962C8B-B14F-4D97-AF65-F5344CB8AC3E}">
        <p14:creationId xmlns:p14="http://schemas.microsoft.com/office/powerpoint/2010/main" val="112229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0DDA8-C3E2-42B0-BA9B-552324AD0CB1}" type="slidenum">
              <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ＭＳ Ｐゴシック" pitchFamily="127" charset="-128"/>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ＭＳ Ｐゴシック" pitchFamily="127" charset="-128"/>
            </a:endParaRPr>
          </a:p>
        </p:txBody>
      </p:sp>
      <p:sp>
        <p:nvSpPr>
          <p:cNvPr id="45059" name="Rectangle 7"/>
          <p:cNvSpPr txBox="1">
            <a:spLocks noGrp="1" noChangeArrowheads="1"/>
          </p:cNvSpPr>
          <p:nvPr/>
        </p:nvSpPr>
        <p:spPr bwMode="auto">
          <a:xfrm>
            <a:off x="3886815" y="8687110"/>
            <a:ext cx="2971185" cy="456890"/>
          </a:xfrm>
          <a:prstGeom prst="rect">
            <a:avLst/>
          </a:prstGeom>
          <a:noFill/>
          <a:ln w="9525">
            <a:noFill/>
            <a:miter lim="800000"/>
            <a:headEnd/>
            <a:tailEnd/>
          </a:ln>
        </p:spPr>
        <p:txBody>
          <a:bodyPr lIns="91420" tIns="45710" rIns="91420" bIns="45710" anchor="b">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BF74F9-49DD-4C98-BA9A-F60BD7D61E3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50" name="Rectangle 3"/>
          <p:cNvSpPr>
            <a:spLocks noGrp="1" noChangeArrowheads="1"/>
          </p:cNvSpPr>
          <p:nvPr>
            <p:ph type="body" idx="1"/>
          </p:nvPr>
        </p:nvSpPr>
        <p:spPr bwMode="auto">
          <a:xfrm>
            <a:off x="698157" y="4400550"/>
            <a:ext cx="5486400" cy="3600450"/>
          </a:xfrm>
        </p:spPr>
        <p:txBody>
          <a:bodyPr>
            <a:normAutofit fontScale="47500" lnSpcReduction="20000"/>
          </a:bodyPr>
          <a:lstStyle/>
          <a:p>
            <a:pPr>
              <a:defRPr/>
            </a:pPr>
            <a:r>
              <a:rPr lang="en-US" b="1" dirty="0"/>
              <a:t>Stress Continuum Model</a:t>
            </a:r>
          </a:p>
          <a:p>
            <a:pPr>
              <a:defRPr/>
            </a:pPr>
            <a:endParaRPr lang="en-US" dirty="0"/>
          </a:p>
          <a:p>
            <a:pPr>
              <a:defRPr/>
            </a:pPr>
            <a:r>
              <a:rPr lang="en-US" dirty="0"/>
              <a:t>The Stress Continuum Model was developed as a visual tool for assessing an individual's stress experiences, zones of stress, and stress responses.  It forms the foundation for Stress First Aid. It also indicates that four possible types of stress “injury,” trauma, loss, inner conflict / moral injury, and long-term chronic stress, or “wear and tear,” might move a person from the Yellow Zone of stress the Orange or Red Zones.</a:t>
            </a:r>
          </a:p>
          <a:p>
            <a:pPr>
              <a:defRPr/>
            </a:pPr>
            <a:r>
              <a:rPr lang="en-US" dirty="0"/>
              <a:t> </a:t>
            </a:r>
          </a:p>
          <a:p>
            <a:pPr>
              <a:defRPr/>
            </a:pPr>
            <a:r>
              <a:rPr lang="en-US" dirty="0"/>
              <a:t>Stress responses lie along a spectrum of severity and type — from transient and mile to chronic and debilitating. The continuum has four zones:  Ready (Green), Reacting (Yellow), Injured (Orange) and Ill (Red).  It is important to note that 100% of people will react when faced with significantly stressful experiences. However, the way in which they respond will depend on many factors, including how prepared they are for the stressor and how they interpret it. A person’s reaction can range relatively rapidly from Green to Yellow to Orange to Red and back again.</a:t>
            </a:r>
          </a:p>
          <a:p>
            <a:pPr>
              <a:defRPr/>
            </a:pPr>
            <a:r>
              <a:rPr lang="en-US" dirty="0"/>
              <a:t> </a:t>
            </a:r>
          </a:p>
          <a:p>
            <a:r>
              <a:rPr lang="en-US" sz="1200" kern="1200" dirty="0">
                <a:solidFill>
                  <a:schemeClr val="tx1"/>
                </a:solidFill>
                <a:effectLst/>
                <a:latin typeface="Georgia"/>
                <a:ea typeface="ヒラギノ角ゴ Pro W3" charset="-128"/>
                <a:cs typeface="ヒラギノ角ゴ Pro W3" charset="-128"/>
              </a:rPr>
              <a:t>Stress First Aid was adapted from the Navy/Marine Corps Combat Operational Stress First Aid (COSFA).  The Stress Continuum Model was developed as a visual tool for assessing an individual's stress responses and forms the foundation for both COSFA and SFA.  It was also designed to reduce stigma by showing that people can go in and out of ranges of stress reactions frequently, based on a variety of factors.</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This Model acknowledges that within this range of reactions to stress, a person can go from being in optimal functioning, feeling good, mentally and physically fit, mission focused, calm, and motivated into what's called a yellow zone where they’re having more stress reactions, but the stress reactions are mild and or transient, and always go away. In the yellow zone a person can feel more irritable anxious or down, have a loss of motivation, loss of focus, have trouble sleeping, or have muscle tension or other physical changes, but these are transient reactions. </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Once a person gets into the orange zone it's usually caused by an accumulation of different types of stressors or a pretty severe stressor. In the orange zone you start to see more severe and persistent distress or impairment, the person doesn't feel like themselves, or they have a loss of control of their stress reactions. They might feel strong panic on depression, rage, guilt, or blame. In this zone it starts to feel like the stress "leaves a scar,” and the person is at high-risk for having trouble functioning and or strong or persistent distress. </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red zone is usually reserved for diagnoses like PTSD, depression, anxiety, or substance-abuse. What signifies a person being Red zone is that their symptoms are very persistent or worsen over time, or the person experiences severe distress, or has significant difficulty functioning at work or in their home life.</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stress first aid model was designed to help people move themselves or their coworkers from the red and orange zones back to the yellow or green zones.</a:t>
            </a:r>
          </a:p>
          <a:p>
            <a:endParaRPr lang="en-US" sz="1200" kern="1200" dirty="0">
              <a:solidFill>
                <a:schemeClr val="tx1"/>
              </a:solidFill>
              <a:effectLst/>
              <a:latin typeface="Georgia"/>
              <a:ea typeface="ヒラギノ角ゴ Pro W3" charset="-128"/>
              <a:cs typeface="+mn-cs"/>
            </a:endParaRPr>
          </a:p>
          <a:p>
            <a:r>
              <a:rPr lang="en-US" sz="1200" kern="1200" dirty="0">
                <a:solidFill>
                  <a:schemeClr val="tx1"/>
                </a:solidFill>
                <a:effectLst/>
                <a:latin typeface="+mn-lt"/>
                <a:ea typeface="+mn-ea"/>
                <a:cs typeface="+mn-cs"/>
              </a:rPr>
              <a:t>The ethos in many high stress work cultures has been that after a difficult event, one should be able to “tough it out”. This is still the case in many settings, where the stigma associated with reacting to stress or stress injury behaviors is still very real and people will try to conceal stress reactions from supervisors to avoid medical or psychological intervention. </a:t>
            </a:r>
          </a:p>
          <a:p>
            <a:pPr>
              <a:defRPr/>
            </a:pP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However, it is usually not possible to keep these behaviors hidden for long from family members, coworkers. and friends. When a co-worker recognizes that someone is in trouble, it is important to break the code of silence. Getting this individual connected with the next level of help as soon as possible may help </a:t>
            </a:r>
            <a:r>
              <a:rPr lang="en-US" sz="1200" kern="1200">
                <a:solidFill>
                  <a:schemeClr val="tx1"/>
                </a:solidFill>
                <a:effectLst/>
                <a:latin typeface="+mn-lt"/>
                <a:ea typeface="+mn-ea"/>
                <a:cs typeface="+mn-cs"/>
              </a:rPr>
              <a:t>prevent their reaction </a:t>
            </a:r>
            <a:r>
              <a:rPr lang="en-US" sz="1200" kern="1200" dirty="0">
                <a:solidFill>
                  <a:schemeClr val="tx1"/>
                </a:solidFill>
                <a:effectLst/>
                <a:latin typeface="+mn-lt"/>
                <a:ea typeface="+mn-ea"/>
                <a:cs typeface="+mn-cs"/>
              </a:rPr>
              <a:t>from progressing into the Red Zone. </a:t>
            </a:r>
            <a:r>
              <a:rPr lang="en-US" sz="1200" kern="1200" dirty="0">
                <a:solidFill>
                  <a:schemeClr val="tx1"/>
                </a:solidFill>
                <a:effectLst/>
                <a:latin typeface="Georgia"/>
                <a:ea typeface="ヒラギノ角ゴ Pro W3" charset="-128"/>
                <a:cs typeface="ヒラギノ角ゴ Pro W3" charset="-128"/>
              </a:rPr>
              <a:t> And once an individual has moved into the Red Zone, the goal is to help get them into treatment as soon as possible.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9880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4325" y="36513"/>
            <a:ext cx="1439863" cy="1079500"/>
          </a:xfrm>
        </p:spPr>
      </p:sp>
      <p:sp>
        <p:nvSpPr>
          <p:cNvPr id="3" name="Notes Placeholder 2"/>
          <p:cNvSpPr>
            <a:spLocks noGrp="1"/>
          </p:cNvSpPr>
          <p:nvPr>
            <p:ph type="body" idx="1"/>
          </p:nvPr>
        </p:nvSpPr>
        <p:spPr>
          <a:xfrm>
            <a:off x="350931" y="775180"/>
            <a:ext cx="5913120" cy="8245251"/>
          </a:xfrm>
        </p:spPr>
        <p:txBody>
          <a:bodyPr>
            <a:normAutofit fontScale="85000" lnSpcReduction="10000"/>
          </a:bodyPr>
          <a:lstStyle/>
          <a:p>
            <a:r>
              <a:rPr lang="en-US" sz="1100" b="1" kern="1200" dirty="0">
                <a:solidFill>
                  <a:schemeClr val="tx1"/>
                </a:solidFill>
                <a:effectLst/>
                <a:latin typeface="+mn-lt"/>
                <a:ea typeface="+mn-ea"/>
                <a:cs typeface="+mn-cs"/>
              </a:rPr>
              <a:t>The Stress First Aid Model</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Stress First Aid is based on research literature that says that people tend to do better in ongoing, stressful circumstances when they have </a:t>
            </a:r>
            <a:r>
              <a:rPr lang="en-US" sz="1100" i="1" kern="1200" dirty="0">
                <a:solidFill>
                  <a:schemeClr val="tx1"/>
                </a:solidFill>
                <a:effectLst/>
                <a:latin typeface="+mn-lt"/>
                <a:ea typeface="+mn-ea"/>
                <a:cs typeface="+mn-cs"/>
              </a:rPr>
              <a:t>one or more </a:t>
            </a:r>
            <a:r>
              <a:rPr lang="en-US" sz="1100" kern="1200" dirty="0">
                <a:solidFill>
                  <a:schemeClr val="tx1"/>
                </a:solidFill>
                <a:effectLst/>
                <a:latin typeface="+mn-lt"/>
                <a:ea typeface="+mn-ea"/>
                <a:cs typeface="+mn-cs"/>
              </a:rPr>
              <a:t>of “five essential elements” to counteract the adversity. Those elements are: </a:t>
            </a:r>
          </a:p>
          <a:p>
            <a:pPr marL="228600" indent="-228600">
              <a:buAutoNum type="arabicPeriod"/>
            </a:pPr>
            <a:r>
              <a:rPr lang="en-US" sz="1100" kern="1200" dirty="0">
                <a:solidFill>
                  <a:schemeClr val="tx1"/>
                </a:solidFill>
                <a:effectLst/>
                <a:latin typeface="+mn-lt"/>
                <a:ea typeface="+mn-ea"/>
                <a:cs typeface="+mn-cs"/>
              </a:rPr>
              <a:t>Being able to move towards a greater feeling of safety</a:t>
            </a:r>
          </a:p>
          <a:p>
            <a:pPr marL="228600" indent="-228600">
              <a:buAutoNum type="arabicPeriod"/>
            </a:pPr>
            <a:r>
              <a:rPr lang="en-US" sz="1100" kern="1200" dirty="0">
                <a:solidFill>
                  <a:schemeClr val="tx1"/>
                </a:solidFill>
                <a:effectLst/>
                <a:latin typeface="+mn-lt"/>
                <a:ea typeface="+mn-ea"/>
                <a:cs typeface="+mn-cs"/>
              </a:rPr>
              <a:t>Being able to calm themselves</a:t>
            </a:r>
          </a:p>
          <a:p>
            <a:pPr marL="228600" indent="-228600">
              <a:buAutoNum type="arabicPeriod"/>
            </a:pPr>
            <a:r>
              <a:rPr lang="en-US" sz="1100" kern="1200" dirty="0">
                <a:solidFill>
                  <a:schemeClr val="tx1"/>
                </a:solidFill>
                <a:effectLst/>
                <a:latin typeface="+mn-lt"/>
                <a:ea typeface="+mn-ea"/>
                <a:cs typeface="+mn-cs"/>
              </a:rPr>
              <a:t>Feeling connected to others</a:t>
            </a:r>
          </a:p>
          <a:p>
            <a:pPr marL="228600" indent="-228600">
              <a:buAutoNum type="arabicPeriod"/>
            </a:pPr>
            <a:r>
              <a:rPr lang="en-US" sz="1100" kern="1200" dirty="0">
                <a:solidFill>
                  <a:schemeClr val="tx1"/>
                </a:solidFill>
                <a:effectLst/>
                <a:latin typeface="+mn-lt"/>
                <a:ea typeface="+mn-ea"/>
                <a:cs typeface="+mn-cs"/>
              </a:rPr>
              <a:t>Feeling that they will be able to get through what they're having to deal with</a:t>
            </a:r>
          </a:p>
          <a:p>
            <a:pPr marL="228600" indent="-228600">
              <a:buAutoNum type="arabicPeriod"/>
            </a:pPr>
            <a:r>
              <a:rPr lang="en-US" sz="1100" kern="1200" dirty="0">
                <a:solidFill>
                  <a:schemeClr val="tx1"/>
                </a:solidFill>
                <a:effectLst/>
                <a:latin typeface="+mn-lt"/>
                <a:ea typeface="+mn-ea"/>
                <a:cs typeface="+mn-cs"/>
              </a:rPr>
              <a:t>Having a sense optimism, faith, or hope.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Stress First</a:t>
            </a:r>
            <a:r>
              <a:rPr lang="en-US" sz="1100" kern="1200" baseline="0" dirty="0">
                <a:solidFill>
                  <a:schemeClr val="tx1"/>
                </a:solidFill>
                <a:effectLst/>
                <a:latin typeface="+mn-lt"/>
                <a:ea typeface="+mn-ea"/>
                <a:cs typeface="+mn-cs"/>
              </a:rPr>
              <a:t> Aid </a:t>
            </a:r>
            <a:r>
              <a:rPr lang="en-US" sz="1100" kern="1200" dirty="0">
                <a:solidFill>
                  <a:schemeClr val="tx1"/>
                </a:solidFill>
                <a:effectLst/>
                <a:latin typeface="+mn-lt"/>
                <a:ea typeface="+mn-ea"/>
                <a:cs typeface="+mn-cs"/>
              </a:rPr>
              <a:t>maps onto these five elements, and adds two more core actions, because it is a </a:t>
            </a:r>
            <a:r>
              <a:rPr lang="en-US" sz="1200" kern="1200" dirty="0">
                <a:solidFill>
                  <a:schemeClr val="tx1"/>
                </a:solidFill>
                <a:effectLst/>
                <a:latin typeface="Georgia"/>
                <a:ea typeface="ヒラギノ角ゴ Pro W3" charset="-128"/>
                <a:cs typeface="ヒラギノ角ゴ Pro W3" charset="-128"/>
              </a:rPr>
              <a:t>long-term model designed to help us support oneself and one’s coworkers</a:t>
            </a:r>
            <a:r>
              <a:rPr lang="en-US" sz="1100" kern="1200" dirty="0">
                <a:solidFill>
                  <a:schemeClr val="tx1"/>
                </a:solidFill>
                <a:effectLst/>
                <a:latin typeface="Georgia"/>
                <a:ea typeface="ヒラギノ角ゴ Pro W3" charset="-128"/>
                <a:cs typeface="ヒラギノ角ゴ Pro W3" charset="-128"/>
              </a:rPr>
              <a:t>.</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200" kern="1200" dirty="0">
                <a:solidFill>
                  <a:schemeClr val="tx1"/>
                </a:solidFill>
                <a:effectLst/>
                <a:latin typeface="Georgia"/>
                <a:ea typeface="ヒラギノ角ゴ Pro W3" charset="-128"/>
                <a:cs typeface="ヒラギノ角ゴ Pro W3" charset="-128"/>
              </a:rPr>
              <a:t>The Stress First Aid model is initiated when a person experiences one or more stressful circumstances, which can occur either at work or in the person’s personal life. It’s different from models like critical incident stress management, in that it’s SFA is not initiated unless the person is experiencing or showing stress reactions. It’s also different because the stressors could occur at home, and only be detected by fellow coworkers because of changes they see in a person’s demeanor or functioning. </a:t>
            </a:r>
          </a:p>
          <a:p>
            <a:endParaRPr lang="en-US" sz="1100" kern="1200" dirty="0">
              <a:solidFill>
                <a:schemeClr val="tx1"/>
              </a:solidFill>
              <a:effectLst/>
              <a:latin typeface="+mn-lt"/>
              <a:ea typeface="+mn-ea"/>
              <a:cs typeface="+mn-cs"/>
            </a:endParaRPr>
          </a:p>
          <a:p>
            <a:pPr lvl="0"/>
            <a:r>
              <a:rPr lang="en-US" sz="1100" kern="1200" dirty="0">
                <a:solidFill>
                  <a:schemeClr val="tx1"/>
                </a:solidFill>
                <a:effectLst/>
                <a:latin typeface="+mn-lt"/>
                <a:ea typeface="+mn-ea"/>
                <a:cs typeface="+mn-cs"/>
              </a:rPr>
              <a:t>Check</a:t>
            </a:r>
            <a:r>
              <a:rPr lang="en-US" sz="1100" kern="1200" baseline="0" dirty="0">
                <a:solidFill>
                  <a:schemeClr val="tx1"/>
                </a:solidFill>
                <a:effectLst/>
                <a:latin typeface="+mn-lt"/>
                <a:ea typeface="+mn-ea"/>
                <a:cs typeface="+mn-cs"/>
              </a:rPr>
              <a:t>ing in with self or others has been added to the five essential elements because it </a:t>
            </a:r>
            <a:r>
              <a:rPr lang="en-US" sz="1100" kern="1200" dirty="0">
                <a:solidFill>
                  <a:schemeClr val="tx1"/>
                </a:solidFill>
                <a:effectLst/>
                <a:latin typeface="+mn-lt"/>
                <a:ea typeface="+mn-ea"/>
                <a:cs typeface="+mn-cs"/>
              </a:rPr>
              <a:t>involves observing, paying attention, and checking in on coworkers on a regular basis, so that you know both their baseline functioning and behavior and can therefore see stress-induced changes in behavior or functioning. </a:t>
            </a:r>
            <a:r>
              <a:rPr lang="en-US" sz="1100" kern="1200" baseline="0" dirty="0">
                <a:solidFill>
                  <a:schemeClr val="tx1"/>
                </a:solidFill>
                <a:effectLst/>
                <a:latin typeface="Georgia"/>
                <a:ea typeface="ヒラギノ角ゴ Pro W3" charset="-128"/>
                <a:cs typeface="+mn-cs"/>
              </a:rPr>
              <a:t>This action s</a:t>
            </a:r>
            <a:r>
              <a:rPr lang="en-US" sz="1100" kern="1200" baseline="0" dirty="0">
                <a:solidFill>
                  <a:schemeClr val="tx1"/>
                </a:solidFill>
                <a:effectLst/>
                <a:latin typeface="Georgia"/>
                <a:ea typeface="ヒラギノ角ゴ Pro W3" charset="-128"/>
                <a:cs typeface="ヒラギノ角ゴ Pro W3" charset="-128"/>
              </a:rPr>
              <a:t>hould be ongoing and continuous, even before stressors or reactions, as an acknowledgement that in high-stress jobs, everyone should be checking on the wellbeing of themselves and coworkers regularly in order to intervene early in stress reactions</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Coordinate</a:t>
            </a:r>
            <a:r>
              <a:rPr lang="en-US" sz="1100" kern="1200" baseline="0" dirty="0">
                <a:solidFill>
                  <a:schemeClr val="tx1"/>
                </a:solidFill>
                <a:effectLst/>
                <a:latin typeface="+mn-lt"/>
                <a:ea typeface="+mn-ea"/>
                <a:cs typeface="+mn-cs"/>
              </a:rPr>
              <a:t> has also been added to the five essential elements as an acknowledgment that the SFA model is first aid, and therefore should aid to bridge people to higher care as needed.  This action should also be continuous, and it</a:t>
            </a:r>
            <a:r>
              <a:rPr lang="en-US" sz="1100" kern="1200" dirty="0">
                <a:solidFill>
                  <a:schemeClr val="tx1"/>
                </a:solidFill>
                <a:effectLst/>
                <a:latin typeface="+mn-lt"/>
                <a:ea typeface="+mn-ea"/>
                <a:cs typeface="+mn-cs"/>
              </a:rPr>
              <a:t> involves always being aware of additional resources that you may need to refer yourself or a coworker to, if your SFA actions don’t sufficiently alleviate stress reactions.</a:t>
            </a:r>
            <a:r>
              <a:rPr lang="en-US" sz="1050" dirty="0">
                <a:effectLst/>
              </a:rPr>
              <a:t>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Once stressors provoke a distress or loss of functioning, there are five core SFA actions that can be considered: </a:t>
            </a:r>
          </a:p>
          <a:p>
            <a:endParaRPr lang="en-US" sz="1100" kern="1200" dirty="0">
              <a:solidFill>
                <a:schemeClr val="tx1"/>
              </a:solidFill>
              <a:effectLst/>
              <a:latin typeface="+mn-lt"/>
              <a:ea typeface="+mn-ea"/>
              <a:cs typeface="+mn-cs"/>
            </a:endParaRPr>
          </a:p>
          <a:p>
            <a:pPr marL="228600" indent="-228600">
              <a:buFont typeface="+mj-lt"/>
              <a:buAutoNum type="arabicPeriod"/>
            </a:pPr>
            <a:r>
              <a:rPr lang="en-US" sz="1100" b="1" kern="1200" dirty="0">
                <a:solidFill>
                  <a:schemeClr val="tx1"/>
                </a:solidFill>
                <a:effectLst/>
                <a:latin typeface="+mn-lt"/>
                <a:ea typeface="+mn-ea"/>
                <a:cs typeface="+mn-cs"/>
              </a:rPr>
              <a:t>Cover </a:t>
            </a:r>
            <a:r>
              <a:rPr lang="en-US" sz="1100" kern="1200" dirty="0">
                <a:solidFill>
                  <a:schemeClr val="tx1"/>
                </a:solidFill>
                <a:effectLst/>
                <a:latin typeface="+mn-lt"/>
                <a:ea typeface="+mn-ea"/>
                <a:cs typeface="+mn-cs"/>
              </a:rPr>
              <a:t>maps onto helping a person feel safer. </a:t>
            </a:r>
          </a:p>
          <a:p>
            <a:pPr marL="228600" indent="-228600">
              <a:buFont typeface="+mj-lt"/>
              <a:buAutoNum type="arabicPeriod"/>
            </a:pPr>
            <a:endParaRPr lang="en-US" sz="1100" kern="1200" dirty="0">
              <a:solidFill>
                <a:schemeClr val="tx1"/>
              </a:solidFill>
              <a:effectLst/>
              <a:latin typeface="+mn-lt"/>
              <a:ea typeface="+mn-ea"/>
              <a:cs typeface="+mn-cs"/>
            </a:endParaRPr>
          </a:p>
          <a:p>
            <a:pPr marL="228600" indent="-228600">
              <a:buFont typeface="+mj-lt"/>
              <a:buAutoNum type="arabicPeriod"/>
            </a:pPr>
            <a:r>
              <a:rPr lang="en-US" sz="1100" b="1" kern="1200" dirty="0">
                <a:solidFill>
                  <a:schemeClr val="tx1"/>
                </a:solidFill>
                <a:effectLst/>
                <a:latin typeface="+mn-lt"/>
                <a:ea typeface="+mn-ea"/>
                <a:cs typeface="+mn-cs"/>
              </a:rPr>
              <a:t>Calm</a:t>
            </a:r>
            <a:r>
              <a:rPr lang="en-US" sz="1100" kern="1200" dirty="0">
                <a:solidFill>
                  <a:schemeClr val="tx1"/>
                </a:solidFill>
                <a:effectLst/>
                <a:latin typeface="+mn-lt"/>
                <a:ea typeface="+mn-ea"/>
                <a:cs typeface="+mn-cs"/>
              </a:rPr>
              <a:t> involves calming the person down or staying calm through</a:t>
            </a:r>
            <a:r>
              <a:rPr lang="en-US" sz="1100" kern="1200" baseline="0" dirty="0">
                <a:solidFill>
                  <a:schemeClr val="tx1"/>
                </a:solidFill>
                <a:effectLst/>
                <a:latin typeface="+mn-lt"/>
                <a:ea typeface="+mn-ea"/>
                <a:cs typeface="+mn-cs"/>
              </a:rPr>
              <a:t> an extended</a:t>
            </a:r>
            <a:r>
              <a:rPr lang="en-US" sz="1100" kern="1200" dirty="0">
                <a:solidFill>
                  <a:schemeClr val="tx1"/>
                </a:solidFill>
                <a:effectLst/>
                <a:latin typeface="+mn-lt"/>
                <a:ea typeface="+mn-ea"/>
                <a:cs typeface="+mn-cs"/>
              </a:rPr>
              <a:t> difficult experience. </a:t>
            </a:r>
          </a:p>
          <a:p>
            <a:pPr marL="228600" indent="-228600">
              <a:buFont typeface="+mj-lt"/>
              <a:buAutoNum type="arabicPeriod"/>
            </a:pPr>
            <a:endParaRPr lang="en-US" sz="1100" kern="1200" dirty="0">
              <a:solidFill>
                <a:schemeClr val="tx1"/>
              </a:solidFill>
              <a:effectLst/>
              <a:latin typeface="+mn-lt"/>
              <a:ea typeface="+mn-ea"/>
              <a:cs typeface="+mn-cs"/>
            </a:endParaRPr>
          </a:p>
          <a:p>
            <a:pPr marL="228600" indent="-228600">
              <a:buFont typeface="+mj-lt"/>
              <a:buAutoNum type="arabicPeriod"/>
            </a:pPr>
            <a:r>
              <a:rPr lang="en-US" sz="1100" b="1" kern="1200" dirty="0">
                <a:solidFill>
                  <a:schemeClr val="tx1"/>
                </a:solidFill>
                <a:effectLst/>
                <a:latin typeface="+mn-lt"/>
                <a:ea typeface="+mn-ea"/>
                <a:cs typeface="+mn-cs"/>
              </a:rPr>
              <a:t>Connect</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involves helping a person feel a greater sense of connection to others, which may be coworkers, mentors, or family members. This is important because when people go</a:t>
            </a:r>
            <a:r>
              <a:rPr lang="en-US" sz="1100" kern="1200" baseline="0" dirty="0">
                <a:solidFill>
                  <a:schemeClr val="tx1"/>
                </a:solidFill>
                <a:effectLst/>
                <a:latin typeface="+mn-lt"/>
                <a:ea typeface="+mn-ea"/>
                <a:cs typeface="+mn-cs"/>
              </a:rPr>
              <a:t> in</a:t>
            </a:r>
            <a:r>
              <a:rPr lang="en-US" sz="1100" kern="1200" dirty="0">
                <a:solidFill>
                  <a:schemeClr val="tx1"/>
                </a:solidFill>
                <a:effectLst/>
                <a:latin typeface="+mn-lt"/>
                <a:ea typeface="+mn-ea"/>
                <a:cs typeface="+mn-cs"/>
              </a:rPr>
              <a:t>to the orange zone, they often isolate</a:t>
            </a:r>
            <a:r>
              <a:rPr lang="en-US" sz="1100" kern="1200" baseline="0" dirty="0">
                <a:solidFill>
                  <a:schemeClr val="tx1"/>
                </a:solidFill>
                <a:effectLst/>
                <a:latin typeface="+mn-lt"/>
                <a:ea typeface="+mn-ea"/>
                <a:cs typeface="+mn-cs"/>
              </a:rPr>
              <a:t> them</a:t>
            </a:r>
            <a:r>
              <a:rPr lang="en-US" sz="1100" kern="1200" dirty="0">
                <a:solidFill>
                  <a:schemeClr val="tx1"/>
                </a:solidFill>
                <a:effectLst/>
                <a:latin typeface="+mn-lt"/>
                <a:ea typeface="+mn-ea"/>
                <a:cs typeface="+mn-cs"/>
              </a:rPr>
              <a:t>selves from others, and remove the possibility of social support. </a:t>
            </a:r>
            <a:r>
              <a:rPr lang="en-US" sz="1200" kern="1200" dirty="0">
                <a:solidFill>
                  <a:schemeClr val="tx1"/>
                </a:solidFill>
                <a:effectLst/>
                <a:latin typeface="Georgia"/>
                <a:ea typeface="ヒラギノ角ゴ Pro W3" charset="-128"/>
                <a:cs typeface="ヒラギノ角ゴ Pro W3" charset="-128"/>
              </a:rPr>
              <a:t>Making connections with others has</a:t>
            </a:r>
            <a:r>
              <a:rPr lang="en-US" sz="1100" dirty="0">
                <a:effectLst/>
              </a:rPr>
              <a:t> </a:t>
            </a:r>
            <a:r>
              <a:rPr lang="en-US" sz="1100" kern="1200" dirty="0">
                <a:solidFill>
                  <a:schemeClr val="tx1"/>
                </a:solidFill>
                <a:effectLst/>
                <a:latin typeface="+mn-lt"/>
                <a:ea typeface="+mn-ea"/>
                <a:cs typeface="+mn-cs"/>
              </a:rPr>
              <a:t>been shown to be very helpful in recovery from many types of stress. </a:t>
            </a:r>
          </a:p>
          <a:p>
            <a:pPr marL="228600" indent="-228600">
              <a:buFont typeface="+mj-lt"/>
              <a:buAutoNum type="arabicPeriod"/>
            </a:pPr>
            <a:endParaRPr lang="en-US" sz="1100" kern="1200" dirty="0">
              <a:solidFill>
                <a:schemeClr val="tx1"/>
              </a:solidFill>
              <a:effectLst/>
              <a:latin typeface="+mn-lt"/>
              <a:ea typeface="+mn-ea"/>
              <a:cs typeface="+mn-cs"/>
            </a:endParaRPr>
          </a:p>
          <a:p>
            <a:pPr marL="228600" indent="-228600">
              <a:buFont typeface="+mj-lt"/>
              <a:buAutoNum type="arabicPeriod"/>
            </a:pPr>
            <a:r>
              <a:rPr lang="en-US" sz="1100" b="1" kern="1200" dirty="0">
                <a:solidFill>
                  <a:schemeClr val="tx1"/>
                </a:solidFill>
                <a:effectLst/>
                <a:latin typeface="+mn-lt"/>
                <a:ea typeface="+mn-ea"/>
                <a:cs typeface="+mn-cs"/>
              </a:rPr>
              <a:t>Competence</a:t>
            </a:r>
            <a:r>
              <a:rPr lang="en-US" sz="1100" kern="1200" dirty="0">
                <a:solidFill>
                  <a:schemeClr val="tx1"/>
                </a:solidFill>
                <a:effectLst/>
                <a:latin typeface="+mn-lt"/>
                <a:ea typeface="+mn-ea"/>
                <a:cs typeface="+mn-cs"/>
              </a:rPr>
              <a:t> involves helping a person feel more capable in a number of different ways, including feeling more capable to perform their duties at work, feeling more capable to handle their own stress reactions, or feeling better able to function and recover from stressful situations. </a:t>
            </a:r>
          </a:p>
          <a:p>
            <a:pPr marL="228600" indent="-228600">
              <a:buFont typeface="+mj-lt"/>
              <a:buAutoNum type="arabicPeriod"/>
            </a:pPr>
            <a:endParaRPr lang="en-US" sz="1100" kern="1200" dirty="0">
              <a:solidFill>
                <a:schemeClr val="tx1"/>
              </a:solidFill>
              <a:effectLst/>
              <a:latin typeface="+mn-lt"/>
              <a:ea typeface="+mn-ea"/>
              <a:cs typeface="+mn-cs"/>
            </a:endParaRPr>
          </a:p>
          <a:p>
            <a:pPr marL="228600" indent="-228600">
              <a:buFont typeface="+mj-lt"/>
              <a:buAutoNum type="arabicPeriod"/>
            </a:pPr>
            <a:r>
              <a:rPr lang="en-US" sz="1100" b="1" kern="1200" dirty="0">
                <a:solidFill>
                  <a:schemeClr val="tx1"/>
                </a:solidFill>
                <a:effectLst/>
                <a:latin typeface="+mn-lt"/>
                <a:ea typeface="+mn-ea"/>
                <a:cs typeface="+mn-cs"/>
              </a:rPr>
              <a:t>Confidence</a:t>
            </a:r>
            <a:r>
              <a:rPr lang="en-US" sz="1100" kern="1200" dirty="0">
                <a:solidFill>
                  <a:schemeClr val="tx1"/>
                </a:solidFill>
                <a:effectLst/>
                <a:latin typeface="+mn-lt"/>
                <a:ea typeface="+mn-ea"/>
                <a:cs typeface="+mn-cs"/>
              </a:rPr>
              <a:t> maps onto helping people have more Confidence in themselves, life, their work mission, or leadership. It can also sometimes involve helping reduce guilt or anger or helping them make meaning or grapple with philosophical questions that arise as a result of the stressors in their life.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This</a:t>
            </a:r>
            <a:r>
              <a:rPr lang="en-US" sz="1100" kern="1200" baseline="0" dirty="0">
                <a:solidFill>
                  <a:schemeClr val="tx1"/>
                </a:solidFill>
                <a:effectLst/>
                <a:latin typeface="+mn-lt"/>
                <a:ea typeface="+mn-ea"/>
                <a:cs typeface="+mn-cs"/>
              </a:rPr>
              <a:t> diagram makes it seem like these actions are sequential, but in actuality Check and Coordinate are continuous, and the others are only used as needed.</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goal of SFA is to move people towards wellness.</a:t>
            </a:r>
            <a:r>
              <a:rPr lang="en-US" sz="1050" dirty="0">
                <a:effectLst/>
              </a:rPr>
              <a:t> </a:t>
            </a:r>
            <a:endParaRPr lang="en-US" sz="1050" dirty="0"/>
          </a:p>
        </p:txBody>
      </p:sp>
      <p:sp>
        <p:nvSpPr>
          <p:cNvPr id="5" name="Slide Number Placeholder 4"/>
          <p:cNvSpPr>
            <a:spLocks noGrp="1"/>
          </p:cNvSpPr>
          <p:nvPr>
            <p:ph type="sldNum" sz="quarter" idx="11"/>
          </p:nvPr>
        </p:nvSpPr>
        <p:spPr/>
        <p:txBody>
          <a:bodyPr/>
          <a:lstStyle/>
          <a:p>
            <a:fld id="{87D46C24-2EE4-1E49-9882-40474BC6D995}" type="slidenum">
              <a:rPr lang="en-US" smtClean="0"/>
              <a:pPr/>
              <a:t>5</a:t>
            </a:fld>
            <a:endParaRPr lang="en-US"/>
          </a:p>
        </p:txBody>
      </p:sp>
      <p:sp>
        <p:nvSpPr>
          <p:cNvPr id="6" name="Header Placeholder 5"/>
          <p:cNvSpPr>
            <a:spLocks noGrp="1"/>
          </p:cNvSpPr>
          <p:nvPr>
            <p:ph type="hdr" sz="quarter" idx="12"/>
          </p:nvPr>
        </p:nvSpPr>
        <p:spPr/>
        <p:txBody>
          <a:bodyPr/>
          <a:lstStyle/>
          <a:p>
            <a:r>
              <a:rPr lang="en-US" dirty="0"/>
              <a:t>SFA Brief</a:t>
            </a:r>
          </a:p>
        </p:txBody>
      </p:sp>
    </p:spTree>
    <p:extLst>
      <p:ext uri="{BB962C8B-B14F-4D97-AF65-F5344CB8AC3E}">
        <p14:creationId xmlns:p14="http://schemas.microsoft.com/office/powerpoint/2010/main" val="311822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normAutofit lnSpcReduction="10000"/>
          </a:bodyPr>
          <a:lstStyle/>
          <a:p>
            <a:r>
              <a:rPr lang="en-US" b="1" dirty="0"/>
              <a:t>Essential SFA Skills</a:t>
            </a:r>
          </a:p>
          <a:p>
            <a:endParaRPr lang="en-US" dirty="0"/>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essential SFA</a:t>
            </a:r>
            <a:r>
              <a:rPr lang="en-US" sz="1200" kern="1200" dirty="0">
                <a:solidFill>
                  <a:schemeClr val="tx1"/>
                </a:solidFill>
                <a:effectLst/>
                <a:latin typeface="+mn-lt"/>
                <a:ea typeface="+mn-ea"/>
                <a:cs typeface="+mn-cs"/>
              </a:rPr>
              <a:t> skills that the SFA actions require involve:</a:t>
            </a:r>
          </a:p>
          <a:p>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Paying more attention to signs of either one’s or coworkers’ stress reactions </a:t>
            </a:r>
          </a:p>
          <a:p>
            <a:pPr marL="171450" indent="-171450">
              <a:buFont typeface="Arial"/>
              <a:buChar char="•"/>
            </a:pPr>
            <a:r>
              <a:rPr lang="en-US" sz="1200" kern="1200" dirty="0">
                <a:solidFill>
                  <a:schemeClr val="tx1"/>
                </a:solidFill>
                <a:effectLst/>
                <a:latin typeface="+mn-lt"/>
                <a:ea typeface="+mn-ea"/>
                <a:cs typeface="+mn-cs"/>
              </a:rPr>
              <a:t>Recognizing if your own coworkers stress reactions are in the </a:t>
            </a:r>
            <a:r>
              <a:rPr lang="en-US" sz="1200" kern="1200" dirty="0">
                <a:solidFill>
                  <a:schemeClr val="tx1"/>
                </a:solidFill>
                <a:effectLst/>
                <a:latin typeface="Georgia"/>
                <a:ea typeface="ヒラギノ角ゴ Pro W3" charset="-128"/>
                <a:cs typeface="ヒラギノ角ゴ Pro W3" charset="-128"/>
              </a:rPr>
              <a:t>Orange or Red Zone </a:t>
            </a:r>
            <a:r>
              <a:rPr lang="en-US" sz="1200" kern="1200" dirty="0">
                <a:solidFill>
                  <a:schemeClr val="tx1"/>
                </a:solidFill>
                <a:effectLst/>
                <a:latin typeface="+mn-lt"/>
                <a:ea typeface="+mn-ea"/>
                <a:cs typeface="+mn-cs"/>
              </a:rPr>
              <a:t>of the stress continuum</a:t>
            </a:r>
          </a:p>
          <a:p>
            <a:pPr marL="171450" indent="-171450">
              <a:buFont typeface="Arial"/>
              <a:buChar char="•"/>
            </a:pPr>
            <a:r>
              <a:rPr lang="en-US" sz="1200" kern="1200" dirty="0">
                <a:solidFill>
                  <a:schemeClr val="tx1"/>
                </a:solidFill>
                <a:effectLst/>
                <a:latin typeface="+mn-lt"/>
                <a:ea typeface="+mn-ea"/>
                <a:cs typeface="+mn-cs"/>
              </a:rPr>
              <a:t>Acting, so if you see something, either do something for yourself early on, or in response to a coworker’s stress, say something, either to the person themselves or to somebody who they trust. </a:t>
            </a:r>
          </a:p>
          <a:p>
            <a:pPr marL="171450" indent="-171450">
              <a:buFont typeface="Arial"/>
              <a:buChar char="•"/>
            </a:pPr>
            <a:r>
              <a:rPr lang="en-US" sz="1200" kern="1200" dirty="0">
                <a:solidFill>
                  <a:schemeClr val="tx1"/>
                </a:solidFill>
                <a:effectLst/>
                <a:latin typeface="+mn-lt"/>
                <a:ea typeface="+mn-ea"/>
                <a:cs typeface="+mn-cs"/>
              </a:rPr>
              <a:t>And lastly, knowing at least two resources that you would either access yourself or offer to a</a:t>
            </a:r>
            <a:r>
              <a:rPr lang="en-US" sz="1200" kern="1200" baseline="0" dirty="0">
                <a:solidFill>
                  <a:schemeClr val="tx1"/>
                </a:solidFill>
                <a:effectLst/>
                <a:latin typeface="+mn-lt"/>
                <a:ea typeface="+mn-ea"/>
                <a:cs typeface="+mn-cs"/>
              </a:rPr>
              <a:t> coworker</a:t>
            </a:r>
            <a:r>
              <a:rPr lang="en-US" sz="1200" kern="1200" dirty="0">
                <a:solidFill>
                  <a:schemeClr val="tx1"/>
                </a:solidFill>
                <a:effectLst/>
                <a:latin typeface="+mn-lt"/>
                <a:ea typeface="+mn-ea"/>
                <a:cs typeface="+mn-cs"/>
              </a:rPr>
              <a:t> in distress. It is helpful </a:t>
            </a:r>
            <a:r>
              <a:rPr lang="en-US" dirty="0"/>
              <a:t>to know a range of both </a:t>
            </a:r>
            <a:r>
              <a:rPr lang="en-US" baseline="0" dirty="0"/>
              <a:t>organizational and community resources.</a:t>
            </a:r>
            <a:endParaRPr lang="en-US" dirty="0"/>
          </a:p>
          <a:p>
            <a:endParaRPr lang="en-US" dirty="0"/>
          </a:p>
          <a:p>
            <a:r>
              <a:rPr lang="en-US" baseline="0" dirty="0"/>
              <a:t>Remember that SFA is both a coworker support and self-care model. It can and should be used to both support coworkers and to increase your own self-awareness and improve your early re-calibration in response to stressors in your life.</a:t>
            </a:r>
            <a:endParaRPr lang="en-US" dirty="0"/>
          </a:p>
        </p:txBody>
      </p:sp>
      <p:sp>
        <p:nvSpPr>
          <p:cNvPr id="4" name="Slide Number Placeholder 3"/>
          <p:cNvSpPr>
            <a:spLocks noGrp="1"/>
          </p:cNvSpPr>
          <p:nvPr>
            <p:ph type="sldNum" sz="quarter" idx="10"/>
          </p:nvPr>
        </p:nvSpPr>
        <p:spPr/>
        <p:txBody>
          <a:bodyPr/>
          <a:lstStyle/>
          <a:p>
            <a:fld id="{E970B02F-1CD2-1649-9341-A475007AE7C5}" type="slidenum">
              <a:rPr lang="en-US" smtClean="0"/>
              <a:t>6</a:t>
            </a:fld>
            <a:endParaRPr lang="en-US"/>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dirty="0"/>
              <a:t>SFA Briefing</a:t>
            </a:r>
          </a:p>
        </p:txBody>
      </p:sp>
      <p:sp>
        <p:nvSpPr>
          <p:cNvPr id="7" name="Date Placeholder 6"/>
          <p:cNvSpPr>
            <a:spLocks noGrp="1"/>
          </p:cNvSpPr>
          <p:nvPr>
            <p:ph type="dt" idx="13"/>
          </p:nvPr>
        </p:nvSpPr>
        <p:spPr>
          <a:xfrm>
            <a:off x="3884613" y="0"/>
            <a:ext cx="2971800" cy="457200"/>
          </a:xfrm>
          <a:prstGeom prst="rect">
            <a:avLst/>
          </a:prstGeom>
        </p:spPr>
        <p:txBody>
          <a:bodyPr/>
          <a:lstStyle/>
          <a:p>
            <a:endParaRPr lang="en-US"/>
          </a:p>
        </p:txBody>
      </p:sp>
    </p:spTree>
    <p:extLst>
      <p:ext uri="{BB962C8B-B14F-4D97-AF65-F5344CB8AC3E}">
        <p14:creationId xmlns:p14="http://schemas.microsoft.com/office/powerpoint/2010/main" val="59397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xfrm>
            <a:off x="1371600" y="549275"/>
            <a:ext cx="4114800" cy="3086100"/>
          </a:xfrm>
          <a:noFill/>
          <a:ln>
            <a:solidFill>
              <a:srgbClr val="000000"/>
            </a:solidFill>
            <a:miter lim="800000"/>
            <a:headEnd/>
            <a:tailEnd/>
          </a:ln>
        </p:spPr>
      </p:sp>
      <p:sp>
        <p:nvSpPr>
          <p:cNvPr id="3" name="Notes Placeholder 2"/>
          <p:cNvSpPr>
            <a:spLocks noGrp="1"/>
          </p:cNvSpPr>
          <p:nvPr>
            <p:ph type="body" idx="1"/>
          </p:nvPr>
        </p:nvSpPr>
        <p:spPr>
          <a:xfrm>
            <a:off x="685800" y="3763962"/>
            <a:ext cx="5670550" cy="4921251"/>
          </a:xfrm>
        </p:spPr>
        <p:txBody>
          <a:bodyPr numCol="2">
            <a:normAutofit fontScale="92500" lnSpcReduction="10000"/>
          </a:bodyPr>
          <a:lstStyle/>
          <a:p>
            <a:pPr>
              <a:defRPr/>
            </a:pPr>
            <a:r>
              <a:rPr lang="en-US" b="1" dirty="0"/>
              <a:t>How Can You Use SFA?</a:t>
            </a:r>
            <a:endParaRPr lang="en-US" dirty="0"/>
          </a:p>
          <a:p>
            <a:pPr>
              <a:defRPr/>
            </a:pP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Stress First Aid framework of possible actions was designed to be very flexible. Because this is a short briefing about SFA, the descriptions in this and following slides are geared primarily towards coworker support rather than self-care but remember that all the core actions of SFA also include strategies for better self-care.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of how SFA can be used in coworker support.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Ideally,</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you would do ahead of any SFA action is to pay attention and be aware of what's happening either in a highly stressful moment, or in a person’s ongoing circumstances, so that you can see any changes in the way that the person is reacting or functioning that would indicate that they are stressed.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you would either act to mitigate stressful circumstances in the moment, or to approach the person and together decide what they most need at that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choices are usually based on what type of stress reactions they are having.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each one of the stress reactions could be handled differently, depending on your personality, what's going on in the moment or in the person’s life, what they’re most likely to respond to and/or be able to tolerate, or what makes the most sense.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model allows you to be both practical and creative, depending on many factors, and should look different with every exchange that you have with a coworker. It's not a one-size-fits-all model. That can make it challenging to use for some people, because there is no one prescribed set of actions.  But the hope is that it gives people permission to use the model in a way that makes the most sense to their own role and personality and the roles/personalities of their coworkers, as well as specific situation at hand.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SFA is also a framework that validates what you are already doing to help coworkers feel safer, calmer, and more connected, competent and confident.  It also can remind you to consider these elements when either yourself or a coworker is exhibiting moderate to severe stress reactions.</a:t>
            </a:r>
            <a:r>
              <a:rPr lang="en-US" dirty="0">
                <a:effectLst/>
              </a:rPr>
              <a:t>  </a:t>
            </a:r>
            <a:endParaRPr lang="en-US" dirty="0"/>
          </a:p>
        </p:txBody>
      </p:sp>
      <p:sp>
        <p:nvSpPr>
          <p:cNvPr id="219139" name="Slide Number Placeholder 3"/>
          <p:cNvSpPr>
            <a:spLocks noGrp="1"/>
          </p:cNvSpPr>
          <p:nvPr>
            <p:ph type="sldNum" sz="quarter" idx="5"/>
          </p:nvPr>
        </p:nvSpPr>
        <p:spPr bwMode="auto">
          <a:noFill/>
          <a:ln>
            <a:miter lim="800000"/>
            <a:headEnd/>
            <a:tailEnd/>
          </a:ln>
        </p:spPr>
        <p:txBody>
          <a:bodyPr/>
          <a:lstStyle/>
          <a:p>
            <a:fld id="{8808F925-A1CE-4308-B17E-1DEED1F7E6F2}" type="slidenum">
              <a:rPr lang="en-US" smtClean="0">
                <a:latin typeface="Arial" pitchFamily="127" charset="0"/>
                <a:ea typeface="ＭＳ Ｐゴシック" pitchFamily="127" charset="-128"/>
                <a:cs typeface="ＭＳ Ｐゴシック" pitchFamily="127" charset="-128"/>
              </a:rPr>
              <a:pPr/>
              <a:t>7</a:t>
            </a:fld>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15249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1371600" y="611188"/>
            <a:ext cx="4114800" cy="30861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bwMode="auto">
          <a:xfrm>
            <a:off x="685800" y="4017491"/>
            <a:ext cx="5486400" cy="4681666"/>
          </a:xfrm>
          <a:solidFill>
            <a:srgbClr val="FFFFFF"/>
          </a:solidFill>
          <a:ln>
            <a:solidFill>
              <a:srgbClr val="000000"/>
            </a:solidFill>
            <a:miter lim="800000"/>
            <a:headEnd/>
            <a:tailEnd/>
          </a:ln>
        </p:spPr>
        <p:txBody>
          <a:bodyPr lIns="92287" tIns="46144" rIns="92287" bIns="46144">
            <a:normAutofit lnSpcReduction="10000"/>
          </a:bodyPr>
          <a:lstStyle/>
          <a:p>
            <a:r>
              <a:rPr lang="en-US" b="1" dirty="0">
                <a:ea typeface="ＭＳ Ｐゴシック" pitchFamily="127" charset="-128"/>
                <a:cs typeface="ＭＳ Ｐゴシック" pitchFamily="127" charset="-128"/>
              </a:rPr>
              <a:t>Cover Actions</a:t>
            </a:r>
            <a:endParaRPr lang="en-US" dirty="0">
              <a:ea typeface="ＭＳ Ｐゴシック" pitchFamily="127" charset="-128"/>
              <a:cs typeface="ＭＳ Ｐゴシック" pitchFamily="127" charset="-128"/>
            </a:endParaRPr>
          </a:p>
          <a:p>
            <a:endParaRPr lang="en-US" dirty="0">
              <a:ea typeface="ＭＳ Ｐゴシック" pitchFamily="127" charset="-128"/>
              <a:cs typeface="ＭＳ Ｐゴシック" pitchFamily="127" charset="-128"/>
            </a:endParaRPr>
          </a:p>
          <a:p>
            <a:r>
              <a:rPr lang="en-US" sz="1200" kern="1200" dirty="0">
                <a:solidFill>
                  <a:schemeClr val="tx1"/>
                </a:solidFill>
                <a:effectLst/>
                <a:latin typeface="+mn-lt"/>
                <a:ea typeface="Geneva" charset="-128"/>
                <a:cs typeface="Geneva" charset="-128"/>
              </a:rPr>
              <a:t>To provide Cover means to ensure ongoing safety. The components of Cover for use with coworkers involve:</a:t>
            </a:r>
          </a:p>
          <a:p>
            <a:endParaRPr lang="en-US" sz="1200" kern="1200" dirty="0">
              <a:solidFill>
                <a:schemeClr val="tx1"/>
              </a:solidFill>
              <a:effectLst/>
              <a:latin typeface="+mn-lt"/>
              <a:ea typeface="Geneva" charset="-128"/>
              <a:cs typeface="Geneva" charset="-128"/>
            </a:endParaRPr>
          </a:p>
          <a:p>
            <a:pPr marL="171450" lvl="0" indent="-171450">
              <a:buFont typeface="Arial"/>
              <a:buChar char="•"/>
            </a:pPr>
            <a:r>
              <a:rPr lang="en-US" sz="1200" b="1" i="0" kern="1200" dirty="0">
                <a:solidFill>
                  <a:schemeClr val="tx1"/>
                </a:solidFill>
                <a:effectLst/>
                <a:latin typeface="+mn-lt"/>
                <a:ea typeface="Geneva" charset="-128"/>
                <a:cs typeface="Geneva" charset="-128"/>
              </a:rPr>
              <a:t>Standing by</a:t>
            </a:r>
            <a:r>
              <a:rPr lang="en-US" sz="1200" kern="1200" dirty="0">
                <a:solidFill>
                  <a:schemeClr val="tx1"/>
                </a:solidFill>
                <a:effectLst/>
                <a:latin typeface="+mn-lt"/>
                <a:ea typeface="Geneva" charset="-128"/>
                <a:cs typeface="Geneva" charset="-128"/>
              </a:rPr>
              <a:t> a coworker and remaining available and ready to assist as needed, watching and listening for ways you might intervene if needed, or holding the person’s attention if they are overwhelmed or panicky.</a:t>
            </a:r>
          </a:p>
          <a:p>
            <a:pPr marL="0" lvl="0" indent="0">
              <a:buFont typeface="Arial"/>
              <a:buNone/>
            </a:pPr>
            <a:endParaRPr lang="en-US" sz="1200" i="1" kern="1200" dirty="0">
              <a:solidFill>
                <a:schemeClr val="tx1"/>
              </a:solidFill>
              <a:effectLst/>
              <a:latin typeface="+mn-lt"/>
              <a:ea typeface="Geneva" charset="-128"/>
              <a:cs typeface="Geneva" charset="-128"/>
            </a:endParaRPr>
          </a:p>
          <a:p>
            <a:pPr marL="171450" lvl="0" indent="-171450">
              <a:buFont typeface="Arial"/>
              <a:buChar char="•"/>
            </a:pPr>
            <a:r>
              <a:rPr lang="en-US" sz="1200" b="1" i="0" kern="1200" dirty="0">
                <a:solidFill>
                  <a:schemeClr val="tx1"/>
                </a:solidFill>
                <a:effectLst/>
                <a:latin typeface="+mn-lt"/>
                <a:ea typeface="Geneva" charset="-128"/>
                <a:cs typeface="Geneva" charset="-128"/>
              </a:rPr>
              <a:t>Making the person safe</a:t>
            </a:r>
            <a:r>
              <a:rPr lang="en-US" sz="1200" i="1" kern="1200" dirty="0">
                <a:solidFill>
                  <a:schemeClr val="tx1"/>
                </a:solidFill>
                <a:effectLst/>
                <a:latin typeface="+mn-lt"/>
                <a:ea typeface="Geneva" charset="-128"/>
                <a:cs typeface="Geneva" charset="-128"/>
              </a:rPr>
              <a:t> </a:t>
            </a:r>
            <a:r>
              <a:rPr lang="en-US" sz="1200" kern="1200" dirty="0">
                <a:solidFill>
                  <a:schemeClr val="tx1"/>
                </a:solidFill>
                <a:effectLst/>
                <a:latin typeface="+mn-lt"/>
                <a:ea typeface="Geneva" charset="-128"/>
                <a:cs typeface="Geneva" charset="-128"/>
              </a:rPr>
              <a:t>in any way you can, including by being an authoritative presence, by warning the person, by protecting the person physically or psychologically, or by assisting the person. </a:t>
            </a:r>
          </a:p>
          <a:p>
            <a:pPr marL="171450" lvl="0" indent="-171450">
              <a:buFont typeface="Arial"/>
              <a:buChar char="•"/>
            </a:pPr>
            <a:endParaRPr lang="en-US" sz="1200" kern="1200" dirty="0">
              <a:solidFill>
                <a:schemeClr val="tx1"/>
              </a:solidFill>
              <a:effectLst/>
              <a:latin typeface="+mn-lt"/>
              <a:ea typeface="Geneva" charset="-128"/>
              <a:cs typeface="Geneva" charset="-128"/>
            </a:endParaRPr>
          </a:p>
          <a:p>
            <a:pPr marL="171450" lvl="0" indent="-171450">
              <a:buFont typeface="Arial"/>
              <a:buChar char="•"/>
            </a:pPr>
            <a:r>
              <a:rPr lang="en-US" sz="1200" kern="1200" dirty="0">
                <a:solidFill>
                  <a:schemeClr val="tx1"/>
                </a:solidFill>
                <a:effectLst/>
                <a:latin typeface="+mn-lt"/>
                <a:ea typeface="Geneva" charset="-128"/>
                <a:cs typeface="Geneva" charset="-128"/>
              </a:rPr>
              <a:t>When necessary, Cover may also involve </a:t>
            </a:r>
            <a:r>
              <a:rPr lang="en-US" sz="1200" b="1" i="0" kern="1200" dirty="0">
                <a:solidFill>
                  <a:schemeClr val="tx1"/>
                </a:solidFill>
                <a:effectLst/>
                <a:latin typeface="+mn-lt"/>
                <a:ea typeface="Geneva" charset="-128"/>
                <a:cs typeface="Geneva" charset="-128"/>
              </a:rPr>
              <a:t>making others safe </a:t>
            </a:r>
            <a:r>
              <a:rPr lang="en-US" sz="1200" kern="1200" dirty="0">
                <a:solidFill>
                  <a:schemeClr val="tx1"/>
                </a:solidFill>
                <a:effectLst/>
                <a:latin typeface="+mn-lt"/>
                <a:ea typeface="Geneva" charset="-128"/>
                <a:cs typeface="Geneva" charset="-128"/>
              </a:rPr>
              <a:t>from the person if he/she is not functioning well because of stress reactions. You could do this by protecting them physically or warning them about possible dangers that might result via the stressed person’s actions.</a:t>
            </a:r>
          </a:p>
          <a:p>
            <a:pPr marL="0" lvl="0" indent="0">
              <a:buFont typeface="Arial"/>
              <a:buNone/>
            </a:pPr>
            <a:endParaRPr lang="en-US" sz="1200" i="1" kern="1200" dirty="0">
              <a:solidFill>
                <a:schemeClr val="tx1"/>
              </a:solidFill>
              <a:effectLst/>
              <a:latin typeface="+mn-lt"/>
              <a:ea typeface="Geneva" charset="-128"/>
              <a:cs typeface="Geneva" charset="-128"/>
            </a:endParaRP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1" i="0" kern="1200" dirty="0">
                <a:solidFill>
                  <a:schemeClr val="tx1"/>
                </a:solidFill>
                <a:effectLst/>
                <a:latin typeface="+mn-lt"/>
                <a:ea typeface="Geneva" charset="-128"/>
                <a:cs typeface="Geneva" charset="-128"/>
              </a:rPr>
              <a:t>Encouraging a perception of safety occurs in the long term </a:t>
            </a:r>
            <a:r>
              <a:rPr lang="en-US" sz="1200" kern="1200" dirty="0">
                <a:solidFill>
                  <a:schemeClr val="tx1"/>
                </a:solidFill>
                <a:effectLst/>
                <a:latin typeface="+mn-lt"/>
                <a:ea typeface="Geneva" charset="-128"/>
                <a:cs typeface="Geneva" charset="-128"/>
              </a:rPr>
              <a:t>for both workers and their families via a caring presence, listening to feedback and communicating about safety, and greater commitment to organizational safety and order, physically via maintenance of equipment and attention to worker fatigue and burnout, and mentally/emotionally by reducing chaos and rumors.</a:t>
            </a:r>
          </a:p>
          <a:p>
            <a:endParaRPr lang="en-US" sz="1200" kern="1200" dirty="0">
              <a:solidFill>
                <a:schemeClr val="tx1"/>
              </a:solidFill>
              <a:effectLst/>
              <a:latin typeface="+mn-lt"/>
              <a:ea typeface="Geneva" charset="-128"/>
              <a:cs typeface="Geneva" charset="-128"/>
            </a:endParaRPr>
          </a:p>
        </p:txBody>
      </p:sp>
    </p:spTree>
    <p:extLst>
      <p:ext uri="{BB962C8B-B14F-4D97-AF65-F5344CB8AC3E}">
        <p14:creationId xmlns:p14="http://schemas.microsoft.com/office/powerpoint/2010/main" val="412003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a:xfrm>
            <a:off x="685800" y="4091630"/>
            <a:ext cx="5486400" cy="4422131"/>
          </a:xfrm>
        </p:spPr>
        <p:txBody>
          <a:bodyPr>
            <a:normAutofit/>
          </a:bodyPr>
          <a:lstStyle/>
          <a:p>
            <a:r>
              <a:rPr lang="en-US" sz="1200" b="1" kern="1200" dirty="0">
                <a:solidFill>
                  <a:schemeClr val="tx1"/>
                </a:solidFill>
                <a:effectLst/>
                <a:latin typeface="+mn-lt"/>
                <a:ea typeface="+mn-ea"/>
                <a:cs typeface="+mn-cs"/>
              </a:rPr>
              <a:t>Potential SFA Cover Actions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Keeping</a:t>
            </a:r>
            <a:r>
              <a:rPr lang="en-US" sz="1200" kern="1200" baseline="0" dirty="0">
                <a:solidFill>
                  <a:schemeClr val="tx1"/>
                </a:solidFill>
                <a:effectLst/>
                <a:latin typeface="+mn-lt"/>
                <a:ea typeface="+mn-ea"/>
                <a:cs typeface="+mn-cs"/>
              </a:rPr>
              <a:t> in mind that Stress First Aid occurs only as needed and should be mapped onto the context and the personalities of those involved, here are a few </a:t>
            </a:r>
            <a:r>
              <a:rPr lang="en-US" sz="1200" kern="1200" dirty="0">
                <a:solidFill>
                  <a:schemeClr val="tx1"/>
                </a:solidFill>
                <a:effectLst/>
                <a:latin typeface="+mn-lt"/>
                <a:ea typeface="+mn-ea"/>
                <a:cs typeface="+mn-cs"/>
              </a:rPr>
              <a:t>examples of how to provide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Cover,</a:t>
            </a:r>
            <a:r>
              <a:rPr lang="en-US" sz="1200" kern="1200" baseline="0" dirty="0">
                <a:solidFill>
                  <a:schemeClr val="tx1"/>
                </a:solidFill>
                <a:effectLst/>
                <a:latin typeface="+mn-lt"/>
                <a:ea typeface="+mn-ea"/>
                <a:cs typeface="+mn-cs"/>
              </a:rPr>
              <a:t> or safety, gathered from focus groups. </a:t>
            </a:r>
            <a:r>
              <a:rPr lang="en-US" sz="1200" kern="1200" dirty="0">
                <a:solidFill>
                  <a:schemeClr val="tx1"/>
                </a:solidFill>
                <a:effectLst/>
                <a:latin typeface="+mn-lt"/>
                <a:ea typeface="+mn-ea"/>
                <a:cs typeface="+mn-cs"/>
              </a:rPr>
              <a:t>Depending</a:t>
            </a:r>
            <a:r>
              <a:rPr lang="en-US" sz="1200" kern="1200" baseline="0" dirty="0">
                <a:solidFill>
                  <a:schemeClr val="tx1"/>
                </a:solidFill>
                <a:effectLst/>
                <a:latin typeface="+mn-lt"/>
                <a:ea typeface="+mn-ea"/>
                <a:cs typeface="+mn-cs"/>
              </a:rPr>
              <a:t> on the situation, you could</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Ask about what’s making the person feel unsafe</a:t>
            </a:r>
          </a:p>
          <a:p>
            <a:pPr marL="171450" indent="-171450">
              <a:buFont typeface="Arial"/>
              <a:buChar char="•"/>
            </a:pPr>
            <a:r>
              <a:rPr lang="en-US" sz="1200" kern="1200" dirty="0">
                <a:solidFill>
                  <a:schemeClr val="tx1"/>
                </a:solidFill>
                <a:effectLst/>
                <a:latin typeface="+mn-lt"/>
                <a:ea typeface="+mn-ea"/>
                <a:cs typeface="+mn-cs"/>
              </a:rPr>
              <a:t>Reduce anything that makes them feel unsafe</a:t>
            </a:r>
          </a:p>
          <a:p>
            <a:pPr marL="171450" indent="-171450">
              <a:buFont typeface="Arial"/>
              <a:buChar char="•"/>
            </a:pPr>
            <a:r>
              <a:rPr lang="en-US" sz="1200" kern="1200" dirty="0">
                <a:solidFill>
                  <a:schemeClr val="tx1"/>
                </a:solidFill>
                <a:effectLst/>
                <a:latin typeface="+mn-lt"/>
                <a:ea typeface="+mn-ea"/>
                <a:cs typeface="+mn-cs"/>
              </a:rPr>
              <a:t>Reassure them that they're safe in the moment</a:t>
            </a:r>
          </a:p>
          <a:p>
            <a:pPr marL="171450" indent="-171450">
              <a:buFont typeface="Arial"/>
              <a:buChar char="•"/>
            </a:pPr>
            <a:r>
              <a:rPr lang="en-US" sz="1200" kern="1200" dirty="0">
                <a:solidFill>
                  <a:schemeClr val="tx1"/>
                </a:solidFill>
                <a:effectLst/>
                <a:latin typeface="+mn-lt"/>
                <a:ea typeface="+mn-ea"/>
                <a:cs typeface="+mn-cs"/>
              </a:rPr>
              <a:t>Educate them about how to be or feel safer, like when they're having flashbacks or trouble sleeping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Georgia"/>
                <a:ea typeface="ヒラギノ角ゴ Pro W3" charset="-128"/>
                <a:cs typeface="ヒラギノ角ゴ Pro W3" charset="-128"/>
              </a:rPr>
              <a:t>In the context of a very stressful moment, </a:t>
            </a:r>
            <a:r>
              <a:rPr lang="en-US" sz="1200" kern="1200" dirty="0">
                <a:solidFill>
                  <a:schemeClr val="tx1"/>
                </a:solidFill>
                <a:effectLst/>
                <a:latin typeface="+mn-lt"/>
                <a:ea typeface="+mn-ea"/>
                <a:cs typeface="+mn-cs"/>
              </a:rPr>
              <a:t>focus on what to do rather than what not to do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Georgia"/>
                <a:ea typeface="ヒラギノ角ゴ Pro W3" charset="-128"/>
                <a:cs typeface="ヒラギノ角ゴ Pro W3" charset="-128"/>
              </a:rPr>
              <a:t>Provide an authoritative or accurate voice</a:t>
            </a:r>
            <a:r>
              <a:rPr lang="en-US" sz="1200" kern="1200" baseline="0" dirty="0">
                <a:solidFill>
                  <a:schemeClr val="tx1"/>
                </a:solidFill>
                <a:effectLst/>
                <a:latin typeface="Georgia"/>
                <a:ea typeface="ヒラギノ角ゴ Pro W3" charset="-128"/>
                <a:cs typeface="ヒラギノ角ゴ Pro W3" charset="-128"/>
              </a:rPr>
              <a:t> </a:t>
            </a:r>
            <a:r>
              <a:rPr lang="en-US" sz="1200" kern="1200" dirty="0">
                <a:solidFill>
                  <a:schemeClr val="tx1"/>
                </a:solidFill>
                <a:effectLst/>
                <a:latin typeface="Georgia"/>
                <a:ea typeface="ヒラギノ角ゴ Pro W3" charset="-128"/>
                <a:cs typeface="ヒラギノ角ゴ Pro W3" charset="-128"/>
              </a:rPr>
              <a:t>to help limit the level of perceived threat</a:t>
            </a:r>
            <a:endParaRPr lang="en-US" dirty="0"/>
          </a:p>
        </p:txBody>
      </p:sp>
      <p:sp>
        <p:nvSpPr>
          <p:cNvPr id="4" name="Slide Number Placeholder 3"/>
          <p:cNvSpPr>
            <a:spLocks noGrp="1"/>
          </p:cNvSpPr>
          <p:nvPr>
            <p:ph type="sldNum" sz="quarter" idx="10"/>
          </p:nvPr>
        </p:nvSpPr>
        <p:spPr/>
        <p:txBody>
          <a:bodyPr/>
          <a:lstStyle/>
          <a:p>
            <a:fld id="{9E01CB36-DDDC-4145-8764-D8A238385056}" type="slidenum">
              <a:rPr lang="en-US" smtClean="0"/>
              <a:t>9</a:t>
            </a:fld>
            <a:endParaRPr lang="en-US"/>
          </a:p>
        </p:txBody>
      </p:sp>
    </p:spTree>
    <p:extLst>
      <p:ext uri="{BB962C8B-B14F-4D97-AF65-F5344CB8AC3E}">
        <p14:creationId xmlns:p14="http://schemas.microsoft.com/office/powerpoint/2010/main" val="3523818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DATE</a:t>
            </a:r>
          </a:p>
        </p:txBody>
      </p:sp>
      <p:sp>
        <p:nvSpPr>
          <p:cNvPr id="5" name="Footer Placeholder 9"/>
          <p:cNvSpPr>
            <a:spLocks noGrp="1"/>
          </p:cNvSpPr>
          <p:nvPr>
            <p:ph type="ftr" sz="quarter" idx="11"/>
          </p:nvPr>
        </p:nvSpPr>
        <p:spPr/>
        <p:txBody>
          <a:bodyPr/>
          <a:lstStyle>
            <a:lvl1pPr>
              <a:defRPr/>
            </a:lvl1pPr>
          </a:lstStyle>
          <a:p>
            <a:pPr>
              <a:defRPr/>
            </a:pPr>
            <a:r>
              <a:rPr lang="en-US"/>
              <a:t>DOCUMENT TYPE/STATUS</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pPr/>
              <a:t>‹#›</a:t>
            </a:fld>
            <a:endParaRPr lang="en-US" altLang="en-US"/>
          </a:p>
        </p:txBody>
      </p:sp>
      <p:pic>
        <p:nvPicPr>
          <p:cNvPr id="7" name="Picture 6">
            <a:extLst>
              <a:ext uri="{FF2B5EF4-FFF2-40B4-BE49-F238E27FC236}">
                <a16:creationId xmlns:a16="http://schemas.microsoft.com/office/drawing/2014/main" id="{3D1093CD-9C99-4751-3A5A-BB74A4936C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7330271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t>DATE</a:t>
            </a:r>
          </a:p>
        </p:txBody>
      </p:sp>
      <p:sp>
        <p:nvSpPr>
          <p:cNvPr id="7" name="Footer Placeholder 6"/>
          <p:cNvSpPr>
            <a:spLocks noGrp="1"/>
          </p:cNvSpPr>
          <p:nvPr>
            <p:ph type="ftr" sz="quarter" idx="15"/>
          </p:nvPr>
        </p:nvSpPr>
        <p:spPr/>
        <p:txBody>
          <a:bodyPr/>
          <a:lstStyle/>
          <a:p>
            <a:pPr>
              <a:defRPr/>
            </a:pPr>
            <a:r>
              <a:rPr lang="en-US"/>
              <a:t>DOCUMENT TYPE/STATUS</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pPr/>
              <a:t>‹#›</a:t>
            </a:fld>
            <a:endParaRPr lang="en-US" altLang="en-US"/>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411577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90847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198438"/>
            <a:ext cx="6781800" cy="1325562"/>
          </a:xfrm>
          <a:prstGeom prst="rect">
            <a:avLst/>
          </a:prstGeom>
        </p:spPr>
        <p:txBody>
          <a:bodyPr vert="horz" wrap="square" anchor="b" anchorCtr="0"/>
          <a:lstStyle>
            <a:lvl1pPr algn="l">
              <a:defRPr sz="3600" b="0" i="0" cap="none" spc="0" baseline="0">
                <a:solidFill>
                  <a:srgbClr val="1964AB"/>
                </a:solidFill>
                <a:latin typeface="+mn-lt"/>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990600" y="1828800"/>
            <a:ext cx="7696200" cy="4495800"/>
          </a:xfrm>
          <a:prstGeom prst="rect">
            <a:avLst/>
          </a:prstGeom>
        </p:spPr>
        <p:txBody>
          <a:bodyPr/>
          <a:lstStyle>
            <a:lvl1pPr>
              <a:defRPr b="0" i="0">
                <a:solidFill>
                  <a:srgbClr val="1964AB"/>
                </a:solidFill>
                <a:latin typeface="+mn-lt"/>
                <a:cs typeface="Arial" panose="020B0604020202020204" pitchFamily="34" charset="0"/>
              </a:defRPr>
            </a:lvl1pPr>
            <a:lvl2pPr>
              <a:defRPr b="0" i="0">
                <a:latin typeface="+mn-lt"/>
                <a:cs typeface="Arial" panose="020B0604020202020204" pitchFamily="34" charset="0"/>
              </a:defRPr>
            </a:lvl2pPr>
            <a:lvl3pPr>
              <a:defRPr b="0" i="0">
                <a:latin typeface="+mn-lt"/>
                <a:cs typeface="Arial" panose="020B0604020202020204" pitchFamily="34" charset="0"/>
              </a:defRPr>
            </a:lvl3pPr>
            <a:lvl4pPr>
              <a:defRPr b="0" i="0">
                <a:latin typeface="+mn-lt"/>
                <a:cs typeface="Arial" panose="020B0604020202020204" pitchFamily="34" charset="0"/>
              </a:defRPr>
            </a:lvl4pPr>
            <a:lvl5pPr>
              <a:defRPr b="0" i="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8"/>
          <p:cNvSpPr>
            <a:spLocks noGrp="1"/>
          </p:cNvSpPr>
          <p:nvPr>
            <p:ph type="dt" sz="half" idx="10"/>
          </p:nvPr>
        </p:nvSpPr>
        <p:spPr>
          <a:xfrm>
            <a:off x="457200" y="6623104"/>
            <a:ext cx="2133600" cy="229001"/>
          </a:xfrm>
        </p:spPr>
        <p:txBody>
          <a:bodyPr/>
          <a:lstStyle>
            <a:lvl1pPr>
              <a:defRPr sz="900" spc="300"/>
            </a:lvl1pPr>
          </a:lstStyle>
          <a:p>
            <a:pPr>
              <a:defRPr/>
            </a:pPr>
            <a:r>
              <a:rPr lang="en-US" dirty="0"/>
              <a:t>DATE</a:t>
            </a:r>
          </a:p>
        </p:txBody>
      </p:sp>
      <p:sp>
        <p:nvSpPr>
          <p:cNvPr id="7" name="Slide Number Placeholder 10"/>
          <p:cNvSpPr>
            <a:spLocks noGrp="1"/>
          </p:cNvSpPr>
          <p:nvPr>
            <p:ph type="sldNum" sz="quarter" idx="12"/>
          </p:nvPr>
        </p:nvSpPr>
        <p:spPr>
          <a:xfrm>
            <a:off x="6553200" y="6623104"/>
            <a:ext cx="2133600" cy="229001"/>
          </a:xfrm>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8281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198438"/>
            <a:ext cx="6781800" cy="1325562"/>
          </a:xfrm>
          <a:prstGeom prst="rect">
            <a:avLst/>
          </a:prstGeom>
        </p:spPr>
        <p:txBody>
          <a:bodyPr vert="horz" wrap="square" anchor="b" anchorCtr="0"/>
          <a:lstStyle>
            <a:lvl1pPr algn="l">
              <a:defRPr sz="3600" b="0" i="0" cap="none" spc="0" baseline="0">
                <a:solidFill>
                  <a:srgbClr val="1964AB"/>
                </a:solidFill>
                <a:latin typeface="+mn-lt"/>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990600" y="1828800"/>
            <a:ext cx="7696200" cy="4495800"/>
          </a:xfrm>
          <a:prstGeom prst="rect">
            <a:avLst/>
          </a:prstGeom>
        </p:spPr>
        <p:txBody>
          <a:bodyPr/>
          <a:lstStyle>
            <a:lvl1pPr>
              <a:defRPr b="0" i="0">
                <a:solidFill>
                  <a:srgbClr val="1964AB"/>
                </a:solidFill>
                <a:latin typeface="+mn-lt"/>
                <a:cs typeface="Arial" panose="020B0604020202020204" pitchFamily="34" charset="0"/>
              </a:defRPr>
            </a:lvl1pPr>
            <a:lvl2pPr>
              <a:defRPr b="0" i="0">
                <a:latin typeface="+mn-lt"/>
                <a:cs typeface="Arial" panose="020B0604020202020204" pitchFamily="34" charset="0"/>
              </a:defRPr>
            </a:lvl2pPr>
            <a:lvl3pPr>
              <a:defRPr b="0" i="0">
                <a:latin typeface="+mn-lt"/>
                <a:cs typeface="Arial" panose="020B0604020202020204" pitchFamily="34" charset="0"/>
              </a:defRPr>
            </a:lvl3pPr>
            <a:lvl4pPr>
              <a:defRPr b="0" i="0">
                <a:latin typeface="+mn-lt"/>
                <a:cs typeface="Arial" panose="020B0604020202020204" pitchFamily="34" charset="0"/>
              </a:defRPr>
            </a:lvl4pPr>
            <a:lvl5pPr>
              <a:defRPr b="0" i="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8"/>
          <p:cNvSpPr>
            <a:spLocks noGrp="1"/>
          </p:cNvSpPr>
          <p:nvPr>
            <p:ph type="dt" sz="half" idx="10"/>
          </p:nvPr>
        </p:nvSpPr>
        <p:spPr>
          <a:xfrm>
            <a:off x="457200" y="6623104"/>
            <a:ext cx="2133600" cy="229001"/>
          </a:xfrm>
        </p:spPr>
        <p:txBody>
          <a:bodyPr/>
          <a:lstStyle>
            <a:lvl1pPr>
              <a:defRPr sz="900" spc="300"/>
            </a:lvl1pPr>
          </a:lstStyle>
          <a:p>
            <a:pPr>
              <a:defRPr/>
            </a:pPr>
            <a:r>
              <a:rPr lang="en-US" dirty="0"/>
              <a:t>DATE</a:t>
            </a:r>
          </a:p>
        </p:txBody>
      </p:sp>
      <p:sp>
        <p:nvSpPr>
          <p:cNvPr id="7" name="Slide Number Placeholder 10"/>
          <p:cNvSpPr>
            <a:spLocks noGrp="1"/>
          </p:cNvSpPr>
          <p:nvPr>
            <p:ph type="sldNum" sz="quarter" idx="12"/>
          </p:nvPr>
        </p:nvSpPr>
        <p:spPr>
          <a:xfrm>
            <a:off x="6553200" y="6623104"/>
            <a:ext cx="2133600" cy="229001"/>
          </a:xfrm>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3011166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198438"/>
            <a:ext cx="6781800" cy="1325562"/>
          </a:xfrm>
          <a:prstGeom prst="rect">
            <a:avLst/>
          </a:prstGeom>
        </p:spPr>
        <p:txBody>
          <a:bodyPr vert="horz" wrap="square" anchor="b" anchorCtr="0"/>
          <a:lstStyle>
            <a:lvl1pPr algn="l">
              <a:defRPr sz="3600" b="0" i="0" cap="none" spc="0" baseline="0">
                <a:solidFill>
                  <a:srgbClr val="1964AB"/>
                </a:solidFill>
                <a:latin typeface="+mn-lt"/>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990600" y="1828800"/>
            <a:ext cx="7696200" cy="4495800"/>
          </a:xfrm>
          <a:prstGeom prst="rect">
            <a:avLst/>
          </a:prstGeom>
        </p:spPr>
        <p:txBody>
          <a:bodyPr/>
          <a:lstStyle>
            <a:lvl1pPr>
              <a:defRPr b="0" i="0">
                <a:solidFill>
                  <a:srgbClr val="1964AB"/>
                </a:solidFill>
                <a:latin typeface="+mn-lt"/>
                <a:cs typeface="Arial" panose="020B0604020202020204" pitchFamily="34" charset="0"/>
              </a:defRPr>
            </a:lvl1pPr>
            <a:lvl2pPr>
              <a:defRPr b="0" i="0">
                <a:latin typeface="+mn-lt"/>
                <a:cs typeface="Arial" panose="020B0604020202020204" pitchFamily="34" charset="0"/>
              </a:defRPr>
            </a:lvl2pPr>
            <a:lvl3pPr>
              <a:defRPr b="0" i="0">
                <a:latin typeface="+mn-lt"/>
                <a:cs typeface="Arial" panose="020B0604020202020204" pitchFamily="34" charset="0"/>
              </a:defRPr>
            </a:lvl3pPr>
            <a:lvl4pPr>
              <a:defRPr b="0" i="0">
                <a:latin typeface="+mn-lt"/>
                <a:cs typeface="Arial" panose="020B0604020202020204" pitchFamily="34" charset="0"/>
              </a:defRPr>
            </a:lvl4pPr>
            <a:lvl5pPr>
              <a:defRPr b="0" i="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8"/>
          <p:cNvSpPr>
            <a:spLocks noGrp="1"/>
          </p:cNvSpPr>
          <p:nvPr>
            <p:ph type="dt" sz="half" idx="10"/>
          </p:nvPr>
        </p:nvSpPr>
        <p:spPr>
          <a:xfrm>
            <a:off x="457200" y="6623104"/>
            <a:ext cx="2133600" cy="229001"/>
          </a:xfrm>
        </p:spPr>
        <p:txBody>
          <a:bodyPr/>
          <a:lstStyle>
            <a:lvl1pPr>
              <a:defRPr sz="900" spc="300"/>
            </a:lvl1pPr>
          </a:lstStyle>
          <a:p>
            <a:pPr>
              <a:defRPr/>
            </a:pPr>
            <a:r>
              <a:rPr lang="en-US" dirty="0"/>
              <a:t>DATE</a:t>
            </a:r>
          </a:p>
        </p:txBody>
      </p:sp>
      <p:sp>
        <p:nvSpPr>
          <p:cNvPr id="7" name="Slide Number Placeholder 10"/>
          <p:cNvSpPr>
            <a:spLocks noGrp="1"/>
          </p:cNvSpPr>
          <p:nvPr>
            <p:ph type="sldNum" sz="quarter" idx="12"/>
          </p:nvPr>
        </p:nvSpPr>
        <p:spPr>
          <a:xfrm>
            <a:off x="6553200" y="6623104"/>
            <a:ext cx="2133600" cy="229001"/>
          </a:xfrm>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3768703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198438"/>
            <a:ext cx="6781800" cy="1325562"/>
          </a:xfrm>
          <a:prstGeom prst="rect">
            <a:avLst/>
          </a:prstGeom>
        </p:spPr>
        <p:txBody>
          <a:bodyPr vert="horz" wrap="square" anchor="b" anchorCtr="0"/>
          <a:lstStyle>
            <a:lvl1pPr algn="l">
              <a:defRPr sz="3600" b="0" i="0" cap="none" spc="0" baseline="0">
                <a:solidFill>
                  <a:srgbClr val="1964AB"/>
                </a:solidFill>
                <a:latin typeface="+mn-lt"/>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990600" y="1828800"/>
            <a:ext cx="7696200" cy="4495800"/>
          </a:xfrm>
          <a:prstGeom prst="rect">
            <a:avLst/>
          </a:prstGeom>
        </p:spPr>
        <p:txBody>
          <a:bodyPr/>
          <a:lstStyle>
            <a:lvl1pPr>
              <a:defRPr b="0" i="0">
                <a:solidFill>
                  <a:srgbClr val="1964AB"/>
                </a:solidFill>
                <a:latin typeface="+mn-lt"/>
                <a:cs typeface="Arial" panose="020B0604020202020204" pitchFamily="34" charset="0"/>
              </a:defRPr>
            </a:lvl1pPr>
            <a:lvl2pPr>
              <a:defRPr b="0" i="0">
                <a:latin typeface="+mn-lt"/>
                <a:cs typeface="Arial" panose="020B0604020202020204" pitchFamily="34" charset="0"/>
              </a:defRPr>
            </a:lvl2pPr>
            <a:lvl3pPr>
              <a:defRPr b="0" i="0">
                <a:latin typeface="+mn-lt"/>
                <a:cs typeface="Arial" panose="020B0604020202020204" pitchFamily="34" charset="0"/>
              </a:defRPr>
            </a:lvl3pPr>
            <a:lvl4pPr>
              <a:defRPr b="0" i="0">
                <a:latin typeface="+mn-lt"/>
                <a:cs typeface="Arial" panose="020B0604020202020204" pitchFamily="34" charset="0"/>
              </a:defRPr>
            </a:lvl4pPr>
            <a:lvl5pPr>
              <a:defRPr b="0" i="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8"/>
          <p:cNvSpPr>
            <a:spLocks noGrp="1"/>
          </p:cNvSpPr>
          <p:nvPr>
            <p:ph type="dt" sz="half" idx="10"/>
          </p:nvPr>
        </p:nvSpPr>
        <p:spPr>
          <a:xfrm>
            <a:off x="457200" y="6623104"/>
            <a:ext cx="2133600" cy="229001"/>
          </a:xfrm>
        </p:spPr>
        <p:txBody>
          <a:bodyPr/>
          <a:lstStyle>
            <a:lvl1pPr>
              <a:defRPr sz="900" spc="300"/>
            </a:lvl1pPr>
          </a:lstStyle>
          <a:p>
            <a:pPr>
              <a:defRPr/>
            </a:pPr>
            <a:r>
              <a:rPr lang="en-US" dirty="0"/>
              <a:t>DATE</a:t>
            </a:r>
          </a:p>
        </p:txBody>
      </p:sp>
      <p:sp>
        <p:nvSpPr>
          <p:cNvPr id="7" name="Slide Number Placeholder 10"/>
          <p:cNvSpPr>
            <a:spLocks noGrp="1"/>
          </p:cNvSpPr>
          <p:nvPr>
            <p:ph type="sldNum" sz="quarter" idx="12"/>
          </p:nvPr>
        </p:nvSpPr>
        <p:spPr>
          <a:xfrm>
            <a:off x="6553200" y="6623104"/>
            <a:ext cx="2133600" cy="229001"/>
          </a:xfrm>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1808014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DATE</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DOCUMENT TYPE/STATUS</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47673408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t>DATE</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3" name="Content Placeholder 2"/>
          <p:cNvSpPr>
            <a:spLocks noGrp="1"/>
          </p:cNvSpPr>
          <p:nvPr>
            <p:ph sz="quarter" idx="13"/>
          </p:nvPr>
        </p:nvSpPr>
        <p:spPr>
          <a:xfrm>
            <a:off x="1066800" y="1905000"/>
            <a:ext cx="3771900" cy="4267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sz="quarter" idx="14"/>
          </p:nvPr>
        </p:nvSpPr>
        <p:spPr>
          <a:xfrm>
            <a:off x="5029200" y="1905000"/>
            <a:ext cx="3771900" cy="4267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90600" y="198438"/>
            <a:ext cx="7696200" cy="1325562"/>
          </a:xfrm>
          <a:prstGeom prst="rect">
            <a:avLst/>
          </a:prstGeom>
        </p:spPr>
        <p:txBody>
          <a:bodyPr vert="horz" anchor="b" anchorCtr="0"/>
          <a:lstStyle>
            <a:lvl1pPr algn="l">
              <a:defRPr sz="2200" cap="all" baseline="0">
                <a:solidFill>
                  <a:srgbClr val="1964AB"/>
                </a:solidFill>
                <a:latin typeface="Georgia"/>
              </a:defRPr>
            </a:lvl1pPr>
          </a:lstStyle>
          <a:p>
            <a:r>
              <a:rPr lang="en-US" dirty="0"/>
              <a:t>Click to edit Master title style</a:t>
            </a:r>
          </a:p>
        </p:txBody>
      </p:sp>
    </p:spTree>
    <p:extLst>
      <p:ext uri="{BB962C8B-B14F-4D97-AF65-F5344CB8AC3E}">
        <p14:creationId xmlns:p14="http://schemas.microsoft.com/office/powerpoint/2010/main" val="151462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t>DATE</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DOCUMENT TYPE/STATUS</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96066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t>DATE</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DOCUMENT TYPE/STATUS</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85871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a:defRPr/>
            </a:pPr>
            <a:r>
              <a:rPr lang="en-US"/>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a:defRPr/>
            </a:pPr>
            <a:r>
              <a:rPr lang="en-US"/>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19FBEEDD-0B05-4B03-823B-B7B914ED2C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1" r:id="rId1"/>
    <p:sldLayoutId id="2147484000" r:id="rId2"/>
    <p:sldLayoutId id="2147484013" r:id="rId3"/>
    <p:sldLayoutId id="2147484014" r:id="rId4"/>
    <p:sldLayoutId id="2147484015" r:id="rId5"/>
    <p:sldLayoutId id="2147484003" r:id="rId6"/>
    <p:sldLayoutId id="2147484007" r:id="rId7"/>
    <p:sldLayoutId id="2147484008" r:id="rId8"/>
    <p:sldLayoutId id="2147484009" r:id="rId9"/>
    <p:sldLayoutId id="2147484010" r:id="rId10"/>
    <p:sldLayoutId id="2147484012" r:id="rId11"/>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6.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DEF65-3E7A-B147-BAEA-00AE61FEAC2A}"/>
              </a:ext>
            </a:extLst>
          </p:cNvPr>
          <p:cNvSpPr>
            <a:spLocks noGrp="1"/>
          </p:cNvSpPr>
          <p:nvPr>
            <p:ph type="ctrTitle"/>
          </p:nvPr>
        </p:nvSpPr>
        <p:spPr>
          <a:xfrm>
            <a:off x="5410200" y="304800"/>
            <a:ext cx="2590800" cy="384175"/>
          </a:xfrm>
        </p:spPr>
        <p:txBody>
          <a:bodyPr/>
          <a:lstStyle/>
          <a:p>
            <a:r>
              <a:rPr lang="en-US" sz="800" dirty="0">
                <a:solidFill>
                  <a:srgbClr val="1964AB"/>
                </a:solidFill>
                <a:latin typeface="+mn-lt"/>
              </a:rPr>
              <a:t>Stress First Aid for Health Care Workers</a:t>
            </a:r>
          </a:p>
        </p:txBody>
      </p:sp>
    </p:spTree>
    <p:extLst>
      <p:ext uri="{BB962C8B-B14F-4D97-AF65-F5344CB8AC3E}">
        <p14:creationId xmlns:p14="http://schemas.microsoft.com/office/powerpoint/2010/main" val="282373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p:txBody>
          <a:bodyPr/>
          <a:lstStyle/>
          <a:p>
            <a:r>
              <a:rPr lang="en-GB" dirty="0"/>
              <a:t>Calm Actions</a:t>
            </a:r>
            <a:endParaRPr lang="en-US" dirty="0"/>
          </a:p>
        </p:txBody>
      </p:sp>
      <p:graphicFrame>
        <p:nvGraphicFramePr>
          <p:cNvPr id="11" name="TextBox 8" descr="Table of Calm Actions">
            <a:extLst>
              <a:ext uri="{FF2B5EF4-FFF2-40B4-BE49-F238E27FC236}">
                <a16:creationId xmlns:a16="http://schemas.microsoft.com/office/drawing/2014/main" id="{B8EFEF46-378C-47B1-BEFE-339CE8A36FD3}"/>
              </a:ext>
            </a:extLst>
          </p:cNvPr>
          <p:cNvGraphicFramePr/>
          <p:nvPr>
            <p:extLst>
              <p:ext uri="{D42A27DB-BD31-4B8C-83A1-F6EECF244321}">
                <p14:modId xmlns:p14="http://schemas.microsoft.com/office/powerpoint/2010/main" val="2647739391"/>
              </p:ext>
            </p:extLst>
          </p:nvPr>
        </p:nvGraphicFramePr>
        <p:xfrm>
          <a:off x="411898" y="1854262"/>
          <a:ext cx="8320204" cy="4516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id="{918B25E0-4818-854D-8E9E-44574E929165}"/>
              </a:ext>
              <a:ext uri="{C183D7F6-B498-43B3-948B-1728B52AA6E4}">
                <adec:decorative xmlns:adec="http://schemas.microsoft.com/office/drawing/2017/decorative" val="1"/>
              </a:ext>
            </a:extLst>
          </p:cNvPr>
          <p:cNvSpPr/>
          <p:nvPr/>
        </p:nvSpPr>
        <p:spPr>
          <a:xfrm>
            <a:off x="1228028"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5" name="Down Arrow 4">
            <a:extLst>
              <a:ext uri="{FF2B5EF4-FFF2-40B4-BE49-F238E27FC236}">
                <a16:creationId xmlns:a16="http://schemas.microsoft.com/office/drawing/2014/main" id="{4301182C-9FD9-E343-8245-10D3F967CA8B}"/>
              </a:ext>
              <a:ext uri="{C183D7F6-B498-43B3-948B-1728B52AA6E4}">
                <adec:decorative xmlns:adec="http://schemas.microsoft.com/office/drawing/2017/decorative" val="1"/>
              </a:ext>
            </a:extLst>
          </p:cNvPr>
          <p:cNvSpPr/>
          <p:nvPr/>
        </p:nvSpPr>
        <p:spPr>
          <a:xfrm>
            <a:off x="3332967"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 name="Down Arrow 6">
            <a:extLst>
              <a:ext uri="{FF2B5EF4-FFF2-40B4-BE49-F238E27FC236}">
                <a16:creationId xmlns:a16="http://schemas.microsoft.com/office/drawing/2014/main" id="{838B2B7C-215D-6A40-96E7-33B1B070541E}"/>
              </a:ext>
              <a:ext uri="{C183D7F6-B498-43B3-948B-1728B52AA6E4}">
                <adec:decorative xmlns:adec="http://schemas.microsoft.com/office/drawing/2017/decorative" val="1"/>
              </a:ext>
            </a:extLst>
          </p:cNvPr>
          <p:cNvSpPr/>
          <p:nvPr/>
        </p:nvSpPr>
        <p:spPr>
          <a:xfrm>
            <a:off x="7542846"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9" name="Down Arrow 8">
            <a:extLst>
              <a:ext uri="{FF2B5EF4-FFF2-40B4-BE49-F238E27FC236}">
                <a16:creationId xmlns:a16="http://schemas.microsoft.com/office/drawing/2014/main" id="{B1B80729-6FFB-FD4D-A3CD-C12DAA167A37}"/>
              </a:ext>
              <a:ext uri="{C183D7F6-B498-43B3-948B-1728B52AA6E4}">
                <adec:decorative xmlns:adec="http://schemas.microsoft.com/office/drawing/2017/decorative" val="1"/>
              </a:ext>
            </a:extLst>
          </p:cNvPr>
          <p:cNvSpPr/>
          <p:nvPr/>
        </p:nvSpPr>
        <p:spPr>
          <a:xfrm>
            <a:off x="5437906"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41526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DE734A7-0752-1B48-BC15-4700B9E0B6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6B89ED-9947-4A4F-BA7C-A258F83E62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83205603-CE9F-8348-B3A4-7DB70CE32A2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39539C02-8F34-EB41-AF57-8E9E745079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BC534E33-FEFC-9C4C-BA13-84DBDCB5951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181CFD57-D023-D64E-8962-EB657E23C67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FDA80542-2F96-D942-8A73-09FD166711C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47CA67AC-8423-0940-87F8-9216521011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p:txBody>
          <a:bodyPr>
            <a:normAutofit/>
          </a:bodyPr>
          <a:lstStyle/>
          <a:p>
            <a:pPr eaLnBrk="1" hangingPunct="1"/>
            <a:r>
              <a:rPr lang="en-US" altLang="en-US" dirty="0">
                <a:ea typeface="ＭＳ Ｐゴシック" pitchFamily="34" charset="-128"/>
              </a:rPr>
              <a:t>Potential SFA Calming Actions</a:t>
            </a:r>
          </a:p>
        </p:txBody>
      </p:sp>
      <p:pic>
        <p:nvPicPr>
          <p:cNvPr id="12" name="Picture 11" descr="Icon: Crown">
            <a:extLst>
              <a:ext uri="{FF2B5EF4-FFF2-40B4-BE49-F238E27FC236}">
                <a16:creationId xmlns:a16="http://schemas.microsoft.com/office/drawing/2014/main" id="{8E084A40-E070-8A76-9E2D-A50185CB5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80090"/>
            <a:ext cx="342900" cy="317500"/>
          </a:xfrm>
          <a:prstGeom prst="rect">
            <a:avLst/>
          </a:prstGeom>
        </p:spPr>
      </p:pic>
      <p:sp>
        <p:nvSpPr>
          <p:cNvPr id="5" name="Freeform 4">
            <a:extLst>
              <a:ext uri="{FF2B5EF4-FFF2-40B4-BE49-F238E27FC236}">
                <a16:creationId xmlns:a16="http://schemas.microsoft.com/office/drawing/2014/main" id="{E81B20CE-68DB-E9D7-1444-29D704525AC9}"/>
              </a:ext>
            </a:extLst>
          </p:cNvPr>
          <p:cNvSpPr/>
          <p:nvPr/>
        </p:nvSpPr>
        <p:spPr>
          <a:xfrm>
            <a:off x="1706364" y="1874520"/>
            <a:ext cx="6980435" cy="596093"/>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dirty="0"/>
              <a:t>Maintain a calm presence</a:t>
            </a:r>
          </a:p>
        </p:txBody>
      </p:sp>
      <p:pic>
        <p:nvPicPr>
          <p:cNvPr id="24" name="Picture 23" descr="Icon: Lecturer">
            <a:extLst>
              <a:ext uri="{FF2B5EF4-FFF2-40B4-BE49-F238E27FC236}">
                <a16:creationId xmlns:a16="http://schemas.microsoft.com/office/drawing/2014/main" id="{E6E7F616-D230-DDCF-F555-BF1C9310E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100" y="2590800"/>
            <a:ext cx="419100" cy="419100"/>
          </a:xfrm>
          <a:prstGeom prst="rect">
            <a:avLst/>
          </a:prstGeom>
        </p:spPr>
      </p:pic>
      <p:sp>
        <p:nvSpPr>
          <p:cNvPr id="8" name="Freeform 7">
            <a:extLst>
              <a:ext uri="{FF2B5EF4-FFF2-40B4-BE49-F238E27FC236}">
                <a16:creationId xmlns:a16="http://schemas.microsoft.com/office/drawing/2014/main" id="{2F6A07C2-2FB4-33C6-BE68-BDAC6CC3308D}"/>
              </a:ext>
            </a:extLst>
          </p:cNvPr>
          <p:cNvSpPr/>
          <p:nvPr/>
        </p:nvSpPr>
        <p:spPr>
          <a:xfrm>
            <a:off x="1706364" y="2514600"/>
            <a:ext cx="6980435" cy="596093"/>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dirty="0"/>
              <a:t>Reassure by authority and presence</a:t>
            </a:r>
          </a:p>
        </p:txBody>
      </p:sp>
      <p:pic>
        <p:nvPicPr>
          <p:cNvPr id="18" name="Picture 17" descr="Icon: Drama">
            <a:extLst>
              <a:ext uri="{FF2B5EF4-FFF2-40B4-BE49-F238E27FC236}">
                <a16:creationId xmlns:a16="http://schemas.microsoft.com/office/drawing/2014/main" id="{C36115D1-9870-4E11-AB35-771681B7C1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3327400"/>
            <a:ext cx="342900" cy="330200"/>
          </a:xfrm>
          <a:prstGeom prst="rect">
            <a:avLst/>
          </a:prstGeom>
        </p:spPr>
      </p:pic>
      <p:sp>
        <p:nvSpPr>
          <p:cNvPr id="11" name="Freeform 10">
            <a:extLst>
              <a:ext uri="{FF2B5EF4-FFF2-40B4-BE49-F238E27FC236}">
                <a16:creationId xmlns:a16="http://schemas.microsoft.com/office/drawing/2014/main" id="{DD24584D-D581-81C9-125A-A7243D2E1B2F}"/>
              </a:ext>
            </a:extLst>
          </p:cNvPr>
          <p:cNvSpPr/>
          <p:nvPr/>
        </p:nvSpPr>
        <p:spPr>
          <a:xfrm>
            <a:off x="1706364" y="3172968"/>
            <a:ext cx="6980435" cy="596093"/>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dirty="0"/>
              <a:t>Show understanding</a:t>
            </a:r>
          </a:p>
        </p:txBody>
      </p:sp>
      <p:pic>
        <p:nvPicPr>
          <p:cNvPr id="26" name="Picture 25" descr="Icon: Checklist">
            <a:extLst>
              <a:ext uri="{FF2B5EF4-FFF2-40B4-BE49-F238E27FC236}">
                <a16:creationId xmlns:a16="http://schemas.microsoft.com/office/drawing/2014/main" id="{1DC1E6A8-7940-51F8-80C3-94D78F871D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3957479"/>
            <a:ext cx="342900" cy="330200"/>
          </a:xfrm>
          <a:prstGeom prst="rect">
            <a:avLst/>
          </a:prstGeom>
        </p:spPr>
      </p:pic>
      <p:sp>
        <p:nvSpPr>
          <p:cNvPr id="14" name="Freeform 13">
            <a:extLst>
              <a:ext uri="{FF2B5EF4-FFF2-40B4-BE49-F238E27FC236}">
                <a16:creationId xmlns:a16="http://schemas.microsoft.com/office/drawing/2014/main" id="{3E7696FA-062D-BFF6-45B4-C8CCA65E04A6}"/>
              </a:ext>
            </a:extLst>
          </p:cNvPr>
          <p:cNvSpPr/>
          <p:nvPr/>
        </p:nvSpPr>
        <p:spPr>
          <a:xfrm>
            <a:off x="1706364" y="3833343"/>
            <a:ext cx="6980435" cy="596093"/>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Validate concerns</a:t>
            </a:r>
          </a:p>
        </p:txBody>
      </p:sp>
      <p:pic>
        <p:nvPicPr>
          <p:cNvPr id="22" name="Picture 21" descr="Icon: Flask">
            <a:extLst>
              <a:ext uri="{FF2B5EF4-FFF2-40B4-BE49-F238E27FC236}">
                <a16:creationId xmlns:a16="http://schemas.microsoft.com/office/drawing/2014/main" id="{CAFDC10A-D783-19C3-A155-1D4797BB80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4609070"/>
            <a:ext cx="342900" cy="330200"/>
          </a:xfrm>
          <a:prstGeom prst="rect">
            <a:avLst/>
          </a:prstGeom>
        </p:spPr>
      </p:pic>
      <p:sp>
        <p:nvSpPr>
          <p:cNvPr id="17" name="Freeform 16">
            <a:extLst>
              <a:ext uri="{FF2B5EF4-FFF2-40B4-BE49-F238E27FC236}">
                <a16:creationId xmlns:a16="http://schemas.microsoft.com/office/drawing/2014/main" id="{8A5F1161-4504-41AF-02A8-3609EAACE5C6}"/>
              </a:ext>
            </a:extLst>
          </p:cNvPr>
          <p:cNvSpPr/>
          <p:nvPr/>
        </p:nvSpPr>
        <p:spPr>
          <a:xfrm>
            <a:off x="1706364" y="4476124"/>
            <a:ext cx="6980435" cy="596093"/>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dirty="0"/>
              <a:t>Provide information about reactions and resources</a:t>
            </a:r>
          </a:p>
        </p:txBody>
      </p:sp>
      <p:pic>
        <p:nvPicPr>
          <p:cNvPr id="6" name="Picture 5" descr="Icon: Book">
            <a:extLst>
              <a:ext uri="{FF2B5EF4-FFF2-40B4-BE49-F238E27FC236}">
                <a16:creationId xmlns:a16="http://schemas.microsoft.com/office/drawing/2014/main" id="{A0C5BBC9-1176-62FF-4FFD-209D432973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 y="5251853"/>
            <a:ext cx="342900" cy="330200"/>
          </a:xfrm>
          <a:prstGeom prst="rect">
            <a:avLst/>
          </a:prstGeom>
        </p:spPr>
      </p:pic>
      <p:sp>
        <p:nvSpPr>
          <p:cNvPr id="20" name="Freeform 19">
            <a:extLst>
              <a:ext uri="{FF2B5EF4-FFF2-40B4-BE49-F238E27FC236}">
                <a16:creationId xmlns:a16="http://schemas.microsoft.com/office/drawing/2014/main" id="{5C65EBA4-AC5B-56B9-91F4-1D9250F73E2D}"/>
              </a:ext>
            </a:extLst>
          </p:cNvPr>
          <p:cNvSpPr/>
          <p:nvPr/>
        </p:nvSpPr>
        <p:spPr>
          <a:xfrm>
            <a:off x="1706364" y="5118907"/>
            <a:ext cx="6980435" cy="596093"/>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dirty="0"/>
              <a:t>Provide brief instruction in grounding/breathing</a:t>
            </a:r>
          </a:p>
        </p:txBody>
      </p:sp>
    </p:spTree>
    <p:extLst>
      <p:ext uri="{BB962C8B-B14F-4D97-AF65-F5344CB8AC3E}">
        <p14:creationId xmlns:p14="http://schemas.microsoft.com/office/powerpoint/2010/main" val="8161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p:txBody>
          <a:bodyPr/>
          <a:lstStyle/>
          <a:p>
            <a:r>
              <a:rPr lang="en-GB" dirty="0"/>
              <a:t>Connect Actions</a:t>
            </a:r>
            <a:endParaRPr lang="en-US" dirty="0"/>
          </a:p>
        </p:txBody>
      </p:sp>
      <p:graphicFrame>
        <p:nvGraphicFramePr>
          <p:cNvPr id="11" name="TextBox 8" descr="Table of Connect Actions">
            <a:extLst>
              <a:ext uri="{FF2B5EF4-FFF2-40B4-BE49-F238E27FC236}">
                <a16:creationId xmlns:a16="http://schemas.microsoft.com/office/drawing/2014/main" id="{B8EFEF46-378C-47B1-BEFE-339CE8A36FD3}"/>
              </a:ext>
            </a:extLst>
          </p:cNvPr>
          <p:cNvGraphicFramePr/>
          <p:nvPr>
            <p:extLst>
              <p:ext uri="{D42A27DB-BD31-4B8C-83A1-F6EECF244321}">
                <p14:modId xmlns:p14="http://schemas.microsoft.com/office/powerpoint/2010/main" val="1165622331"/>
              </p:ext>
            </p:extLst>
          </p:nvPr>
        </p:nvGraphicFramePr>
        <p:xfrm>
          <a:off x="628650" y="2133600"/>
          <a:ext cx="7886700" cy="4055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id="{918B25E0-4818-854D-8E9E-44574E929165}"/>
              </a:ext>
              <a:ext uri="{C183D7F6-B498-43B3-948B-1728B52AA6E4}">
                <adec:decorative xmlns:adec="http://schemas.microsoft.com/office/drawing/2017/decorative" val="1"/>
              </a:ext>
            </a:extLst>
          </p:cNvPr>
          <p:cNvSpPr/>
          <p:nvPr/>
        </p:nvSpPr>
        <p:spPr>
          <a:xfrm>
            <a:off x="1739590"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5" name="Down Arrow 4">
            <a:extLst>
              <a:ext uri="{FF2B5EF4-FFF2-40B4-BE49-F238E27FC236}">
                <a16:creationId xmlns:a16="http://schemas.microsoft.com/office/drawing/2014/main" id="{4301182C-9FD9-E343-8245-10D3F967CA8B}"/>
              </a:ext>
              <a:ext uri="{C183D7F6-B498-43B3-948B-1728B52AA6E4}">
                <adec:decorative xmlns:adec="http://schemas.microsoft.com/office/drawing/2017/decorative" val="1"/>
              </a:ext>
            </a:extLst>
          </p:cNvPr>
          <p:cNvSpPr/>
          <p:nvPr/>
        </p:nvSpPr>
        <p:spPr>
          <a:xfrm>
            <a:off x="4413095"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 name="Down Arrow 6">
            <a:extLst>
              <a:ext uri="{FF2B5EF4-FFF2-40B4-BE49-F238E27FC236}">
                <a16:creationId xmlns:a16="http://schemas.microsoft.com/office/drawing/2014/main" id="{838B2B7C-215D-6A40-96E7-33B1B070541E}"/>
              </a:ext>
              <a:ext uri="{C183D7F6-B498-43B3-948B-1728B52AA6E4}">
                <adec:decorative xmlns:adec="http://schemas.microsoft.com/office/drawing/2017/decorative" val="1"/>
              </a:ext>
            </a:extLst>
          </p:cNvPr>
          <p:cNvSpPr/>
          <p:nvPr/>
        </p:nvSpPr>
        <p:spPr>
          <a:xfrm>
            <a:off x="7086600"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1448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DE734A7-0752-1B48-BC15-4700B9E0B6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6B89ED-9947-4A4F-BA7C-A258F83E62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92C23F-3812-5243-AE9C-4A7514895F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663A4983-E385-3A4C-9A2E-20E14778FC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0FD8E0E6-B678-DD4E-A868-521155CD4A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F4B04CBB-6230-B043-955E-84D5A2BA66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p:txBody>
          <a:bodyPr>
            <a:normAutofit/>
          </a:bodyPr>
          <a:lstStyle/>
          <a:p>
            <a:pPr eaLnBrk="1" hangingPunct="1"/>
            <a:r>
              <a:rPr lang="en-US" altLang="en-US" dirty="0">
                <a:ea typeface="ＭＳ Ｐゴシック" pitchFamily="34" charset="-128"/>
              </a:rPr>
              <a:t>Potential SFA Connect Actions </a:t>
            </a:r>
          </a:p>
        </p:txBody>
      </p:sp>
      <p:pic>
        <p:nvPicPr>
          <p:cNvPr id="12" name="Picture 11" descr="Icon: Chat bubble">
            <a:extLst>
              <a:ext uri="{FF2B5EF4-FFF2-40B4-BE49-F238E27FC236}">
                <a16:creationId xmlns:a16="http://schemas.microsoft.com/office/drawing/2014/main" id="{47C955EF-1C99-27AC-A6E2-17CF03B2C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2011680"/>
            <a:ext cx="520700" cy="520700"/>
          </a:xfrm>
          <a:prstGeom prst="rect">
            <a:avLst/>
          </a:prstGeom>
        </p:spPr>
      </p:pic>
      <p:sp>
        <p:nvSpPr>
          <p:cNvPr id="5" name="Freeform 4">
            <a:extLst>
              <a:ext uri="{FF2B5EF4-FFF2-40B4-BE49-F238E27FC236}">
                <a16:creationId xmlns:a16="http://schemas.microsoft.com/office/drawing/2014/main" id="{F3070102-6745-3D6E-8591-7BC95BE00F8B}"/>
              </a:ext>
            </a:extLst>
          </p:cNvPr>
          <p:cNvSpPr/>
          <p:nvPr/>
        </p:nvSpPr>
        <p:spPr>
          <a:xfrm>
            <a:off x="2082881" y="1752600"/>
            <a:ext cx="6603918" cy="945698"/>
          </a:xfrm>
          <a:custGeom>
            <a:avLst/>
            <a:gdLst>
              <a:gd name="connsiteX0" fmla="*/ 0 w 6603918"/>
              <a:gd name="connsiteY0" fmla="*/ 0 h 945698"/>
              <a:gd name="connsiteX1" fmla="*/ 6603918 w 6603918"/>
              <a:gd name="connsiteY1" fmla="*/ 0 h 945698"/>
              <a:gd name="connsiteX2" fmla="*/ 6603918 w 6603918"/>
              <a:gd name="connsiteY2" fmla="*/ 945698 h 945698"/>
              <a:gd name="connsiteX3" fmla="*/ 0 w 6603918"/>
              <a:gd name="connsiteY3" fmla="*/ 945698 h 945698"/>
              <a:gd name="connsiteX4" fmla="*/ 0 w 6603918"/>
              <a:gd name="connsiteY4" fmla="*/ 0 h 94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3918" h="945698">
                <a:moveTo>
                  <a:pt x="0" y="0"/>
                </a:moveTo>
                <a:lnTo>
                  <a:pt x="6603918" y="0"/>
                </a:lnTo>
                <a:lnTo>
                  <a:pt x="6603918" y="945698"/>
                </a:lnTo>
                <a:lnTo>
                  <a:pt x="0" y="945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t>Ask about social support</a:t>
            </a:r>
          </a:p>
        </p:txBody>
      </p:sp>
      <p:pic>
        <p:nvPicPr>
          <p:cNvPr id="18" name="Picture 17" descr="Icon: Group of people">
            <a:extLst>
              <a:ext uri="{FF2B5EF4-FFF2-40B4-BE49-F238E27FC236}">
                <a16:creationId xmlns:a16="http://schemas.microsoft.com/office/drawing/2014/main" id="{B283FFD3-F3D2-936E-118E-901DD9F8C4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900" y="3016954"/>
            <a:ext cx="520700" cy="520700"/>
          </a:xfrm>
          <a:prstGeom prst="rect">
            <a:avLst/>
          </a:prstGeom>
        </p:spPr>
      </p:pic>
      <p:sp>
        <p:nvSpPr>
          <p:cNvPr id="8" name="Freeform 7">
            <a:extLst>
              <a:ext uri="{FF2B5EF4-FFF2-40B4-BE49-F238E27FC236}">
                <a16:creationId xmlns:a16="http://schemas.microsoft.com/office/drawing/2014/main" id="{FB93F885-A2D9-0C09-92C4-53A50A7F901E}"/>
              </a:ext>
            </a:extLst>
          </p:cNvPr>
          <p:cNvSpPr/>
          <p:nvPr/>
        </p:nvSpPr>
        <p:spPr>
          <a:xfrm>
            <a:off x="2082881" y="2788920"/>
            <a:ext cx="6603918" cy="945698"/>
          </a:xfrm>
          <a:custGeom>
            <a:avLst/>
            <a:gdLst>
              <a:gd name="connsiteX0" fmla="*/ 0 w 6603918"/>
              <a:gd name="connsiteY0" fmla="*/ 0 h 945698"/>
              <a:gd name="connsiteX1" fmla="*/ 6603918 w 6603918"/>
              <a:gd name="connsiteY1" fmla="*/ 0 h 945698"/>
              <a:gd name="connsiteX2" fmla="*/ 6603918 w 6603918"/>
              <a:gd name="connsiteY2" fmla="*/ 945698 h 945698"/>
              <a:gd name="connsiteX3" fmla="*/ 0 w 6603918"/>
              <a:gd name="connsiteY3" fmla="*/ 945698 h 945698"/>
              <a:gd name="connsiteX4" fmla="*/ 0 w 6603918"/>
              <a:gd name="connsiteY4" fmla="*/ 0 h 94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3918" h="945698">
                <a:moveTo>
                  <a:pt x="0" y="0"/>
                </a:moveTo>
                <a:lnTo>
                  <a:pt x="6603918" y="0"/>
                </a:lnTo>
                <a:lnTo>
                  <a:pt x="6603918" y="945698"/>
                </a:lnTo>
                <a:lnTo>
                  <a:pt x="0" y="945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t>Help link with supportive others</a:t>
            </a:r>
          </a:p>
        </p:txBody>
      </p:sp>
      <p:pic>
        <p:nvPicPr>
          <p:cNvPr id="6" name="Picture 5" descr="Icon: Call center worker">
            <a:extLst>
              <a:ext uri="{FF2B5EF4-FFF2-40B4-BE49-F238E27FC236}">
                <a16:creationId xmlns:a16="http://schemas.microsoft.com/office/drawing/2014/main" id="{B2E934FC-7B5D-7DCD-416F-22CE6CBB1B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900" y="3995214"/>
            <a:ext cx="520700" cy="520700"/>
          </a:xfrm>
          <a:prstGeom prst="rect">
            <a:avLst/>
          </a:prstGeom>
        </p:spPr>
      </p:pic>
      <p:sp>
        <p:nvSpPr>
          <p:cNvPr id="11" name="Freeform 10">
            <a:extLst>
              <a:ext uri="{FF2B5EF4-FFF2-40B4-BE49-F238E27FC236}">
                <a16:creationId xmlns:a16="http://schemas.microsoft.com/office/drawing/2014/main" id="{1E7597B0-778F-90F8-BA49-EF3FD48A031A}"/>
              </a:ext>
            </a:extLst>
          </p:cNvPr>
          <p:cNvSpPr/>
          <p:nvPr/>
        </p:nvSpPr>
        <p:spPr>
          <a:xfrm>
            <a:off x="2082881" y="3810621"/>
            <a:ext cx="6603918" cy="945698"/>
          </a:xfrm>
          <a:custGeom>
            <a:avLst/>
            <a:gdLst>
              <a:gd name="connsiteX0" fmla="*/ 0 w 6603918"/>
              <a:gd name="connsiteY0" fmla="*/ 0 h 945698"/>
              <a:gd name="connsiteX1" fmla="*/ 6603918 w 6603918"/>
              <a:gd name="connsiteY1" fmla="*/ 0 h 945698"/>
              <a:gd name="connsiteX2" fmla="*/ 6603918 w 6603918"/>
              <a:gd name="connsiteY2" fmla="*/ 945698 h 945698"/>
              <a:gd name="connsiteX3" fmla="*/ 0 w 6603918"/>
              <a:gd name="connsiteY3" fmla="*/ 945698 h 945698"/>
              <a:gd name="connsiteX4" fmla="*/ 0 w 6603918"/>
              <a:gd name="connsiteY4" fmla="*/ 0 h 94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3918" h="945698">
                <a:moveTo>
                  <a:pt x="0" y="0"/>
                </a:moveTo>
                <a:lnTo>
                  <a:pt x="6603918" y="0"/>
                </a:lnTo>
                <a:lnTo>
                  <a:pt x="6603918" y="945698"/>
                </a:lnTo>
                <a:lnTo>
                  <a:pt x="0" y="945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a:t>Provide support yourself</a:t>
            </a:r>
          </a:p>
        </p:txBody>
      </p:sp>
      <p:pic>
        <p:nvPicPr>
          <p:cNvPr id="16" name="Picture 15" descr="Icon: Group of people">
            <a:extLst>
              <a:ext uri="{FF2B5EF4-FFF2-40B4-BE49-F238E27FC236}">
                <a16:creationId xmlns:a16="http://schemas.microsoft.com/office/drawing/2014/main" id="{2A7053B9-E43B-124F-3D4F-9DF35538BB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1900" y="5029200"/>
            <a:ext cx="520700" cy="520700"/>
          </a:xfrm>
          <a:prstGeom prst="rect">
            <a:avLst/>
          </a:prstGeom>
        </p:spPr>
      </p:pic>
      <p:sp>
        <p:nvSpPr>
          <p:cNvPr id="14" name="Freeform 13">
            <a:extLst>
              <a:ext uri="{FF2B5EF4-FFF2-40B4-BE49-F238E27FC236}">
                <a16:creationId xmlns:a16="http://schemas.microsoft.com/office/drawing/2014/main" id="{203AF7D0-3F79-3413-793B-BD0C72EDC246}"/>
              </a:ext>
            </a:extLst>
          </p:cNvPr>
          <p:cNvSpPr/>
          <p:nvPr/>
        </p:nvSpPr>
        <p:spPr>
          <a:xfrm>
            <a:off x="2082881" y="4800600"/>
            <a:ext cx="6603918" cy="945698"/>
          </a:xfrm>
          <a:custGeom>
            <a:avLst/>
            <a:gdLst>
              <a:gd name="connsiteX0" fmla="*/ 0 w 6603918"/>
              <a:gd name="connsiteY0" fmla="*/ 0 h 945698"/>
              <a:gd name="connsiteX1" fmla="*/ 6603918 w 6603918"/>
              <a:gd name="connsiteY1" fmla="*/ 0 h 945698"/>
              <a:gd name="connsiteX2" fmla="*/ 6603918 w 6603918"/>
              <a:gd name="connsiteY2" fmla="*/ 945698 h 945698"/>
              <a:gd name="connsiteX3" fmla="*/ 0 w 6603918"/>
              <a:gd name="connsiteY3" fmla="*/ 945698 h 945698"/>
              <a:gd name="connsiteX4" fmla="*/ 0 w 6603918"/>
              <a:gd name="connsiteY4" fmla="*/ 0 h 94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3918" h="945698">
                <a:moveTo>
                  <a:pt x="0" y="0"/>
                </a:moveTo>
                <a:lnTo>
                  <a:pt x="6603918" y="0"/>
                </a:lnTo>
                <a:lnTo>
                  <a:pt x="6603918" y="945698"/>
                </a:lnTo>
                <a:lnTo>
                  <a:pt x="0" y="945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086" tIns="100086" rIns="100086" bIns="100086" numCol="1" spcCol="1270" anchor="ctr" anchorCtr="0">
            <a:noAutofit/>
          </a:bodyPr>
          <a:lstStyle/>
          <a:p>
            <a:pPr marL="0" lvl="0" indent="0" algn="l" defTabSz="977900">
              <a:lnSpc>
                <a:spcPct val="100000"/>
              </a:lnSpc>
              <a:spcBef>
                <a:spcPct val="0"/>
              </a:spcBef>
              <a:spcAft>
                <a:spcPct val="35000"/>
              </a:spcAft>
              <a:buNone/>
            </a:pPr>
            <a:r>
              <a:rPr lang="en-US" sz="2200" kern="1200" dirty="0"/>
              <a:t>Address potential negative social influences</a:t>
            </a:r>
          </a:p>
        </p:txBody>
      </p:sp>
    </p:spTree>
    <p:extLst>
      <p:ext uri="{BB962C8B-B14F-4D97-AF65-F5344CB8AC3E}">
        <p14:creationId xmlns:p14="http://schemas.microsoft.com/office/powerpoint/2010/main" val="342611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p:txBody>
          <a:bodyPr/>
          <a:lstStyle/>
          <a:p>
            <a:r>
              <a:rPr lang="en-GB" dirty="0"/>
              <a:t>Competence Actions Foster</a:t>
            </a:r>
            <a:endParaRPr lang="en-US" dirty="0"/>
          </a:p>
        </p:txBody>
      </p:sp>
      <p:graphicFrame>
        <p:nvGraphicFramePr>
          <p:cNvPr id="11" name="TextBox 8" descr="Table of Skills that Competence Actions foster">
            <a:extLst>
              <a:ext uri="{FF2B5EF4-FFF2-40B4-BE49-F238E27FC236}">
                <a16:creationId xmlns:a16="http://schemas.microsoft.com/office/drawing/2014/main" id="{B8EFEF46-378C-47B1-BEFE-339CE8A36FD3}"/>
              </a:ext>
            </a:extLst>
          </p:cNvPr>
          <p:cNvGraphicFramePr/>
          <p:nvPr>
            <p:extLst>
              <p:ext uri="{D42A27DB-BD31-4B8C-83A1-F6EECF244321}">
                <p14:modId xmlns:p14="http://schemas.microsoft.com/office/powerpoint/2010/main" val="2481609663"/>
              </p:ext>
            </p:extLst>
          </p:nvPr>
        </p:nvGraphicFramePr>
        <p:xfrm>
          <a:off x="628650" y="2112409"/>
          <a:ext cx="8024532" cy="3831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id="{918B25E0-4818-854D-8E9E-44574E929165}"/>
              </a:ext>
              <a:ext uri="{C183D7F6-B498-43B3-948B-1728B52AA6E4}">
                <adec:decorative xmlns:adec="http://schemas.microsoft.com/office/drawing/2017/decorative" val="1"/>
              </a:ext>
            </a:extLst>
          </p:cNvPr>
          <p:cNvSpPr/>
          <p:nvPr/>
        </p:nvSpPr>
        <p:spPr>
          <a:xfrm>
            <a:off x="1739590" y="182880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9" name="Down Arrow 8">
            <a:extLst>
              <a:ext uri="{FF2B5EF4-FFF2-40B4-BE49-F238E27FC236}">
                <a16:creationId xmlns:a16="http://schemas.microsoft.com/office/drawing/2014/main" id="{B1B80729-6FFB-FD4D-A3CD-C12DAA167A37}"/>
              </a:ext>
              <a:ext uri="{C183D7F6-B498-43B3-948B-1728B52AA6E4}">
                <adec:decorative xmlns:adec="http://schemas.microsoft.com/office/drawing/2017/decorative" val="1"/>
              </a:ext>
            </a:extLst>
          </p:cNvPr>
          <p:cNvSpPr/>
          <p:nvPr/>
        </p:nvSpPr>
        <p:spPr>
          <a:xfrm>
            <a:off x="4444690" y="182880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 name="Down Arrow 6">
            <a:extLst>
              <a:ext uri="{FF2B5EF4-FFF2-40B4-BE49-F238E27FC236}">
                <a16:creationId xmlns:a16="http://schemas.microsoft.com/office/drawing/2014/main" id="{838B2B7C-215D-6A40-96E7-33B1B070541E}"/>
              </a:ext>
              <a:ext uri="{C183D7F6-B498-43B3-948B-1728B52AA6E4}">
                <adec:decorative xmlns:adec="http://schemas.microsoft.com/office/drawing/2017/decorative" val="1"/>
              </a:ext>
            </a:extLst>
          </p:cNvPr>
          <p:cNvSpPr/>
          <p:nvPr/>
        </p:nvSpPr>
        <p:spPr>
          <a:xfrm>
            <a:off x="7149790" y="182880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92978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DE734A7-0752-1B48-BC15-4700B9E0B6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6B89ED-9947-4A4F-BA7C-A258F83E62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92C23F-3812-5243-AE9C-4A7514895F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663A4983-E385-3A4C-9A2E-20E14778FC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0FD8E0E6-B678-DD4E-A868-521155CD4A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F4B04CBB-6230-B043-955E-84D5A2BA66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p:txBody>
          <a:bodyPr>
            <a:normAutofit/>
          </a:bodyPr>
          <a:lstStyle/>
          <a:p>
            <a:pPr eaLnBrk="1" hangingPunct="1"/>
            <a:r>
              <a:rPr lang="en-US" altLang="en-US" dirty="0">
                <a:ea typeface="ＭＳ Ｐゴシック" pitchFamily="34" charset="-128"/>
              </a:rPr>
              <a:t>Potential SFA </a:t>
            </a:r>
            <a:br>
              <a:rPr lang="en-US" altLang="en-US" dirty="0">
                <a:ea typeface="ＭＳ Ｐゴシック" pitchFamily="34" charset="-128"/>
              </a:rPr>
            </a:br>
            <a:r>
              <a:rPr lang="en-US" altLang="en-US" dirty="0">
                <a:ea typeface="ＭＳ Ｐゴシック" pitchFamily="34" charset="-128"/>
              </a:rPr>
              <a:t>Competence Actions</a:t>
            </a:r>
          </a:p>
        </p:txBody>
      </p:sp>
      <p:pic>
        <p:nvPicPr>
          <p:cNvPr id="26" name="Picture 25" descr="Icon: Teacher">
            <a:extLst>
              <a:ext uri="{FF2B5EF4-FFF2-40B4-BE49-F238E27FC236}">
                <a16:creationId xmlns:a16="http://schemas.microsoft.com/office/drawing/2014/main" id="{703E8F69-9B59-D506-9E70-F9BDAED1C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80328"/>
            <a:ext cx="342900" cy="330200"/>
          </a:xfrm>
          <a:prstGeom prst="rect">
            <a:avLst/>
          </a:prstGeom>
        </p:spPr>
      </p:pic>
      <p:sp>
        <p:nvSpPr>
          <p:cNvPr id="5" name="Freeform 4">
            <a:extLst>
              <a:ext uri="{FF2B5EF4-FFF2-40B4-BE49-F238E27FC236}">
                <a16:creationId xmlns:a16="http://schemas.microsoft.com/office/drawing/2014/main" id="{E58C6C7B-29A2-E886-F4D2-53FD39AAC86D}"/>
              </a:ext>
            </a:extLst>
          </p:cNvPr>
          <p:cNvSpPr/>
          <p:nvPr/>
        </p:nvSpPr>
        <p:spPr>
          <a:xfrm>
            <a:off x="1706364" y="1830254"/>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Give extra training / mentoring</a:t>
            </a:r>
          </a:p>
        </p:txBody>
      </p:sp>
      <p:pic>
        <p:nvPicPr>
          <p:cNvPr id="22" name="Picture 21" descr="Icon: Head with gears">
            <a:extLst>
              <a:ext uri="{FF2B5EF4-FFF2-40B4-BE49-F238E27FC236}">
                <a16:creationId xmlns:a16="http://schemas.microsoft.com/office/drawing/2014/main" id="{941FE7DE-8383-949B-6AEC-9BB73EB82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644346"/>
            <a:ext cx="342900" cy="342900"/>
          </a:xfrm>
          <a:prstGeom prst="rect">
            <a:avLst/>
          </a:prstGeom>
        </p:spPr>
      </p:pic>
      <p:sp>
        <p:nvSpPr>
          <p:cNvPr id="8" name="Freeform 7">
            <a:extLst>
              <a:ext uri="{FF2B5EF4-FFF2-40B4-BE49-F238E27FC236}">
                <a16:creationId xmlns:a16="http://schemas.microsoft.com/office/drawing/2014/main" id="{FCCF62DC-9395-E327-8F1F-6CF1644321A5}"/>
              </a:ext>
            </a:extLst>
          </p:cNvPr>
          <p:cNvSpPr/>
          <p:nvPr/>
        </p:nvSpPr>
        <p:spPr>
          <a:xfrm>
            <a:off x="1706364" y="2498501"/>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Remind of  strategies and skills that have worked before</a:t>
            </a:r>
          </a:p>
        </p:txBody>
      </p:sp>
      <p:pic>
        <p:nvPicPr>
          <p:cNvPr id="24" name="Picture 23" descr="Icon: Runner">
            <a:extLst>
              <a:ext uri="{FF2B5EF4-FFF2-40B4-BE49-F238E27FC236}">
                <a16:creationId xmlns:a16="http://schemas.microsoft.com/office/drawing/2014/main" id="{0655B905-7BC2-D85B-B587-8AD7C5447C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3314700"/>
            <a:ext cx="342900" cy="342900"/>
          </a:xfrm>
          <a:prstGeom prst="rect">
            <a:avLst/>
          </a:prstGeom>
        </p:spPr>
      </p:pic>
      <p:sp>
        <p:nvSpPr>
          <p:cNvPr id="11" name="Freeform 10">
            <a:extLst>
              <a:ext uri="{FF2B5EF4-FFF2-40B4-BE49-F238E27FC236}">
                <a16:creationId xmlns:a16="http://schemas.microsoft.com/office/drawing/2014/main" id="{8660314D-1742-98E2-2D7B-43BC10245AA7}"/>
              </a:ext>
            </a:extLst>
          </p:cNvPr>
          <p:cNvSpPr/>
          <p:nvPr/>
        </p:nvSpPr>
        <p:spPr>
          <a:xfrm>
            <a:off x="1706364" y="3166748"/>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Encourage active coping </a:t>
            </a:r>
          </a:p>
        </p:txBody>
      </p:sp>
      <p:pic>
        <p:nvPicPr>
          <p:cNvPr id="18" name="Picture 17" descr="Icon: Firecracker">
            <a:extLst>
              <a:ext uri="{FF2B5EF4-FFF2-40B4-BE49-F238E27FC236}">
                <a16:creationId xmlns:a16="http://schemas.microsoft.com/office/drawing/2014/main" id="{A9314A18-84D2-B975-1C53-DB30CBB372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3972372"/>
            <a:ext cx="342900" cy="342900"/>
          </a:xfrm>
          <a:prstGeom prst="rect">
            <a:avLst/>
          </a:prstGeom>
        </p:spPr>
      </p:pic>
      <p:sp>
        <p:nvSpPr>
          <p:cNvPr id="14" name="Freeform 13">
            <a:extLst>
              <a:ext uri="{FF2B5EF4-FFF2-40B4-BE49-F238E27FC236}">
                <a16:creationId xmlns:a16="http://schemas.microsoft.com/office/drawing/2014/main" id="{D49BCBBE-C410-5FD9-E3B5-D08D6DB88E23}"/>
              </a:ext>
            </a:extLst>
          </p:cNvPr>
          <p:cNvSpPr/>
          <p:nvPr/>
        </p:nvSpPr>
        <p:spPr>
          <a:xfrm>
            <a:off x="1706364" y="3834995"/>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“Recalibrate” expectations/goals </a:t>
            </a:r>
          </a:p>
        </p:txBody>
      </p:sp>
      <p:pic>
        <p:nvPicPr>
          <p:cNvPr id="6" name="Picture 5" descr="Icon: Bullseye">
            <a:extLst>
              <a:ext uri="{FF2B5EF4-FFF2-40B4-BE49-F238E27FC236}">
                <a16:creationId xmlns:a16="http://schemas.microsoft.com/office/drawing/2014/main" id="{E9C6A288-C2A7-D802-788C-927DCBD056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4661772"/>
            <a:ext cx="342900" cy="342900"/>
          </a:xfrm>
          <a:prstGeom prst="rect">
            <a:avLst/>
          </a:prstGeom>
        </p:spPr>
      </p:pic>
      <p:sp>
        <p:nvSpPr>
          <p:cNvPr id="17" name="Freeform 16">
            <a:extLst>
              <a:ext uri="{FF2B5EF4-FFF2-40B4-BE49-F238E27FC236}">
                <a16:creationId xmlns:a16="http://schemas.microsoft.com/office/drawing/2014/main" id="{6C3E7A2E-7670-7501-D0F1-7D3A169FD1A8}"/>
              </a:ext>
            </a:extLst>
          </p:cNvPr>
          <p:cNvSpPr/>
          <p:nvPr/>
        </p:nvSpPr>
        <p:spPr>
          <a:xfrm>
            <a:off x="1706364" y="4503242"/>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Help problem-solve and set achievable goals</a:t>
            </a:r>
          </a:p>
        </p:txBody>
      </p:sp>
      <p:pic>
        <p:nvPicPr>
          <p:cNvPr id="12" name="Picture 11" descr="Icon: Cycle with people">
            <a:extLst>
              <a:ext uri="{FF2B5EF4-FFF2-40B4-BE49-F238E27FC236}">
                <a16:creationId xmlns:a16="http://schemas.microsoft.com/office/drawing/2014/main" id="{4A7A2D4F-3386-AAF3-F4F3-A2B4CA4DAC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 y="5296321"/>
            <a:ext cx="342900" cy="342900"/>
          </a:xfrm>
          <a:prstGeom prst="rect">
            <a:avLst/>
          </a:prstGeom>
        </p:spPr>
      </p:pic>
      <p:sp>
        <p:nvSpPr>
          <p:cNvPr id="20" name="Freeform 19">
            <a:extLst>
              <a:ext uri="{FF2B5EF4-FFF2-40B4-BE49-F238E27FC236}">
                <a16:creationId xmlns:a16="http://schemas.microsoft.com/office/drawing/2014/main" id="{484E4B17-F042-ABFB-24CE-5B6F39F35FA7}"/>
              </a:ext>
            </a:extLst>
          </p:cNvPr>
          <p:cNvSpPr/>
          <p:nvPr/>
        </p:nvSpPr>
        <p:spPr>
          <a:xfrm>
            <a:off x="1706364" y="5171491"/>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dirty="0"/>
              <a:t>Connect to community resources</a:t>
            </a:r>
          </a:p>
        </p:txBody>
      </p:sp>
    </p:spTree>
    <p:extLst>
      <p:ext uri="{BB962C8B-B14F-4D97-AF65-F5344CB8AC3E}">
        <p14:creationId xmlns:p14="http://schemas.microsoft.com/office/powerpoint/2010/main" val="198473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p:txBody>
          <a:bodyPr/>
          <a:lstStyle/>
          <a:p>
            <a:r>
              <a:rPr lang="en-GB" dirty="0"/>
              <a:t>Confidence Actions Rebuild</a:t>
            </a:r>
            <a:endParaRPr lang="en-US" dirty="0"/>
          </a:p>
        </p:txBody>
      </p:sp>
      <p:graphicFrame>
        <p:nvGraphicFramePr>
          <p:cNvPr id="11" name="TextBox 8" descr="Table of components that Confidence Actions rebuild">
            <a:extLst>
              <a:ext uri="{FF2B5EF4-FFF2-40B4-BE49-F238E27FC236}">
                <a16:creationId xmlns:a16="http://schemas.microsoft.com/office/drawing/2014/main" id="{B8EFEF46-378C-47B1-BEFE-339CE8A36FD3}"/>
              </a:ext>
            </a:extLst>
          </p:cNvPr>
          <p:cNvGraphicFramePr/>
          <p:nvPr>
            <p:extLst>
              <p:ext uri="{D42A27DB-BD31-4B8C-83A1-F6EECF244321}">
                <p14:modId xmlns:p14="http://schemas.microsoft.com/office/powerpoint/2010/main" val="3653366809"/>
              </p:ext>
            </p:extLst>
          </p:nvPr>
        </p:nvGraphicFramePr>
        <p:xfrm>
          <a:off x="628650" y="2226468"/>
          <a:ext cx="7886700" cy="3945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id="{918B25E0-4818-854D-8E9E-44574E929165}"/>
              </a:ext>
              <a:ext uri="{C183D7F6-B498-43B3-948B-1728B52AA6E4}">
                <adec:decorative xmlns:adec="http://schemas.microsoft.com/office/drawing/2017/decorative" val="1"/>
              </a:ext>
            </a:extLst>
          </p:cNvPr>
          <p:cNvSpPr/>
          <p:nvPr/>
        </p:nvSpPr>
        <p:spPr>
          <a:xfrm>
            <a:off x="1447800"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5" name="Down Arrow 4">
            <a:extLst>
              <a:ext uri="{FF2B5EF4-FFF2-40B4-BE49-F238E27FC236}">
                <a16:creationId xmlns:a16="http://schemas.microsoft.com/office/drawing/2014/main" id="{4301182C-9FD9-E343-8245-10D3F967CA8B}"/>
              </a:ext>
              <a:ext uri="{C183D7F6-B498-43B3-948B-1728B52AA6E4}">
                <adec:decorative xmlns:adec="http://schemas.microsoft.com/office/drawing/2017/decorative" val="1"/>
              </a:ext>
            </a:extLst>
          </p:cNvPr>
          <p:cNvSpPr/>
          <p:nvPr/>
        </p:nvSpPr>
        <p:spPr>
          <a:xfrm>
            <a:off x="3399263"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 name="Down Arrow 6">
            <a:extLst>
              <a:ext uri="{FF2B5EF4-FFF2-40B4-BE49-F238E27FC236}">
                <a16:creationId xmlns:a16="http://schemas.microsoft.com/office/drawing/2014/main" id="{838B2B7C-215D-6A40-96E7-33B1B070541E}"/>
              </a:ext>
              <a:ext uri="{C183D7F6-B498-43B3-948B-1728B52AA6E4}">
                <adec:decorative xmlns:adec="http://schemas.microsoft.com/office/drawing/2017/decorative" val="1"/>
              </a:ext>
            </a:extLst>
          </p:cNvPr>
          <p:cNvSpPr/>
          <p:nvPr/>
        </p:nvSpPr>
        <p:spPr>
          <a:xfrm>
            <a:off x="7302190"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9" name="Down Arrow 8">
            <a:extLst>
              <a:ext uri="{FF2B5EF4-FFF2-40B4-BE49-F238E27FC236}">
                <a16:creationId xmlns:a16="http://schemas.microsoft.com/office/drawing/2014/main" id="{B1B80729-6FFB-FD4D-A3CD-C12DAA167A37}"/>
              </a:ext>
              <a:ext uri="{C183D7F6-B498-43B3-948B-1728B52AA6E4}">
                <adec:decorative xmlns:adec="http://schemas.microsoft.com/office/drawing/2017/decorative" val="1"/>
              </a:ext>
            </a:extLst>
          </p:cNvPr>
          <p:cNvSpPr/>
          <p:nvPr/>
        </p:nvSpPr>
        <p:spPr>
          <a:xfrm>
            <a:off x="5350726"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7756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DE734A7-0752-1B48-BC15-4700B9E0B6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6B89ED-9947-4A4F-BA7C-A258F83E62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92C23F-3812-5243-AE9C-4A7514895F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663A4983-E385-3A4C-9A2E-20E14778FC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0FD8E0E6-B678-DD4E-A868-521155CD4A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F4B04CBB-6230-B043-955E-84D5A2BA66F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14128912-80BD-EA4B-A556-9B81501FFE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359F9096-7382-7349-B8E7-3046EFCA55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p:txBody>
          <a:bodyPr>
            <a:normAutofit/>
          </a:bodyPr>
          <a:lstStyle/>
          <a:p>
            <a:pPr eaLnBrk="1" hangingPunct="1"/>
            <a:r>
              <a:rPr lang="en-US" altLang="en-US" dirty="0">
                <a:ea typeface="ＭＳ Ｐゴシック" pitchFamily="34" charset="-128"/>
              </a:rPr>
              <a:t>Potential SFA </a:t>
            </a:r>
            <a:br>
              <a:rPr lang="en-US" altLang="en-US" dirty="0">
                <a:ea typeface="ＭＳ Ｐゴシック" pitchFamily="34" charset="-128"/>
              </a:rPr>
            </a:br>
            <a:r>
              <a:rPr lang="en-US" altLang="en-US" dirty="0">
                <a:ea typeface="ＭＳ Ｐゴシック" pitchFamily="34" charset="-128"/>
              </a:rPr>
              <a:t>Confidence Actions</a:t>
            </a:r>
          </a:p>
        </p:txBody>
      </p:sp>
      <p:pic>
        <p:nvPicPr>
          <p:cNvPr id="24" name="Picture 23" descr="Icon: wind chimes">
            <a:extLst>
              <a:ext uri="{FF2B5EF4-FFF2-40B4-BE49-F238E27FC236}">
                <a16:creationId xmlns:a16="http://schemas.microsoft.com/office/drawing/2014/main" id="{D7D4CA4C-B96B-C247-FDB4-5B8B10447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50" y="2000382"/>
            <a:ext cx="342900" cy="330200"/>
          </a:xfrm>
          <a:prstGeom prst="rect">
            <a:avLst/>
          </a:prstGeom>
        </p:spPr>
      </p:pic>
      <p:sp>
        <p:nvSpPr>
          <p:cNvPr id="5" name="Freeform 4">
            <a:extLst>
              <a:ext uri="{FF2B5EF4-FFF2-40B4-BE49-F238E27FC236}">
                <a16:creationId xmlns:a16="http://schemas.microsoft.com/office/drawing/2014/main" id="{B8CD8C24-78DB-5475-8CA8-F9EF5BFA2BF1}"/>
              </a:ext>
            </a:extLst>
          </p:cNvPr>
          <p:cNvSpPr/>
          <p:nvPr/>
        </p:nvSpPr>
        <p:spPr>
          <a:xfrm>
            <a:off x="1706364" y="1830254"/>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Identify, amplify, concentrate on strengths</a:t>
            </a:r>
          </a:p>
        </p:txBody>
      </p:sp>
      <p:pic>
        <p:nvPicPr>
          <p:cNvPr id="22" name="Picture 21" descr="Icon: Speech bubbles">
            <a:extLst>
              <a:ext uri="{FF2B5EF4-FFF2-40B4-BE49-F238E27FC236}">
                <a16:creationId xmlns:a16="http://schemas.microsoft.com/office/drawing/2014/main" id="{D9CA5CD0-3074-9BA0-B4E7-6401EA15A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150" y="2581976"/>
            <a:ext cx="342900" cy="342900"/>
          </a:xfrm>
          <a:prstGeom prst="rect">
            <a:avLst/>
          </a:prstGeom>
        </p:spPr>
      </p:pic>
      <p:sp>
        <p:nvSpPr>
          <p:cNvPr id="8" name="Freeform 7">
            <a:extLst>
              <a:ext uri="{FF2B5EF4-FFF2-40B4-BE49-F238E27FC236}">
                <a16:creationId xmlns:a16="http://schemas.microsoft.com/office/drawing/2014/main" id="{C80C3259-8C54-7016-CA19-F1656B13AF73}"/>
              </a:ext>
            </a:extLst>
          </p:cNvPr>
          <p:cNvSpPr/>
          <p:nvPr/>
        </p:nvSpPr>
        <p:spPr>
          <a:xfrm>
            <a:off x="1706364" y="2485283"/>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Normalize responses</a:t>
            </a:r>
          </a:p>
        </p:txBody>
      </p:sp>
      <p:pic>
        <p:nvPicPr>
          <p:cNvPr id="26" name="Picture 25" descr="Icon: Heart">
            <a:extLst>
              <a:ext uri="{FF2B5EF4-FFF2-40B4-BE49-F238E27FC236}">
                <a16:creationId xmlns:a16="http://schemas.microsoft.com/office/drawing/2014/main" id="{56558513-B15F-7574-8D2E-C31838EADD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150" y="3289268"/>
            <a:ext cx="342900" cy="342900"/>
          </a:xfrm>
          <a:prstGeom prst="rect">
            <a:avLst/>
          </a:prstGeom>
        </p:spPr>
      </p:pic>
      <p:sp>
        <p:nvSpPr>
          <p:cNvPr id="11" name="Freeform 10">
            <a:extLst>
              <a:ext uri="{FF2B5EF4-FFF2-40B4-BE49-F238E27FC236}">
                <a16:creationId xmlns:a16="http://schemas.microsoft.com/office/drawing/2014/main" id="{131B81DE-4075-64F8-AD5F-FEBC2D475846}"/>
              </a:ext>
            </a:extLst>
          </p:cNvPr>
          <p:cNvSpPr/>
          <p:nvPr/>
        </p:nvSpPr>
        <p:spPr>
          <a:xfrm>
            <a:off x="1706364" y="3140312"/>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Honor and make meaning</a:t>
            </a:r>
          </a:p>
        </p:txBody>
      </p:sp>
      <p:pic>
        <p:nvPicPr>
          <p:cNvPr id="12" name="Picture 11" descr="Icon: Head with gears">
            <a:extLst>
              <a:ext uri="{FF2B5EF4-FFF2-40B4-BE49-F238E27FC236}">
                <a16:creationId xmlns:a16="http://schemas.microsoft.com/office/drawing/2014/main" id="{3E68C51C-B6F7-4A34-60C7-E5C1F0EF85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150" y="3953570"/>
            <a:ext cx="342900" cy="342900"/>
          </a:xfrm>
          <a:prstGeom prst="rect">
            <a:avLst/>
          </a:prstGeom>
        </p:spPr>
      </p:pic>
      <p:sp>
        <p:nvSpPr>
          <p:cNvPr id="14" name="Freeform 13">
            <a:extLst>
              <a:ext uri="{FF2B5EF4-FFF2-40B4-BE49-F238E27FC236}">
                <a16:creationId xmlns:a16="http://schemas.microsoft.com/office/drawing/2014/main" id="{196E63CE-024F-D39B-9DD0-550A388E8279}"/>
              </a:ext>
            </a:extLst>
          </p:cNvPr>
          <p:cNvSpPr/>
          <p:nvPr/>
        </p:nvSpPr>
        <p:spPr>
          <a:xfrm>
            <a:off x="1706364" y="3795341"/>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Reframe self-defeating statements</a:t>
            </a:r>
          </a:p>
        </p:txBody>
      </p:sp>
      <p:pic>
        <p:nvPicPr>
          <p:cNvPr id="6" name="Picture 5" descr="Icon: Line chart with arrow line declining from left to right">
            <a:extLst>
              <a:ext uri="{FF2B5EF4-FFF2-40B4-BE49-F238E27FC236}">
                <a16:creationId xmlns:a16="http://schemas.microsoft.com/office/drawing/2014/main" id="{02E9989E-99E9-7299-A07D-F0FACEED23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4531624"/>
            <a:ext cx="457200" cy="457200"/>
          </a:xfrm>
          <a:prstGeom prst="rect">
            <a:avLst/>
          </a:prstGeom>
        </p:spPr>
      </p:pic>
      <p:sp>
        <p:nvSpPr>
          <p:cNvPr id="17" name="Freeform 16">
            <a:extLst>
              <a:ext uri="{FF2B5EF4-FFF2-40B4-BE49-F238E27FC236}">
                <a16:creationId xmlns:a16="http://schemas.microsoft.com/office/drawing/2014/main" id="{E1886036-5EDC-89B0-4A10-4DE39A45CC11}"/>
              </a:ext>
            </a:extLst>
          </p:cNvPr>
          <p:cNvSpPr/>
          <p:nvPr/>
        </p:nvSpPr>
        <p:spPr>
          <a:xfrm>
            <a:off x="1706364" y="4450370"/>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a:t>Reduce guilt about actions</a:t>
            </a:r>
          </a:p>
        </p:txBody>
      </p:sp>
      <p:pic>
        <p:nvPicPr>
          <p:cNvPr id="18" name="Picture 17" descr="Icon: Irritant">
            <a:extLst>
              <a:ext uri="{FF2B5EF4-FFF2-40B4-BE49-F238E27FC236}">
                <a16:creationId xmlns:a16="http://schemas.microsoft.com/office/drawing/2014/main" id="{6B6D194F-644C-5A7E-FFF4-26CEEAC681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2050" y="5212054"/>
            <a:ext cx="419100" cy="406400"/>
          </a:xfrm>
          <a:prstGeom prst="rect">
            <a:avLst/>
          </a:prstGeom>
        </p:spPr>
      </p:pic>
      <p:sp>
        <p:nvSpPr>
          <p:cNvPr id="20" name="Freeform 19">
            <a:extLst>
              <a:ext uri="{FF2B5EF4-FFF2-40B4-BE49-F238E27FC236}">
                <a16:creationId xmlns:a16="http://schemas.microsoft.com/office/drawing/2014/main" id="{948DBD87-6011-1108-39CF-46E4A4054CCD}"/>
              </a:ext>
            </a:extLst>
          </p:cNvPr>
          <p:cNvSpPr/>
          <p:nvPr/>
        </p:nvSpPr>
        <p:spPr>
          <a:xfrm>
            <a:off x="1706364" y="5105400"/>
            <a:ext cx="6980435" cy="619709"/>
          </a:xfrm>
          <a:custGeom>
            <a:avLst/>
            <a:gdLst>
              <a:gd name="connsiteX0" fmla="*/ 0 w 6980435"/>
              <a:gd name="connsiteY0" fmla="*/ 0 h 619709"/>
              <a:gd name="connsiteX1" fmla="*/ 6980435 w 6980435"/>
              <a:gd name="connsiteY1" fmla="*/ 0 h 619709"/>
              <a:gd name="connsiteX2" fmla="*/ 6980435 w 6980435"/>
              <a:gd name="connsiteY2" fmla="*/ 619709 h 619709"/>
              <a:gd name="connsiteX3" fmla="*/ 0 w 6980435"/>
              <a:gd name="connsiteY3" fmla="*/ 619709 h 619709"/>
              <a:gd name="connsiteX4" fmla="*/ 0 w 6980435"/>
              <a:gd name="connsiteY4" fmla="*/ 0 h 6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435" h="619709">
                <a:moveTo>
                  <a:pt x="0" y="0"/>
                </a:moveTo>
                <a:lnTo>
                  <a:pt x="6980435" y="0"/>
                </a:lnTo>
                <a:lnTo>
                  <a:pt x="6980435" y="619709"/>
                </a:lnTo>
                <a:lnTo>
                  <a:pt x="0" y="619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586" tIns="65586" rIns="65586" bIns="65586" numCol="1" spcCol="1270" anchor="ctr" anchorCtr="0">
            <a:noAutofit/>
          </a:bodyPr>
          <a:lstStyle/>
          <a:p>
            <a:pPr marL="0" lvl="0" indent="0" algn="l" defTabSz="844550">
              <a:lnSpc>
                <a:spcPct val="100000"/>
              </a:lnSpc>
              <a:spcBef>
                <a:spcPct val="0"/>
              </a:spcBef>
              <a:spcAft>
                <a:spcPct val="35000"/>
              </a:spcAft>
              <a:buNone/>
            </a:pPr>
            <a:r>
              <a:rPr lang="en-US" sz="1900" kern="1200" dirty="0"/>
              <a:t>Reduce rumors, misunderstandings, distortions</a:t>
            </a:r>
          </a:p>
        </p:txBody>
      </p:sp>
    </p:spTree>
    <p:extLst>
      <p:ext uri="{BB962C8B-B14F-4D97-AF65-F5344CB8AC3E}">
        <p14:creationId xmlns:p14="http://schemas.microsoft.com/office/powerpoint/2010/main" val="329457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title"/>
          </p:nvPr>
        </p:nvSpPr>
        <p:spPr/>
        <p:txBody>
          <a:bodyPr/>
          <a:lstStyle/>
          <a:p>
            <a:r>
              <a:rPr lang="en-US"/>
              <a:t>Next Steps</a:t>
            </a:r>
          </a:p>
        </p:txBody>
      </p:sp>
      <p:pic>
        <p:nvPicPr>
          <p:cNvPr id="9" name="Picture 8" descr="Icon: Teacher">
            <a:extLst>
              <a:ext uri="{FF2B5EF4-FFF2-40B4-BE49-F238E27FC236}">
                <a16:creationId xmlns:a16="http://schemas.microsoft.com/office/drawing/2014/main" id="{006859CD-CA82-1713-7F27-058AAFF75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2586990"/>
            <a:ext cx="1714500" cy="1714500"/>
          </a:xfrm>
          <a:prstGeom prst="rect">
            <a:avLst/>
          </a:prstGeom>
        </p:spPr>
      </p:pic>
      <p:sp>
        <p:nvSpPr>
          <p:cNvPr id="4" name="Freeform 3">
            <a:extLst>
              <a:ext uri="{FF2B5EF4-FFF2-40B4-BE49-F238E27FC236}">
                <a16:creationId xmlns:a16="http://schemas.microsoft.com/office/drawing/2014/main" id="{7961B4D1-962A-CFC9-88A0-5704B19FAAE0}"/>
              </a:ext>
            </a:extLst>
          </p:cNvPr>
          <p:cNvSpPr/>
          <p:nvPr/>
        </p:nvSpPr>
        <p:spPr>
          <a:xfrm>
            <a:off x="1036947" y="4517844"/>
            <a:ext cx="3611250" cy="720000"/>
          </a:xfrm>
          <a:custGeom>
            <a:avLst/>
            <a:gdLst>
              <a:gd name="connsiteX0" fmla="*/ 0 w 3611250"/>
              <a:gd name="connsiteY0" fmla="*/ 0 h 720000"/>
              <a:gd name="connsiteX1" fmla="*/ 3611250 w 3611250"/>
              <a:gd name="connsiteY1" fmla="*/ 0 h 720000"/>
              <a:gd name="connsiteX2" fmla="*/ 3611250 w 3611250"/>
              <a:gd name="connsiteY2" fmla="*/ 720000 h 720000"/>
              <a:gd name="connsiteX3" fmla="*/ 0 w 3611250"/>
              <a:gd name="connsiteY3" fmla="*/ 720000 h 720000"/>
              <a:gd name="connsiteX4" fmla="*/ 0 w 361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1250" h="720000">
                <a:moveTo>
                  <a:pt x="0" y="0"/>
                </a:moveTo>
                <a:lnTo>
                  <a:pt x="3611250" y="0"/>
                </a:lnTo>
                <a:lnTo>
                  <a:pt x="361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b="1" kern="1200" dirty="0"/>
              <a:t>Training</a:t>
            </a:r>
            <a:endParaRPr lang="en-US" sz="3600" kern="1200" dirty="0"/>
          </a:p>
        </p:txBody>
      </p:sp>
      <p:pic>
        <p:nvPicPr>
          <p:cNvPr id="7" name="Picture 6" descr="Icon: Handshake">
            <a:extLst>
              <a:ext uri="{FF2B5EF4-FFF2-40B4-BE49-F238E27FC236}">
                <a16:creationId xmlns:a16="http://schemas.microsoft.com/office/drawing/2014/main" id="{62161FD5-3CB4-52E0-BC65-B45DF82D2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585" y="2586990"/>
            <a:ext cx="1714500" cy="1714500"/>
          </a:xfrm>
          <a:prstGeom prst="rect">
            <a:avLst/>
          </a:prstGeom>
        </p:spPr>
      </p:pic>
      <p:sp>
        <p:nvSpPr>
          <p:cNvPr id="6" name="Freeform 5">
            <a:extLst>
              <a:ext uri="{FF2B5EF4-FFF2-40B4-BE49-F238E27FC236}">
                <a16:creationId xmlns:a16="http://schemas.microsoft.com/office/drawing/2014/main" id="{45BDDF17-A1EA-B8AA-01BA-3DA8DCA1A562}"/>
              </a:ext>
            </a:extLst>
          </p:cNvPr>
          <p:cNvSpPr/>
          <p:nvPr/>
        </p:nvSpPr>
        <p:spPr>
          <a:xfrm>
            <a:off x="4267210" y="4517844"/>
            <a:ext cx="3611250" cy="720000"/>
          </a:xfrm>
          <a:custGeom>
            <a:avLst/>
            <a:gdLst>
              <a:gd name="connsiteX0" fmla="*/ 0 w 3611250"/>
              <a:gd name="connsiteY0" fmla="*/ 0 h 720000"/>
              <a:gd name="connsiteX1" fmla="*/ 3611250 w 3611250"/>
              <a:gd name="connsiteY1" fmla="*/ 0 h 720000"/>
              <a:gd name="connsiteX2" fmla="*/ 3611250 w 3611250"/>
              <a:gd name="connsiteY2" fmla="*/ 720000 h 720000"/>
              <a:gd name="connsiteX3" fmla="*/ 0 w 3611250"/>
              <a:gd name="connsiteY3" fmla="*/ 720000 h 720000"/>
              <a:gd name="connsiteX4" fmla="*/ 0 w 361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1250" h="720000">
                <a:moveTo>
                  <a:pt x="0" y="0"/>
                </a:moveTo>
                <a:lnTo>
                  <a:pt x="3611250" y="0"/>
                </a:lnTo>
                <a:lnTo>
                  <a:pt x="361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b="1" kern="1200" dirty="0"/>
              <a:t>Support</a:t>
            </a:r>
            <a:endParaRPr lang="en-US" sz="3600" kern="1200" dirty="0"/>
          </a:p>
        </p:txBody>
      </p:sp>
    </p:spTree>
    <p:extLst>
      <p:ext uri="{BB962C8B-B14F-4D97-AF65-F5344CB8AC3E}">
        <p14:creationId xmlns:p14="http://schemas.microsoft.com/office/powerpoint/2010/main" val="309293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normAutofit/>
          </a:bodyPr>
          <a:lstStyle/>
          <a:p>
            <a:r>
              <a:rPr lang="en-US" dirty="0">
                <a:ea typeface="ヒラギノ角ゴ Pro W3" charset="0"/>
                <a:cs typeface="ヒラギノ角ゴ Pro W3" charset="0"/>
              </a:rPr>
              <a:t>What is Stress First Aid? </a:t>
            </a:r>
          </a:p>
        </p:txBody>
      </p:sp>
      <p:pic>
        <p:nvPicPr>
          <p:cNvPr id="26" name="Picture 25" descr="Icon: 3 people">
            <a:extLst>
              <a:ext uri="{FF2B5EF4-FFF2-40B4-BE49-F238E27FC236}">
                <a16:creationId xmlns:a16="http://schemas.microsoft.com/office/drawing/2014/main" id="{07FAFF3E-E683-D9FF-FE2F-0D36CB030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018822"/>
            <a:ext cx="457200" cy="431800"/>
          </a:xfrm>
          <a:prstGeom prst="rect">
            <a:avLst/>
          </a:prstGeom>
        </p:spPr>
      </p:pic>
      <p:sp>
        <p:nvSpPr>
          <p:cNvPr id="7" name="Freeform 6">
            <a:extLst>
              <a:ext uri="{FF2B5EF4-FFF2-40B4-BE49-F238E27FC236}">
                <a16:creationId xmlns:a16="http://schemas.microsoft.com/office/drawing/2014/main" id="{09A7FC13-F79C-EAE5-6A64-37D74A8FF823}"/>
              </a:ext>
            </a:extLst>
          </p:cNvPr>
          <p:cNvSpPr/>
          <p:nvPr/>
        </p:nvSpPr>
        <p:spPr>
          <a:xfrm>
            <a:off x="1854689" y="1837995"/>
            <a:ext cx="6832110" cy="748129"/>
          </a:xfrm>
          <a:custGeom>
            <a:avLst/>
            <a:gdLst>
              <a:gd name="connsiteX0" fmla="*/ 0 w 6832110"/>
              <a:gd name="connsiteY0" fmla="*/ 0 h 748129"/>
              <a:gd name="connsiteX1" fmla="*/ 6832110 w 6832110"/>
              <a:gd name="connsiteY1" fmla="*/ 0 h 748129"/>
              <a:gd name="connsiteX2" fmla="*/ 6832110 w 6832110"/>
              <a:gd name="connsiteY2" fmla="*/ 748129 h 748129"/>
              <a:gd name="connsiteX3" fmla="*/ 0 w 6832110"/>
              <a:gd name="connsiteY3" fmla="*/ 748129 h 748129"/>
              <a:gd name="connsiteX4" fmla="*/ 0 w 6832110"/>
              <a:gd name="connsiteY4" fmla="*/ 0 h 74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110" h="748129">
                <a:moveTo>
                  <a:pt x="0" y="0"/>
                </a:moveTo>
                <a:lnTo>
                  <a:pt x="6832110" y="0"/>
                </a:lnTo>
                <a:lnTo>
                  <a:pt x="6832110" y="748129"/>
                </a:lnTo>
                <a:lnTo>
                  <a:pt x="0" y="74812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79177" tIns="79177" rIns="79177" bIns="79177" numCol="1" spcCol="1270" anchor="ctr" anchorCtr="0">
            <a:noAutofit/>
          </a:bodyPr>
          <a:lstStyle/>
          <a:p>
            <a:pPr marL="0" lvl="0" indent="0" algn="l" defTabSz="889000">
              <a:lnSpc>
                <a:spcPct val="100000"/>
              </a:lnSpc>
              <a:spcBef>
                <a:spcPct val="0"/>
              </a:spcBef>
              <a:spcAft>
                <a:spcPct val="35000"/>
              </a:spcAft>
              <a:buNone/>
            </a:pPr>
            <a:r>
              <a:rPr lang="en-US" kern="1200" dirty="0">
                <a:latin typeface="Arial" panose="020B0604020202020204" pitchFamily="34" charset="0"/>
                <a:cs typeface="Arial" panose="020B0604020202020204" pitchFamily="34" charset="0"/>
              </a:rPr>
              <a:t>SFA is a framework to improve recovery from stress reactions</a:t>
            </a:r>
          </a:p>
        </p:txBody>
      </p:sp>
      <p:pic>
        <p:nvPicPr>
          <p:cNvPr id="24" name="Picture 23" descr="Icon: Checkmark ">
            <a:extLst>
              <a:ext uri="{FF2B5EF4-FFF2-40B4-BE49-F238E27FC236}">
                <a16:creationId xmlns:a16="http://schemas.microsoft.com/office/drawing/2014/main" id="{606C25D7-59D3-72AE-AC2F-DE56F56A4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0" y="2825083"/>
            <a:ext cx="419100" cy="406400"/>
          </a:xfrm>
          <a:prstGeom prst="rect">
            <a:avLst/>
          </a:prstGeom>
        </p:spPr>
      </p:pic>
      <p:sp>
        <p:nvSpPr>
          <p:cNvPr id="10" name="Freeform 9">
            <a:extLst>
              <a:ext uri="{FF2B5EF4-FFF2-40B4-BE49-F238E27FC236}">
                <a16:creationId xmlns:a16="http://schemas.microsoft.com/office/drawing/2014/main" id="{4912F61C-5F34-3E11-A7E2-EC108A1C7360}"/>
              </a:ext>
            </a:extLst>
          </p:cNvPr>
          <p:cNvSpPr/>
          <p:nvPr/>
        </p:nvSpPr>
        <p:spPr>
          <a:xfrm>
            <a:off x="1854689" y="2615747"/>
            <a:ext cx="6832110" cy="748129"/>
          </a:xfrm>
          <a:custGeom>
            <a:avLst/>
            <a:gdLst>
              <a:gd name="connsiteX0" fmla="*/ 0 w 6832110"/>
              <a:gd name="connsiteY0" fmla="*/ 0 h 748129"/>
              <a:gd name="connsiteX1" fmla="*/ 6832110 w 6832110"/>
              <a:gd name="connsiteY1" fmla="*/ 0 h 748129"/>
              <a:gd name="connsiteX2" fmla="*/ 6832110 w 6832110"/>
              <a:gd name="connsiteY2" fmla="*/ 748129 h 748129"/>
              <a:gd name="connsiteX3" fmla="*/ 0 w 6832110"/>
              <a:gd name="connsiteY3" fmla="*/ 748129 h 748129"/>
              <a:gd name="connsiteX4" fmla="*/ 0 w 6832110"/>
              <a:gd name="connsiteY4" fmla="*/ 0 h 74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110" h="748129">
                <a:moveTo>
                  <a:pt x="0" y="0"/>
                </a:moveTo>
                <a:lnTo>
                  <a:pt x="6832110" y="0"/>
                </a:lnTo>
                <a:lnTo>
                  <a:pt x="6832110" y="748129"/>
                </a:lnTo>
                <a:lnTo>
                  <a:pt x="0" y="74812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79177" tIns="79177" rIns="79177" bIns="79177" numCol="1" spcCol="1270" anchor="ctr" anchorCtr="0">
            <a:noAutofit/>
          </a:bodyPr>
          <a:lstStyle/>
          <a:p>
            <a:pPr marL="0" lvl="0" indent="0" algn="l" defTabSz="889000">
              <a:lnSpc>
                <a:spcPct val="100000"/>
              </a:lnSpc>
              <a:spcBef>
                <a:spcPct val="0"/>
              </a:spcBef>
              <a:spcAft>
                <a:spcPct val="35000"/>
              </a:spcAft>
              <a:buNone/>
            </a:pPr>
            <a:r>
              <a:rPr lang="en-US" kern="1200">
                <a:latin typeface="Arial" panose="020B0604020202020204" pitchFamily="34" charset="0"/>
                <a:cs typeface="Arial" panose="020B0604020202020204" pitchFamily="34" charset="0"/>
              </a:rPr>
              <a:t>SFA fosters longevity in the job</a:t>
            </a:r>
            <a:endParaRPr lang="en-US" kern="1200" dirty="0">
              <a:latin typeface="Arial" panose="020B0604020202020204" pitchFamily="34" charset="0"/>
              <a:cs typeface="Arial" panose="020B0604020202020204" pitchFamily="34" charset="0"/>
            </a:endParaRPr>
          </a:p>
        </p:txBody>
      </p:sp>
      <p:pic>
        <p:nvPicPr>
          <p:cNvPr id="22" name="Picture 21" descr="Icon: Warning">
            <a:extLst>
              <a:ext uri="{FF2B5EF4-FFF2-40B4-BE49-F238E27FC236}">
                <a16:creationId xmlns:a16="http://schemas.microsoft.com/office/drawing/2014/main" id="{F06E5D4A-F3A8-7F24-FB68-B4171A07D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296" y="3630168"/>
            <a:ext cx="419100" cy="419100"/>
          </a:xfrm>
          <a:prstGeom prst="rect">
            <a:avLst/>
          </a:prstGeom>
        </p:spPr>
      </p:pic>
      <p:sp>
        <p:nvSpPr>
          <p:cNvPr id="13" name="Freeform 12">
            <a:extLst>
              <a:ext uri="{FF2B5EF4-FFF2-40B4-BE49-F238E27FC236}">
                <a16:creationId xmlns:a16="http://schemas.microsoft.com/office/drawing/2014/main" id="{71B406F6-D935-40EA-17A6-408314FD9048}"/>
              </a:ext>
            </a:extLst>
          </p:cNvPr>
          <p:cNvSpPr/>
          <p:nvPr/>
        </p:nvSpPr>
        <p:spPr>
          <a:xfrm>
            <a:off x="1854689" y="3447526"/>
            <a:ext cx="6832110" cy="748129"/>
          </a:xfrm>
          <a:custGeom>
            <a:avLst/>
            <a:gdLst>
              <a:gd name="connsiteX0" fmla="*/ 0 w 6832110"/>
              <a:gd name="connsiteY0" fmla="*/ 0 h 748129"/>
              <a:gd name="connsiteX1" fmla="*/ 6832110 w 6832110"/>
              <a:gd name="connsiteY1" fmla="*/ 0 h 748129"/>
              <a:gd name="connsiteX2" fmla="*/ 6832110 w 6832110"/>
              <a:gd name="connsiteY2" fmla="*/ 748129 h 748129"/>
              <a:gd name="connsiteX3" fmla="*/ 0 w 6832110"/>
              <a:gd name="connsiteY3" fmla="*/ 748129 h 748129"/>
              <a:gd name="connsiteX4" fmla="*/ 0 w 6832110"/>
              <a:gd name="connsiteY4" fmla="*/ 0 h 74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110" h="748129">
                <a:moveTo>
                  <a:pt x="0" y="0"/>
                </a:moveTo>
                <a:lnTo>
                  <a:pt x="6832110" y="0"/>
                </a:lnTo>
                <a:lnTo>
                  <a:pt x="6832110" y="748129"/>
                </a:lnTo>
                <a:lnTo>
                  <a:pt x="0" y="74812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79177" tIns="79177" rIns="79177" bIns="79177" numCol="1" spcCol="1270" anchor="ctr" anchorCtr="0">
            <a:noAutofit/>
          </a:bodyPr>
          <a:lstStyle/>
          <a:p>
            <a:pPr marL="0" lvl="0" indent="0" algn="l" defTabSz="889000">
              <a:lnSpc>
                <a:spcPct val="100000"/>
              </a:lnSpc>
              <a:spcBef>
                <a:spcPct val="0"/>
              </a:spcBef>
              <a:spcAft>
                <a:spcPct val="35000"/>
              </a:spcAft>
              <a:buNone/>
            </a:pPr>
            <a:r>
              <a:rPr lang="en-US" kern="1200">
                <a:latin typeface="Arial" panose="020B0604020202020204" pitchFamily="34" charset="0"/>
                <a:cs typeface="Arial" panose="020B0604020202020204" pitchFamily="34" charset="0"/>
              </a:rPr>
              <a:t>SFA can reduce stigma by changing culture</a:t>
            </a:r>
            <a:endParaRPr lang="en-US" kern="1200" dirty="0">
              <a:latin typeface="Arial" panose="020B0604020202020204" pitchFamily="34" charset="0"/>
              <a:cs typeface="Arial" panose="020B0604020202020204" pitchFamily="34" charset="0"/>
            </a:endParaRPr>
          </a:p>
        </p:txBody>
      </p:sp>
      <p:pic>
        <p:nvPicPr>
          <p:cNvPr id="20" name="Picture 19" descr="Icon: Light Bulb and Gear">
            <a:extLst>
              <a:ext uri="{FF2B5EF4-FFF2-40B4-BE49-F238E27FC236}">
                <a16:creationId xmlns:a16="http://schemas.microsoft.com/office/drawing/2014/main" id="{0DB341B9-A7C9-0716-0875-2193E3F13329}"/>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177375" y="4389120"/>
            <a:ext cx="482600" cy="447040"/>
          </a:xfrm>
          <a:prstGeom prst="rect">
            <a:avLst/>
          </a:prstGeom>
        </p:spPr>
      </p:pic>
      <p:sp>
        <p:nvSpPr>
          <p:cNvPr id="16" name="Freeform 15">
            <a:extLst>
              <a:ext uri="{FF2B5EF4-FFF2-40B4-BE49-F238E27FC236}">
                <a16:creationId xmlns:a16="http://schemas.microsoft.com/office/drawing/2014/main" id="{D6733F8F-E0B0-AB40-F775-F96CB1E1368C}"/>
              </a:ext>
            </a:extLst>
          </p:cNvPr>
          <p:cNvSpPr/>
          <p:nvPr/>
        </p:nvSpPr>
        <p:spPr>
          <a:xfrm>
            <a:off x="1854689" y="4279305"/>
            <a:ext cx="6832110" cy="748129"/>
          </a:xfrm>
          <a:custGeom>
            <a:avLst/>
            <a:gdLst>
              <a:gd name="connsiteX0" fmla="*/ 0 w 6832110"/>
              <a:gd name="connsiteY0" fmla="*/ 0 h 748129"/>
              <a:gd name="connsiteX1" fmla="*/ 6832110 w 6832110"/>
              <a:gd name="connsiteY1" fmla="*/ 0 h 748129"/>
              <a:gd name="connsiteX2" fmla="*/ 6832110 w 6832110"/>
              <a:gd name="connsiteY2" fmla="*/ 748129 h 748129"/>
              <a:gd name="connsiteX3" fmla="*/ 0 w 6832110"/>
              <a:gd name="connsiteY3" fmla="*/ 748129 h 748129"/>
              <a:gd name="connsiteX4" fmla="*/ 0 w 6832110"/>
              <a:gd name="connsiteY4" fmla="*/ 0 h 74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110" h="748129">
                <a:moveTo>
                  <a:pt x="0" y="0"/>
                </a:moveTo>
                <a:lnTo>
                  <a:pt x="6832110" y="0"/>
                </a:lnTo>
                <a:lnTo>
                  <a:pt x="6832110" y="748129"/>
                </a:lnTo>
                <a:lnTo>
                  <a:pt x="0" y="74812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79177" tIns="79177" rIns="79177" bIns="79177" numCol="1" spcCol="1270" anchor="ctr" anchorCtr="0">
            <a:noAutofit/>
          </a:bodyPr>
          <a:lstStyle/>
          <a:p>
            <a:pPr marL="0" lvl="0" indent="0" algn="l" defTabSz="889000">
              <a:lnSpc>
                <a:spcPct val="100000"/>
              </a:lnSpc>
              <a:spcBef>
                <a:spcPct val="0"/>
              </a:spcBef>
              <a:spcAft>
                <a:spcPct val="35000"/>
              </a:spcAft>
              <a:buNone/>
            </a:pPr>
            <a:r>
              <a:rPr lang="en-US" kern="1200">
                <a:latin typeface="Arial" panose="020B0604020202020204" pitchFamily="34" charset="0"/>
                <a:cs typeface="Arial" panose="020B0604020202020204" pitchFamily="34" charset="0"/>
              </a:rPr>
              <a:t>SFA creates a common language to address stress</a:t>
            </a:r>
            <a:endParaRPr lang="en-US" kern="1200" dirty="0">
              <a:latin typeface="Arial" panose="020B0604020202020204" pitchFamily="34" charset="0"/>
              <a:cs typeface="Arial" panose="020B0604020202020204" pitchFamily="34" charset="0"/>
            </a:endParaRPr>
          </a:p>
        </p:txBody>
      </p:sp>
      <p:pic>
        <p:nvPicPr>
          <p:cNvPr id="15" name="Picture 14" descr="Icon: Line chart showing line going down from left to right">
            <a:extLst>
              <a:ext uri="{FF2B5EF4-FFF2-40B4-BE49-F238E27FC236}">
                <a16:creationId xmlns:a16="http://schemas.microsoft.com/office/drawing/2014/main" id="{B8DE5E5C-0EEB-E422-E847-3B658A05B7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5191909"/>
            <a:ext cx="457200" cy="457200"/>
          </a:xfrm>
          <a:prstGeom prst="rect">
            <a:avLst/>
          </a:prstGeom>
        </p:spPr>
      </p:pic>
      <p:sp>
        <p:nvSpPr>
          <p:cNvPr id="19" name="Freeform 18">
            <a:extLst>
              <a:ext uri="{FF2B5EF4-FFF2-40B4-BE49-F238E27FC236}">
                <a16:creationId xmlns:a16="http://schemas.microsoft.com/office/drawing/2014/main" id="{411B17F2-2F0E-6E65-94C1-BC920373F08F}"/>
              </a:ext>
            </a:extLst>
          </p:cNvPr>
          <p:cNvSpPr/>
          <p:nvPr/>
        </p:nvSpPr>
        <p:spPr>
          <a:xfrm>
            <a:off x="1854689" y="5111083"/>
            <a:ext cx="6832110" cy="680117"/>
          </a:xfrm>
          <a:custGeom>
            <a:avLst/>
            <a:gdLst>
              <a:gd name="connsiteX0" fmla="*/ 0 w 6832110"/>
              <a:gd name="connsiteY0" fmla="*/ 0 h 748129"/>
              <a:gd name="connsiteX1" fmla="*/ 6832110 w 6832110"/>
              <a:gd name="connsiteY1" fmla="*/ 0 h 748129"/>
              <a:gd name="connsiteX2" fmla="*/ 6832110 w 6832110"/>
              <a:gd name="connsiteY2" fmla="*/ 748129 h 748129"/>
              <a:gd name="connsiteX3" fmla="*/ 0 w 6832110"/>
              <a:gd name="connsiteY3" fmla="*/ 748129 h 748129"/>
              <a:gd name="connsiteX4" fmla="*/ 0 w 6832110"/>
              <a:gd name="connsiteY4" fmla="*/ 0 h 74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110" h="748129">
                <a:moveTo>
                  <a:pt x="0" y="0"/>
                </a:moveTo>
                <a:lnTo>
                  <a:pt x="6832110" y="0"/>
                </a:lnTo>
                <a:lnTo>
                  <a:pt x="6832110" y="748129"/>
                </a:lnTo>
                <a:lnTo>
                  <a:pt x="0" y="74812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79177" tIns="79177" rIns="79177" bIns="79177" numCol="1" spcCol="1270" anchor="ctr" anchorCtr="0">
            <a:noAutofit/>
          </a:bodyPr>
          <a:lstStyle/>
          <a:p>
            <a:pPr marL="0" lvl="0" indent="0" algn="l" defTabSz="889000">
              <a:lnSpc>
                <a:spcPct val="100000"/>
              </a:lnSpc>
              <a:spcBef>
                <a:spcPct val="0"/>
              </a:spcBef>
              <a:spcAft>
                <a:spcPct val="35000"/>
              </a:spcAft>
              <a:buNone/>
            </a:pPr>
            <a:r>
              <a:rPr lang="en-US" kern="1200" dirty="0">
                <a:latin typeface="Arial" panose="020B0604020202020204" pitchFamily="34" charset="0"/>
                <a:cs typeface="Arial" panose="020B0604020202020204" pitchFamily="34" charset="0"/>
              </a:rPr>
              <a:t>SFA addresses stress reactions before they create problems </a:t>
            </a:r>
          </a:p>
        </p:txBody>
      </p:sp>
    </p:spTree>
    <p:extLst>
      <p:ext uri="{BB962C8B-B14F-4D97-AF65-F5344CB8AC3E}">
        <p14:creationId xmlns:p14="http://schemas.microsoft.com/office/powerpoint/2010/main" val="194016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le 1"/>
          <p:cNvSpPr>
            <a:spLocks noGrp="1"/>
          </p:cNvSpPr>
          <p:nvPr>
            <p:ph type="title"/>
          </p:nvPr>
        </p:nvSpPr>
        <p:spPr/>
        <p:txBody>
          <a:bodyPr/>
          <a:lstStyle/>
          <a:p>
            <a:r>
              <a:rPr lang="en-US" dirty="0"/>
              <a:t>Characteristics of Stress First Aid</a:t>
            </a:r>
          </a:p>
        </p:txBody>
      </p:sp>
      <p:sp>
        <p:nvSpPr>
          <p:cNvPr id="140290" name="Content Placeholder 2"/>
          <p:cNvSpPr>
            <a:spLocks noGrp="1"/>
          </p:cNvSpPr>
          <p:nvPr>
            <p:ph idx="1"/>
          </p:nvPr>
        </p:nvSpPr>
        <p:spPr>
          <a:xfrm>
            <a:off x="3048000" y="1828800"/>
            <a:ext cx="5638800" cy="4495800"/>
          </a:xfrm>
        </p:spPr>
        <p:txBody>
          <a:bodyPr/>
          <a:lstStyle/>
          <a:p>
            <a:pPr lvl="0"/>
            <a:r>
              <a:rPr lang="en-US" sz="2400" dirty="0"/>
              <a:t>Flexibility and “tiny steps” are emphasized</a:t>
            </a:r>
          </a:p>
          <a:p>
            <a:pPr lvl="0"/>
            <a:r>
              <a:rPr lang="en-US" sz="2400" dirty="0"/>
              <a:t>Timing and context are important</a:t>
            </a:r>
          </a:p>
          <a:p>
            <a:pPr lvl="0"/>
            <a:r>
              <a:rPr lang="en-US" sz="2400" dirty="0"/>
              <a:t>Mentoring and problem solving are highlighted</a:t>
            </a:r>
          </a:p>
          <a:p>
            <a:r>
              <a:rPr lang="en-US" sz="2400" dirty="0"/>
              <a:t>SFA is not meant to address all ranges of issues</a:t>
            </a:r>
          </a:p>
          <a:p>
            <a:pPr lvl="0"/>
            <a:r>
              <a:rPr lang="en-US" sz="2400" dirty="0"/>
              <a:t>Bridging to higher care is recommended when indicated</a:t>
            </a:r>
          </a:p>
          <a:p>
            <a:endParaRPr lang="en-US" sz="2400" dirty="0"/>
          </a:p>
        </p:txBody>
      </p:sp>
      <p:pic>
        <p:nvPicPr>
          <p:cNvPr id="135" name="Graphic 134">
            <a:extLst>
              <a:ext uri="{FF2B5EF4-FFF2-40B4-BE49-F238E27FC236}">
                <a16:creationId xmlns:a16="http://schemas.microsoft.com/office/drawing/2014/main" id="{E513C56C-28F9-4D92-82B0-DFFD75FF56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1676400"/>
            <a:ext cx="2196086" cy="2196086"/>
          </a:xfrm>
          <a:prstGeom prst="rect">
            <a:avLst/>
          </a:prstGeom>
        </p:spPr>
      </p:pic>
    </p:spTree>
    <p:extLst>
      <p:ext uri="{BB962C8B-B14F-4D97-AF65-F5344CB8AC3E}">
        <p14:creationId xmlns:p14="http://schemas.microsoft.com/office/powerpoint/2010/main" val="31506367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1964AB"/>
                </a:solidFill>
                <a:latin typeface="+mn-lt"/>
                <a:cs typeface="Arial" panose="020B0604020202020204" pitchFamily="34" charset="0"/>
              </a:rPr>
              <a:t>Stress Continuum Model</a:t>
            </a:r>
          </a:p>
        </p:txBody>
      </p:sp>
      <p:graphicFrame>
        <p:nvGraphicFramePr>
          <p:cNvPr id="5" name="Group 3">
            <a:extLst>
              <a:ext uri="{FF2B5EF4-FFF2-40B4-BE49-F238E27FC236}">
                <a16:creationId xmlns:a16="http://schemas.microsoft.com/office/drawing/2014/main" id="{8B1560A9-8801-3612-A66A-ECC827227A9C}"/>
              </a:ext>
            </a:extLst>
          </p:cNvPr>
          <p:cNvGraphicFramePr>
            <a:graphicFrameLocks noGrp="1"/>
          </p:cNvGraphicFramePr>
          <p:nvPr>
            <p:ph idx="1"/>
            <p:extLst>
              <p:ext uri="{D42A27DB-BD31-4B8C-83A1-F6EECF244321}">
                <p14:modId xmlns:p14="http://schemas.microsoft.com/office/powerpoint/2010/main" val="4218894365"/>
              </p:ext>
            </p:extLst>
          </p:nvPr>
        </p:nvGraphicFramePr>
        <p:xfrm>
          <a:off x="457200" y="1828800"/>
          <a:ext cx="8229597" cy="3973456"/>
        </p:xfrm>
        <a:graphic>
          <a:graphicData uri="http://schemas.openxmlformats.org/drawingml/2006/table">
            <a:tbl>
              <a:tblPr firstRow="1"/>
              <a:tblGrid>
                <a:gridCol w="2058186">
                  <a:extLst>
                    <a:ext uri="{9D8B030D-6E8A-4147-A177-3AD203B41FA5}">
                      <a16:colId xmlns:a16="http://schemas.microsoft.com/office/drawing/2014/main" val="20000"/>
                    </a:ext>
                  </a:extLst>
                </a:gridCol>
                <a:gridCol w="2056612">
                  <a:extLst>
                    <a:ext uri="{9D8B030D-6E8A-4147-A177-3AD203B41FA5}">
                      <a16:colId xmlns:a16="http://schemas.microsoft.com/office/drawing/2014/main" val="20001"/>
                    </a:ext>
                  </a:extLst>
                </a:gridCol>
                <a:gridCol w="2056612">
                  <a:extLst>
                    <a:ext uri="{9D8B030D-6E8A-4147-A177-3AD203B41FA5}">
                      <a16:colId xmlns:a16="http://schemas.microsoft.com/office/drawing/2014/main" val="20002"/>
                    </a:ext>
                  </a:extLst>
                </a:gridCol>
                <a:gridCol w="2058187">
                  <a:extLst>
                    <a:ext uri="{9D8B030D-6E8A-4147-A177-3AD203B41FA5}">
                      <a16:colId xmlns:a16="http://schemas.microsoft.com/office/drawing/2014/main" val="20003"/>
                    </a:ext>
                  </a:extLst>
                </a:gridCol>
              </a:tblGrid>
              <a:tr h="418726">
                <a:tc>
                  <a:txBody>
                    <a:bodyPr/>
                    <a:lstStyle/>
                    <a:p>
                      <a:pPr marL="0" marR="0" lvl="0" indent="0" algn="ctr" defTabSz="457200" rtl="0" eaLnBrk="1" fontAlgn="base" latinLnBrk="0" hangingPunct="1">
                        <a:lnSpc>
                          <a:spcPts val="1180"/>
                        </a:lnSpc>
                        <a:spcBef>
                          <a:spcPct val="0"/>
                        </a:spcBef>
                        <a:spcAft>
                          <a:spcPct val="0"/>
                        </a:spcAft>
                        <a:buClrTx/>
                        <a:buSzTx/>
                        <a:buFontTx/>
                        <a:buNone/>
                        <a:tabLst/>
                      </a:pPr>
                      <a:r>
                        <a:rPr kumimoji="0" lang="en-US" sz="14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READY</a:t>
                      </a:r>
                    </a:p>
                    <a:p>
                      <a:pPr marL="0" marR="0" lvl="0" indent="0" algn="ctr" defTabSz="457200" rtl="0" eaLnBrk="1" fontAlgn="base" latinLnBrk="0" hangingPunct="1">
                        <a:lnSpc>
                          <a:spcPts val="1180"/>
                        </a:lnSpc>
                        <a:spcBef>
                          <a:spcPct val="0"/>
                        </a:spcBef>
                        <a:spcAft>
                          <a:spcPct val="0"/>
                        </a:spcAft>
                        <a:buClrTx/>
                        <a:buSzTx/>
                        <a:buFontTx/>
                        <a:buNone/>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(Green)</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457200" rtl="0" eaLnBrk="1" fontAlgn="base" latinLnBrk="0" hangingPunct="1">
                        <a:lnSpc>
                          <a:spcPts val="1180"/>
                        </a:lnSpc>
                        <a:spcBef>
                          <a:spcPct val="0"/>
                        </a:spcBef>
                        <a:spcAft>
                          <a:spcPct val="0"/>
                        </a:spcAft>
                        <a:buClrTx/>
                        <a:buSzTx/>
                        <a:buFontTx/>
                        <a:buNone/>
                        <a:tabLst/>
                      </a:pPr>
                      <a:r>
                        <a:rPr kumimoji="0" lang="en-US" sz="14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REACTING</a:t>
                      </a:r>
                    </a:p>
                    <a:p>
                      <a:pPr marL="0" marR="0" lvl="0" indent="0" algn="ctr" defTabSz="457200" rtl="0" eaLnBrk="1" fontAlgn="base" latinLnBrk="0" hangingPunct="1">
                        <a:lnSpc>
                          <a:spcPts val="1180"/>
                        </a:lnSpc>
                        <a:spcBef>
                          <a:spcPct val="0"/>
                        </a:spcBef>
                        <a:spcAft>
                          <a:spcPct val="0"/>
                        </a:spcAft>
                        <a:buClrTx/>
                        <a:buSzTx/>
                        <a:buFontTx/>
                        <a:buNone/>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(Yellow)</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DEC81"/>
                    </a:solidFill>
                  </a:tcPr>
                </a:tc>
                <a:tc>
                  <a:txBody>
                    <a:bodyPr/>
                    <a:lstStyle/>
                    <a:p>
                      <a:pPr marL="0" marR="0" lvl="0" indent="0" algn="ctr" defTabSz="457200" rtl="0" eaLnBrk="1" fontAlgn="base" latinLnBrk="0" hangingPunct="1">
                        <a:lnSpc>
                          <a:spcPts val="1180"/>
                        </a:lnSpc>
                        <a:spcBef>
                          <a:spcPct val="0"/>
                        </a:spcBef>
                        <a:spcAft>
                          <a:spcPct val="0"/>
                        </a:spcAft>
                        <a:buClrTx/>
                        <a:buSzTx/>
                        <a:buFontTx/>
                        <a:buNone/>
                        <a:tabLst/>
                      </a:pPr>
                      <a:r>
                        <a:rPr kumimoji="0" lang="en-US" sz="14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INJURED</a:t>
                      </a:r>
                    </a:p>
                    <a:p>
                      <a:pPr marL="0" marR="0" lvl="0" indent="0" algn="ctr" defTabSz="457200" rtl="0" eaLnBrk="1" fontAlgn="base" latinLnBrk="0" hangingPunct="1">
                        <a:lnSpc>
                          <a:spcPts val="1180"/>
                        </a:lnSpc>
                        <a:spcBef>
                          <a:spcPct val="0"/>
                        </a:spcBef>
                        <a:spcAft>
                          <a:spcPct val="0"/>
                        </a:spcAft>
                        <a:buClrTx/>
                        <a:buSzTx/>
                        <a:buFontTx/>
                        <a:buNone/>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(Orange)</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AE2D">
                        <a:alpha val="89641"/>
                      </a:srgbClr>
                    </a:solidFill>
                  </a:tcPr>
                </a:tc>
                <a:tc>
                  <a:txBody>
                    <a:bodyPr/>
                    <a:lstStyle/>
                    <a:p>
                      <a:pPr marL="0" marR="0" lvl="0" indent="0" algn="ctr" defTabSz="457200" rtl="0" eaLnBrk="1" fontAlgn="base" latinLnBrk="0" hangingPunct="1">
                        <a:lnSpc>
                          <a:spcPts val="118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ea typeface="Corbel" pitchFamily="127" charset="0"/>
                          <a:cs typeface="Arial" panose="020B0604020202020204" pitchFamily="34" charset="0"/>
                        </a:rPr>
                        <a:t>ILL</a:t>
                      </a:r>
                    </a:p>
                    <a:p>
                      <a:pPr marL="0" marR="0" lvl="0" indent="0" algn="ctr" defTabSz="457200" rtl="0" eaLnBrk="1" fontAlgn="base" latinLnBrk="0" hangingPunct="1">
                        <a:lnSpc>
                          <a:spcPts val="118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panose="020B0604020202020204" pitchFamily="34" charset="0"/>
                          <a:ea typeface="Corbel" pitchFamily="127" charset="0"/>
                          <a:cs typeface="Arial" panose="020B0604020202020204" pitchFamily="34" charset="0"/>
                        </a:rPr>
                        <a:t>(Red)</a:t>
                      </a:r>
                    </a:p>
                  </a:txBody>
                  <a:tcPr marL="68580" marR="68580" marT="34290" marB="342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391273">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DEFINITION</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Optimal functioning</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Adaptive growth</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Wellness</a:t>
                      </a:r>
                    </a:p>
                    <a:p>
                      <a:pPr marL="341313" marR="0" lvl="0" indent="-341313" algn="l" defTabSz="457200" rtl="0" eaLnBrk="1" fontAlgn="base" latinLnBrk="0" hangingPunct="1">
                        <a:lnSpc>
                          <a:spcPct val="90000"/>
                        </a:lnSpc>
                        <a:spcBef>
                          <a:spcPct val="3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FEATURES</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At one’s best</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Well-trained and prepared</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In control</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Physically, mentally and spiritually fit</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Mission-focused</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Motivated</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Calm and steady</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Having fun</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Behaving ethically</a:t>
                      </a:r>
                      <a:endParaRPr kumimoji="0" lang="en-US" sz="12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endParaRPr>
                    </a:p>
                  </a:txBody>
                  <a:tcPr marL="68580" marR="6858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8D0">
                        <a:alpha val="50095"/>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DEFINITION</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Mild and transient distress or impairment</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Always goes away</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Low risk</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CAUSES</a:t>
                      </a:r>
                      <a:endParaRPr kumimoji="0" lang="en-US" sz="11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endParaRP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Any stressor</a:t>
                      </a:r>
                      <a:endParaRPr kumimoji="0" lang="en-US" sz="1200" b="1" i="0" u="sng"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FEATURES</a:t>
                      </a:r>
                    </a:p>
                    <a:p>
                      <a:pPr marL="173038" marR="0" lvl="0" indent="-160338" algn="l" defTabSz="457200" rtl="0" eaLnBrk="1" fontAlgn="base" latinLnBrk="0" hangingPunct="1">
                        <a:lnSpc>
                          <a:spcPct val="100000"/>
                        </a:lnSpc>
                        <a:spcBef>
                          <a:spcPts val="144"/>
                        </a:spcBef>
                        <a:spcAft>
                          <a:spcPts val="72"/>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Feeling irritable, anxious or down</a:t>
                      </a:r>
                    </a:p>
                    <a:p>
                      <a:pPr marL="173038" marR="0" lvl="0" indent="-160338"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Loss of motivation</a:t>
                      </a:r>
                    </a:p>
                    <a:p>
                      <a:pPr marL="173038" marR="0" lvl="0" indent="-160338"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Loss of focus</a:t>
                      </a:r>
                    </a:p>
                    <a:p>
                      <a:pPr marL="173038" marR="0" lvl="0" indent="-160338"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Difficulty sleeping</a:t>
                      </a:r>
                    </a:p>
                    <a:p>
                      <a:pPr marL="173038" marR="0" lvl="0" indent="-160338"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Muscle tension or other physical changes</a:t>
                      </a:r>
                    </a:p>
                    <a:p>
                      <a:pPr marL="173038" marR="0" lvl="0" indent="-160338" algn="l" defTabSz="457200" rtl="0" eaLnBrk="1" fontAlgn="base" latinLnBrk="0" hangingPunct="1">
                        <a:lnSpc>
                          <a:spcPct val="10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Not having fun</a:t>
                      </a:r>
                    </a:p>
                  </a:txBody>
                  <a:tcPr marL="68580" marR="6858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DEC81">
                        <a:alpha val="49520"/>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DEFINITION</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More severe and persistent distress or impairment</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Leaves a scar</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Higher risk</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CAUSES</a:t>
                      </a:r>
                      <a:endParaRPr kumimoji="0" lang="en-US" sz="11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endParaRP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Life threat</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Loss</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Moral injury</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Wear and tear</a:t>
                      </a:r>
                      <a:endParaRPr kumimoji="0" lang="en-US" sz="1200" b="1" i="0" u="sng"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FEATURES</a:t>
                      </a:r>
                    </a:p>
                    <a:p>
                      <a:pPr marL="173038" marR="0" lvl="0" indent="-1730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Loss of control</a:t>
                      </a:r>
                    </a:p>
                    <a:p>
                      <a:pPr marL="173038" marR="0" lvl="0" indent="-1730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spc="-10"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Panic, rage or depression</a:t>
                      </a:r>
                    </a:p>
                    <a:p>
                      <a:pPr marL="173038" marR="0" lvl="0" indent="-1730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No longer feeling like normal self</a:t>
                      </a:r>
                    </a:p>
                    <a:p>
                      <a:pPr marL="173038" marR="0" lvl="0" indent="-173038"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Excessive guilt, shame or blame</a:t>
                      </a:r>
                    </a:p>
                    <a:p>
                      <a:pPr marL="173038" marR="0" lvl="0" indent="-173038"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Misconduct</a:t>
                      </a:r>
                    </a:p>
                  </a:txBody>
                  <a:tcPr marL="68580" marR="6858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AE2D">
                        <a:alpha val="30481"/>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DEFINITION</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Clinical mental disorder</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Unhealed stress injury causing life impairment</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TYPES</a:t>
                      </a:r>
                      <a:endParaRPr kumimoji="0" lang="en-US" sz="11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endParaRP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PTSD</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Depression</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Anxiety</a:t>
                      </a:r>
                    </a:p>
                    <a:p>
                      <a:pPr marL="173038" marR="0" lvl="0" indent="-1603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Substance abuse</a:t>
                      </a:r>
                      <a:endParaRPr kumimoji="0" lang="en-US" sz="1200" b="1" i="0" u="sng"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100" b="1"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FEATURES</a:t>
                      </a:r>
                    </a:p>
                    <a:p>
                      <a:pPr marL="173038" marR="0" lvl="0" indent="-173038"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Symptoms persist and worsen over time</a:t>
                      </a:r>
                    </a:p>
                    <a:p>
                      <a:pPr marL="173038" marR="0" lvl="0" indent="-173038"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200" b="0" i="0" u="none" strike="noStrike" cap="none" normalizeH="0" baseline="0" dirty="0">
                          <a:ln>
                            <a:noFill/>
                          </a:ln>
                          <a:solidFill>
                            <a:schemeClr val="tx1">
                              <a:lumMod val="95000"/>
                              <a:lumOff val="5000"/>
                            </a:schemeClr>
                          </a:solidFill>
                          <a:effectLst/>
                          <a:latin typeface="Arial" panose="020B0604020202020204" pitchFamily="34" charset="0"/>
                          <a:ea typeface="Corbel" pitchFamily="127" charset="0"/>
                          <a:cs typeface="Arial" panose="020B0604020202020204" pitchFamily="34" charset="0"/>
                        </a:rPr>
                        <a:t>Severe distress or social or occupational impairment</a:t>
                      </a:r>
                    </a:p>
                  </a:txBody>
                  <a:tcPr marL="68580" marR="68580"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45B">
                        <a:alpha val="20268"/>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4130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1964AB"/>
                </a:solidFill>
                <a:latin typeface="+mn-lt"/>
                <a:cs typeface="Arial" panose="020B0604020202020204" pitchFamily="34" charset="0"/>
              </a:rPr>
              <a:t>Stress First Aid Model</a:t>
            </a:r>
          </a:p>
        </p:txBody>
      </p:sp>
      <p:pic>
        <p:nvPicPr>
          <p:cNvPr id="7" name="Content Placeholder 6" descr="The Stress First Aid Model is shown graphically as a circle with the words Check and Coordinate surrounding it to indicate these steps are repeated throughout the cycle. At the start of the circle is a stressor, which causes distress/loss of function and then leads around the cycle to Cover, Calm, Connect, Competence, Confidence. The result at the end of the cycle is Wellness. ">
            <a:extLst>
              <a:ext uri="{FF2B5EF4-FFF2-40B4-BE49-F238E27FC236}">
                <a16:creationId xmlns:a16="http://schemas.microsoft.com/office/drawing/2014/main" id="{C2356E15-61F3-9617-06EE-68866063F0B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1981200"/>
            <a:ext cx="4268435" cy="3931920"/>
          </a:xfrm>
        </p:spPr>
      </p:pic>
      <p:sp>
        <p:nvSpPr>
          <p:cNvPr id="8" name="TextBox 7">
            <a:extLst>
              <a:ext uri="{FF2B5EF4-FFF2-40B4-BE49-F238E27FC236}">
                <a16:creationId xmlns:a16="http://schemas.microsoft.com/office/drawing/2014/main" id="{66BCF8E3-F3F9-9B25-8D56-B9A573D37F9F}"/>
              </a:ext>
            </a:extLst>
          </p:cNvPr>
          <p:cNvSpPr txBox="1"/>
          <p:nvPr/>
        </p:nvSpPr>
        <p:spPr>
          <a:xfrm>
            <a:off x="5334000" y="1843446"/>
            <a:ext cx="3276600" cy="4301177"/>
          </a:xfrm>
          <a:prstGeom prst="rect">
            <a:avLst/>
          </a:prstGeom>
          <a:noFill/>
        </p:spPr>
        <p:txBody>
          <a:bodyPr wrap="square" rtlCol="0">
            <a:spAutoFit/>
          </a:bodyPr>
          <a:lstStyle/>
          <a:p>
            <a:pPr>
              <a:lnSpc>
                <a:spcPts val="2200"/>
              </a:lnSpc>
              <a:spcAft>
                <a:spcPts val="600"/>
              </a:spcAft>
            </a:pPr>
            <a:r>
              <a:rPr lang="en-US" sz="2000" b="1" dirty="0">
                <a:solidFill>
                  <a:srgbClr val="1964AB"/>
                </a:solidFill>
                <a:latin typeface="+mn-lt"/>
              </a:rPr>
              <a:t>Seven Cs </a:t>
            </a:r>
            <a:br>
              <a:rPr lang="en-US" sz="2000" b="1" dirty="0">
                <a:solidFill>
                  <a:srgbClr val="1964AB"/>
                </a:solidFill>
                <a:latin typeface="+mn-lt"/>
              </a:rPr>
            </a:br>
            <a:r>
              <a:rPr lang="en-US" sz="2000" b="1" dirty="0">
                <a:solidFill>
                  <a:srgbClr val="1964AB"/>
                </a:solidFill>
                <a:latin typeface="+mn-lt"/>
              </a:rPr>
              <a:t>of Stress First Aid:</a:t>
            </a:r>
          </a:p>
          <a:p>
            <a:pPr marL="342900" indent="-342900">
              <a:spcAft>
                <a:spcPts val="300"/>
              </a:spcAft>
              <a:buFont typeface="+mj-lt"/>
              <a:buAutoNum type="arabicPeriod"/>
            </a:pPr>
            <a:r>
              <a:rPr lang="en-US" sz="1400" b="1" dirty="0">
                <a:latin typeface="+mn-lt"/>
              </a:rPr>
              <a:t>CHECK</a:t>
            </a:r>
          </a:p>
          <a:p>
            <a:pPr lvl="1">
              <a:spcAft>
                <a:spcPts val="300"/>
              </a:spcAft>
            </a:pPr>
            <a:r>
              <a:rPr lang="en-US" sz="1400" dirty="0">
                <a:latin typeface="+mn-lt"/>
              </a:rPr>
              <a:t>Assess: observe and listen</a:t>
            </a:r>
          </a:p>
          <a:p>
            <a:pPr marL="342900" indent="-342900">
              <a:spcAft>
                <a:spcPts val="300"/>
              </a:spcAft>
              <a:buFont typeface="+mj-lt"/>
              <a:buAutoNum type="arabicPeriod"/>
            </a:pPr>
            <a:r>
              <a:rPr lang="en-US" sz="1400" b="1" dirty="0">
                <a:latin typeface="+mn-lt"/>
              </a:rPr>
              <a:t>COORDINATE</a:t>
            </a:r>
          </a:p>
          <a:p>
            <a:pPr lvl="1">
              <a:spcAft>
                <a:spcPts val="300"/>
              </a:spcAft>
            </a:pPr>
            <a:r>
              <a:rPr lang="en-US" sz="1400" dirty="0">
                <a:latin typeface="+mn-lt"/>
              </a:rPr>
              <a:t>Get help, refer as needed</a:t>
            </a:r>
          </a:p>
          <a:p>
            <a:pPr marL="342900" indent="-342900">
              <a:spcAft>
                <a:spcPts val="300"/>
              </a:spcAft>
              <a:buFont typeface="+mj-lt"/>
              <a:buAutoNum type="arabicPeriod"/>
            </a:pPr>
            <a:r>
              <a:rPr lang="en-US" sz="1400" b="1" dirty="0">
                <a:latin typeface="+mn-lt"/>
              </a:rPr>
              <a:t>COVER</a:t>
            </a:r>
          </a:p>
          <a:p>
            <a:pPr lvl="1">
              <a:spcAft>
                <a:spcPts val="300"/>
              </a:spcAft>
            </a:pPr>
            <a:r>
              <a:rPr lang="en-US" sz="1400" dirty="0">
                <a:latin typeface="+mn-lt"/>
              </a:rPr>
              <a:t>Get to safety ASAP</a:t>
            </a:r>
          </a:p>
          <a:p>
            <a:pPr marL="342900" indent="-342900">
              <a:spcAft>
                <a:spcPts val="300"/>
              </a:spcAft>
              <a:buFont typeface="+mj-lt"/>
              <a:buAutoNum type="arabicPeriod"/>
            </a:pPr>
            <a:r>
              <a:rPr lang="en-US" sz="1400" b="1" dirty="0">
                <a:latin typeface="+mn-lt"/>
              </a:rPr>
              <a:t>CALM</a:t>
            </a:r>
          </a:p>
          <a:p>
            <a:pPr lvl="1">
              <a:spcAft>
                <a:spcPts val="300"/>
              </a:spcAft>
            </a:pPr>
            <a:r>
              <a:rPr lang="en-US" sz="1400" dirty="0">
                <a:latin typeface="+mn-lt"/>
              </a:rPr>
              <a:t>Relax, slow down, refocus</a:t>
            </a:r>
          </a:p>
          <a:p>
            <a:pPr marL="342900" indent="-342900">
              <a:spcAft>
                <a:spcPts val="300"/>
              </a:spcAft>
              <a:buFont typeface="+mj-lt"/>
              <a:buAutoNum type="arabicPeriod"/>
            </a:pPr>
            <a:r>
              <a:rPr lang="en-US" sz="1400" b="1" dirty="0">
                <a:latin typeface="+mn-lt"/>
              </a:rPr>
              <a:t>CONNECT</a:t>
            </a:r>
          </a:p>
          <a:p>
            <a:pPr lvl="1">
              <a:spcAft>
                <a:spcPts val="300"/>
              </a:spcAft>
            </a:pPr>
            <a:r>
              <a:rPr lang="en-US" sz="1400" dirty="0">
                <a:latin typeface="+mn-lt"/>
              </a:rPr>
              <a:t>Get support from others</a:t>
            </a:r>
          </a:p>
          <a:p>
            <a:pPr marL="342900" indent="-342900">
              <a:spcAft>
                <a:spcPts val="300"/>
              </a:spcAft>
              <a:buFont typeface="+mj-lt"/>
              <a:buAutoNum type="arabicPeriod"/>
            </a:pPr>
            <a:r>
              <a:rPr lang="en-US" sz="1400" b="1" dirty="0">
                <a:latin typeface="+mn-lt"/>
              </a:rPr>
              <a:t>COMPETENCE</a:t>
            </a:r>
          </a:p>
          <a:p>
            <a:pPr lvl="1">
              <a:spcAft>
                <a:spcPts val="300"/>
              </a:spcAft>
            </a:pPr>
            <a:r>
              <a:rPr lang="en-US" sz="1400" dirty="0">
                <a:latin typeface="+mn-lt"/>
              </a:rPr>
              <a:t>Restore effectiveness</a:t>
            </a:r>
          </a:p>
          <a:p>
            <a:pPr marL="342900" indent="-342900">
              <a:spcAft>
                <a:spcPts val="300"/>
              </a:spcAft>
              <a:buFont typeface="+mj-lt"/>
              <a:buAutoNum type="arabicPeriod"/>
            </a:pPr>
            <a:r>
              <a:rPr lang="en-US" sz="1400" b="1" dirty="0">
                <a:latin typeface="+mn-lt"/>
              </a:rPr>
              <a:t>CONFIDENCE</a:t>
            </a:r>
          </a:p>
          <a:p>
            <a:pPr lvl="1">
              <a:spcAft>
                <a:spcPts val="300"/>
              </a:spcAft>
            </a:pPr>
            <a:r>
              <a:rPr lang="en-US" sz="1400" dirty="0">
                <a:latin typeface="+mn-lt"/>
              </a:rPr>
              <a:t>Restore self-esteem and hope</a:t>
            </a:r>
          </a:p>
        </p:txBody>
      </p:sp>
    </p:spTree>
    <p:extLst>
      <p:ext uri="{BB962C8B-B14F-4D97-AF65-F5344CB8AC3E}">
        <p14:creationId xmlns:p14="http://schemas.microsoft.com/office/powerpoint/2010/main" val="338056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Essential SFA Skills</a:t>
            </a:r>
          </a:p>
        </p:txBody>
      </p:sp>
      <p:graphicFrame>
        <p:nvGraphicFramePr>
          <p:cNvPr id="5" name="Content Placeholder 2" descr="Table of Essential SFA Skills">
            <a:extLst>
              <a:ext uri="{FF2B5EF4-FFF2-40B4-BE49-F238E27FC236}">
                <a16:creationId xmlns:a16="http://schemas.microsoft.com/office/drawing/2014/main" id="{F723686F-3A33-49F1-8689-0B70EB838ED3}"/>
              </a:ext>
            </a:extLst>
          </p:cNvPr>
          <p:cNvGraphicFramePr>
            <a:graphicFrameLocks noGrp="1"/>
          </p:cNvGraphicFramePr>
          <p:nvPr>
            <p:ph idx="1"/>
            <p:extLst>
              <p:ext uri="{D42A27DB-BD31-4B8C-83A1-F6EECF244321}">
                <p14:modId xmlns:p14="http://schemas.microsoft.com/office/powerpoint/2010/main" val="1166326661"/>
              </p:ext>
            </p:extLst>
          </p:nvPr>
        </p:nvGraphicFramePr>
        <p:xfrm>
          <a:off x="762000" y="1828800"/>
          <a:ext cx="7696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17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a:bodyPr>
          <a:lstStyle/>
          <a:p>
            <a:pPr>
              <a:defRPr/>
            </a:pPr>
            <a:r>
              <a:rPr lang="en-US" dirty="0"/>
              <a:t>How Can You Use SFA?</a:t>
            </a:r>
          </a:p>
        </p:txBody>
      </p:sp>
      <p:grpSp>
        <p:nvGrpSpPr>
          <p:cNvPr id="2" name="Group 1" descr="Graphic showing how SFA could be used in coworker support. How Can You Use SFA?&#13;Checking on SFA needs leads to acting to lessen stress or approaching the person to decide what they need. Deciding what is most needed depends on the type of stress reaction they’re having. Grief may be handled using Calm or Connect actions; Anxiety with Calm, Cover, Competence actions; Guilt/Shame with Calm, Competence, Confidence, Connect actions; Sleep problems with Calm, Competence, Coordinate actions; Isolation with Confidence, Connect actions; Severe Inability to Function with Coordinate actions.">
            <a:extLst>
              <a:ext uri="{FF2B5EF4-FFF2-40B4-BE49-F238E27FC236}">
                <a16:creationId xmlns:a16="http://schemas.microsoft.com/office/drawing/2014/main" id="{8A4F997E-285A-9D7C-406D-E6870F27EB15}"/>
              </a:ext>
            </a:extLst>
          </p:cNvPr>
          <p:cNvGrpSpPr/>
          <p:nvPr/>
        </p:nvGrpSpPr>
        <p:grpSpPr>
          <a:xfrm>
            <a:off x="1127946" y="1752600"/>
            <a:ext cx="7025454" cy="4038600"/>
            <a:chOff x="1127946" y="1752600"/>
            <a:chExt cx="7025454" cy="4038600"/>
          </a:xfrm>
        </p:grpSpPr>
        <p:sp>
          <p:nvSpPr>
            <p:cNvPr id="218114" name="Text Box 4"/>
            <p:cNvSpPr txBox="1">
              <a:spLocks noChangeArrowheads="1"/>
            </p:cNvSpPr>
            <p:nvPr/>
          </p:nvSpPr>
          <p:spPr bwMode="auto">
            <a:xfrm>
              <a:off x="2462337" y="1752600"/>
              <a:ext cx="752129" cy="369332"/>
            </a:xfrm>
            <a:prstGeom prst="rect">
              <a:avLst/>
            </a:prstGeom>
            <a:noFill/>
            <a:ln w="9525">
              <a:noFill/>
              <a:miter lim="800000"/>
              <a:headEnd/>
              <a:tailEnd/>
            </a:ln>
          </p:spPr>
          <p:txBody>
            <a:bodyPr wrap="none">
              <a:prstTxWarp prst="textNoShape">
                <a:avLst/>
              </a:prstTxWarp>
              <a:spAutoFit/>
            </a:bodyPr>
            <a:lstStyle/>
            <a:p>
              <a:r>
                <a:rPr lang="en-US" dirty="0">
                  <a:solidFill>
                    <a:srgbClr val="1F497D"/>
                  </a:solidFill>
                  <a:latin typeface="Calibri"/>
                  <a:cs typeface="Calibri"/>
                </a:rPr>
                <a:t>Check</a:t>
              </a:r>
            </a:p>
          </p:txBody>
        </p:sp>
        <p:sp>
          <p:nvSpPr>
            <p:cNvPr id="218115" name="Text Box 5"/>
            <p:cNvSpPr txBox="1">
              <a:spLocks noChangeArrowheads="1"/>
            </p:cNvSpPr>
            <p:nvPr/>
          </p:nvSpPr>
          <p:spPr bwMode="auto">
            <a:xfrm>
              <a:off x="2650349" y="2286000"/>
              <a:ext cx="1627753" cy="369332"/>
            </a:xfrm>
            <a:prstGeom prst="rect">
              <a:avLst/>
            </a:prstGeom>
            <a:noFill/>
            <a:ln w="9525">
              <a:noFill/>
              <a:miter lim="800000"/>
              <a:headEnd/>
              <a:tailEnd/>
            </a:ln>
          </p:spPr>
          <p:txBody>
            <a:bodyPr wrap="none">
              <a:prstTxWarp prst="textNoShape">
                <a:avLst/>
              </a:prstTxWarp>
              <a:spAutoFit/>
            </a:bodyPr>
            <a:lstStyle/>
            <a:p>
              <a:r>
                <a:rPr lang="en-US" dirty="0">
                  <a:solidFill>
                    <a:srgbClr val="1F497D"/>
                  </a:solidFill>
                  <a:latin typeface="Calibri"/>
                  <a:cs typeface="Calibri"/>
                </a:rPr>
                <a:t>Act / Approach</a:t>
              </a:r>
            </a:p>
          </p:txBody>
        </p:sp>
        <p:sp>
          <p:nvSpPr>
            <p:cNvPr id="218116" name="Text Box 6"/>
            <p:cNvSpPr txBox="1">
              <a:spLocks noChangeArrowheads="1"/>
            </p:cNvSpPr>
            <p:nvPr/>
          </p:nvSpPr>
          <p:spPr bwMode="auto">
            <a:xfrm>
              <a:off x="3145650" y="2836188"/>
              <a:ext cx="3300413" cy="369332"/>
            </a:xfrm>
            <a:prstGeom prst="rect">
              <a:avLst/>
            </a:prstGeom>
            <a:noFill/>
            <a:ln w="9525">
              <a:noFill/>
              <a:miter lim="800000"/>
              <a:headEnd/>
              <a:tailEnd/>
            </a:ln>
          </p:spPr>
          <p:txBody>
            <a:bodyPr>
              <a:prstTxWarp prst="textNoShape">
                <a:avLst/>
              </a:prstTxWarp>
              <a:spAutoFit/>
            </a:bodyPr>
            <a:lstStyle/>
            <a:p>
              <a:r>
                <a:rPr lang="en-US" dirty="0">
                  <a:solidFill>
                    <a:srgbClr val="1F497D"/>
                  </a:solidFill>
                  <a:latin typeface="Calibri"/>
                  <a:cs typeface="Calibri"/>
                </a:rPr>
                <a:t>Decide what is most needed:</a:t>
              </a:r>
            </a:p>
          </p:txBody>
        </p:sp>
        <p:sp>
          <p:nvSpPr>
            <p:cNvPr id="218117" name="Text Box 7"/>
            <p:cNvSpPr txBox="1">
              <a:spLocks noChangeArrowheads="1"/>
            </p:cNvSpPr>
            <p:nvPr/>
          </p:nvSpPr>
          <p:spPr bwMode="auto">
            <a:xfrm>
              <a:off x="1931212" y="3581921"/>
              <a:ext cx="910314" cy="369332"/>
            </a:xfrm>
            <a:prstGeom prst="rect">
              <a:avLst/>
            </a:prstGeom>
            <a:noFill/>
            <a:ln w="9525">
              <a:noFill/>
              <a:miter lim="800000"/>
              <a:headEnd/>
              <a:tailEnd/>
            </a:ln>
          </p:spPr>
          <p:txBody>
            <a:bodyPr wrap="none">
              <a:prstTxWarp prst="textNoShape">
                <a:avLst/>
              </a:prstTxWarp>
              <a:spAutoFit/>
            </a:bodyPr>
            <a:lstStyle/>
            <a:p>
              <a:r>
                <a:rPr lang="en-US" dirty="0">
                  <a:solidFill>
                    <a:schemeClr val="accent3">
                      <a:lumMod val="75000"/>
                    </a:schemeClr>
                  </a:solidFill>
                  <a:latin typeface="Calibri"/>
                  <a:cs typeface="Calibri"/>
                </a:rPr>
                <a:t>Anxiety</a:t>
              </a:r>
            </a:p>
          </p:txBody>
        </p:sp>
        <p:sp>
          <p:nvSpPr>
            <p:cNvPr id="218118" name="Text Box 8"/>
            <p:cNvSpPr txBox="1">
              <a:spLocks noChangeArrowheads="1"/>
            </p:cNvSpPr>
            <p:nvPr/>
          </p:nvSpPr>
          <p:spPr bwMode="auto">
            <a:xfrm>
              <a:off x="2846802" y="3394994"/>
              <a:ext cx="1396536" cy="369332"/>
            </a:xfrm>
            <a:prstGeom prst="rect">
              <a:avLst/>
            </a:prstGeom>
            <a:noFill/>
            <a:ln w="9525">
              <a:noFill/>
              <a:miter lim="800000"/>
              <a:headEnd/>
              <a:tailEnd/>
            </a:ln>
          </p:spPr>
          <p:txBody>
            <a:bodyPr wrap="none">
              <a:prstTxWarp prst="textNoShape">
                <a:avLst/>
              </a:prstTxWarp>
              <a:spAutoFit/>
            </a:bodyPr>
            <a:lstStyle/>
            <a:p>
              <a:r>
                <a:rPr lang="en-US" dirty="0">
                  <a:solidFill>
                    <a:schemeClr val="accent3">
                      <a:lumMod val="75000"/>
                    </a:schemeClr>
                  </a:solidFill>
                  <a:latin typeface="Calibri"/>
                  <a:cs typeface="Calibri"/>
                </a:rPr>
                <a:t>Guilt/Shame</a:t>
              </a:r>
            </a:p>
          </p:txBody>
        </p:sp>
        <p:sp>
          <p:nvSpPr>
            <p:cNvPr id="218119" name="Text Box 10"/>
            <p:cNvSpPr txBox="1">
              <a:spLocks noChangeArrowheads="1"/>
            </p:cNvSpPr>
            <p:nvPr/>
          </p:nvSpPr>
          <p:spPr bwMode="auto">
            <a:xfrm>
              <a:off x="5870990" y="3572396"/>
              <a:ext cx="1011302" cy="369332"/>
            </a:xfrm>
            <a:prstGeom prst="rect">
              <a:avLst/>
            </a:prstGeom>
            <a:noFill/>
            <a:ln w="9525">
              <a:noFill/>
              <a:miter lim="800000"/>
              <a:headEnd/>
              <a:tailEnd/>
            </a:ln>
          </p:spPr>
          <p:txBody>
            <a:bodyPr wrap="none">
              <a:prstTxWarp prst="textNoShape">
                <a:avLst/>
              </a:prstTxWarp>
              <a:spAutoFit/>
            </a:bodyPr>
            <a:lstStyle/>
            <a:p>
              <a:r>
                <a:rPr lang="en-US" dirty="0">
                  <a:solidFill>
                    <a:schemeClr val="accent3">
                      <a:lumMod val="75000"/>
                    </a:schemeClr>
                  </a:solidFill>
                  <a:latin typeface="Calibri"/>
                  <a:cs typeface="Calibri"/>
                </a:rPr>
                <a:t>Isolation</a:t>
              </a:r>
            </a:p>
          </p:txBody>
        </p:sp>
        <p:sp>
          <p:nvSpPr>
            <p:cNvPr id="218120" name="Text Box 11"/>
            <p:cNvSpPr txBox="1">
              <a:spLocks noChangeArrowheads="1"/>
            </p:cNvSpPr>
            <p:nvPr/>
          </p:nvSpPr>
          <p:spPr bwMode="auto">
            <a:xfrm>
              <a:off x="1174828" y="5075477"/>
              <a:ext cx="663964" cy="369332"/>
            </a:xfrm>
            <a:prstGeom prst="rect">
              <a:avLst/>
            </a:prstGeom>
            <a:solidFill>
              <a:schemeClr val="accent6">
                <a:lumMod val="75000"/>
              </a:schemeClr>
            </a:solidFill>
            <a:ln w="9525">
              <a:noFill/>
              <a:miter lim="800000"/>
              <a:headEnd/>
              <a:tailEnd/>
            </a:ln>
          </p:spPr>
          <p:txBody>
            <a:bodyPr wrap="none">
              <a:prstTxWarp prst="textNoShape">
                <a:avLst/>
              </a:prstTxWarp>
              <a:spAutoFit/>
            </a:bodyPr>
            <a:lstStyle/>
            <a:p>
              <a:r>
                <a:rPr lang="en-US" dirty="0">
                  <a:solidFill>
                    <a:schemeClr val="bg1"/>
                  </a:solidFill>
                  <a:latin typeface="Calibri"/>
                  <a:cs typeface="Calibri"/>
                </a:rPr>
                <a:t>Calm</a:t>
              </a:r>
            </a:p>
          </p:txBody>
        </p:sp>
        <p:sp>
          <p:nvSpPr>
            <p:cNvPr id="218121" name="Text Box 12"/>
            <p:cNvSpPr txBox="1">
              <a:spLocks noChangeArrowheads="1"/>
            </p:cNvSpPr>
            <p:nvPr/>
          </p:nvSpPr>
          <p:spPr bwMode="auto">
            <a:xfrm>
              <a:off x="2963097" y="4964668"/>
              <a:ext cx="1382494" cy="369332"/>
            </a:xfrm>
            <a:prstGeom prst="rect">
              <a:avLst/>
            </a:prstGeom>
            <a:solidFill>
              <a:schemeClr val="accent3">
                <a:lumMod val="75000"/>
              </a:schemeClr>
            </a:solidFill>
            <a:ln w="9525">
              <a:noFill/>
              <a:miter lim="800000"/>
              <a:headEnd/>
              <a:tailEnd/>
            </a:ln>
          </p:spPr>
          <p:txBody>
            <a:bodyPr wrap="none">
              <a:prstTxWarp prst="textNoShape">
                <a:avLst/>
              </a:prstTxWarp>
              <a:spAutoFit/>
            </a:bodyPr>
            <a:lstStyle/>
            <a:p>
              <a:r>
                <a:rPr lang="en-US" dirty="0">
                  <a:solidFill>
                    <a:schemeClr val="bg1"/>
                  </a:solidFill>
                  <a:latin typeface="Calibri"/>
                  <a:cs typeface="Calibri"/>
                </a:rPr>
                <a:t>Competence</a:t>
              </a:r>
            </a:p>
          </p:txBody>
        </p:sp>
        <p:sp>
          <p:nvSpPr>
            <p:cNvPr id="239629" name="Text Box 13"/>
            <p:cNvSpPr txBox="1">
              <a:spLocks noChangeArrowheads="1"/>
            </p:cNvSpPr>
            <p:nvPr/>
          </p:nvSpPr>
          <p:spPr bwMode="auto">
            <a:xfrm>
              <a:off x="1127946" y="3975904"/>
              <a:ext cx="657488" cy="369332"/>
            </a:xfrm>
            <a:prstGeom prst="rect">
              <a:avLst/>
            </a:prstGeom>
            <a:noFill/>
            <a:ln>
              <a:noFill/>
            </a:ln>
            <a:effectLst/>
          </p:spPr>
          <p:txBody>
            <a:bodyPr wrap="none">
              <a:spAutoFit/>
            </a:bodyPr>
            <a:lstStyle/>
            <a:p>
              <a:pPr>
                <a:defRPr/>
              </a:pPr>
              <a:r>
                <a:rPr lang="en-US" dirty="0">
                  <a:solidFill>
                    <a:schemeClr val="accent3">
                      <a:lumMod val="75000"/>
                    </a:schemeClr>
                  </a:solidFill>
                  <a:latin typeface="Calibri"/>
                  <a:ea typeface="ＭＳ Ｐゴシック" charset="0"/>
                  <a:cs typeface="Calibri"/>
                </a:rPr>
                <a:t>Grief</a:t>
              </a:r>
            </a:p>
          </p:txBody>
        </p:sp>
        <p:sp>
          <p:nvSpPr>
            <p:cNvPr id="218123" name="Text Box 15"/>
            <p:cNvSpPr txBox="1">
              <a:spLocks noChangeArrowheads="1"/>
            </p:cNvSpPr>
            <p:nvPr/>
          </p:nvSpPr>
          <p:spPr bwMode="auto">
            <a:xfrm>
              <a:off x="6443701" y="4135880"/>
              <a:ext cx="1709699" cy="512320"/>
            </a:xfrm>
            <a:prstGeom prst="rect">
              <a:avLst/>
            </a:prstGeom>
            <a:noFill/>
            <a:ln w="9525">
              <a:noFill/>
              <a:miter lim="800000"/>
              <a:headEnd/>
              <a:tailEnd/>
            </a:ln>
          </p:spPr>
          <p:txBody>
            <a:bodyPr wrap="none">
              <a:prstTxWarp prst="textNoShape">
                <a:avLst/>
              </a:prstTxWarp>
              <a:spAutoFit/>
            </a:bodyPr>
            <a:lstStyle/>
            <a:p>
              <a:pPr algn="ctr">
                <a:lnSpc>
                  <a:spcPts val="1560"/>
                </a:lnSpc>
              </a:pPr>
              <a:r>
                <a:rPr lang="en-US" dirty="0">
                  <a:solidFill>
                    <a:schemeClr val="accent3">
                      <a:lumMod val="75000"/>
                    </a:schemeClr>
                  </a:solidFill>
                  <a:latin typeface="Calibri"/>
                  <a:cs typeface="Calibri"/>
                </a:rPr>
                <a:t>Severe Inability </a:t>
              </a:r>
            </a:p>
            <a:p>
              <a:pPr algn="ctr">
                <a:lnSpc>
                  <a:spcPts val="1560"/>
                </a:lnSpc>
              </a:pPr>
              <a:r>
                <a:rPr lang="en-US" dirty="0">
                  <a:solidFill>
                    <a:schemeClr val="accent3">
                      <a:lumMod val="75000"/>
                    </a:schemeClr>
                  </a:solidFill>
                  <a:latin typeface="Calibri"/>
                  <a:cs typeface="Calibri"/>
                </a:rPr>
                <a:t>to Function</a:t>
              </a:r>
            </a:p>
          </p:txBody>
        </p:sp>
        <p:sp>
          <p:nvSpPr>
            <p:cNvPr id="218124" name="Text Box 16"/>
            <p:cNvSpPr txBox="1">
              <a:spLocks noChangeArrowheads="1"/>
            </p:cNvSpPr>
            <p:nvPr/>
          </p:nvSpPr>
          <p:spPr bwMode="auto">
            <a:xfrm>
              <a:off x="5663236" y="5051821"/>
              <a:ext cx="968535" cy="369332"/>
            </a:xfrm>
            <a:prstGeom prst="rect">
              <a:avLst/>
            </a:prstGeom>
            <a:solidFill>
              <a:schemeClr val="accent6">
                <a:lumMod val="75000"/>
              </a:schemeClr>
            </a:solidFill>
            <a:ln w="9525">
              <a:noFill/>
              <a:miter lim="800000"/>
              <a:headEnd/>
              <a:tailEnd/>
            </a:ln>
          </p:spPr>
          <p:txBody>
            <a:bodyPr wrap="none">
              <a:prstTxWarp prst="textNoShape">
                <a:avLst/>
              </a:prstTxWarp>
              <a:spAutoFit/>
            </a:bodyPr>
            <a:lstStyle/>
            <a:p>
              <a:r>
                <a:rPr lang="en-US" dirty="0">
                  <a:solidFill>
                    <a:schemeClr val="bg1"/>
                  </a:solidFill>
                  <a:latin typeface="Calibri"/>
                  <a:cs typeface="Calibri"/>
                </a:rPr>
                <a:t>Connect</a:t>
              </a:r>
            </a:p>
          </p:txBody>
        </p:sp>
        <p:sp>
          <p:nvSpPr>
            <p:cNvPr id="218125" name="Text Box 17"/>
            <p:cNvSpPr txBox="1">
              <a:spLocks noChangeArrowheads="1"/>
            </p:cNvSpPr>
            <p:nvPr/>
          </p:nvSpPr>
          <p:spPr bwMode="auto">
            <a:xfrm>
              <a:off x="6829069" y="5223791"/>
              <a:ext cx="1239698" cy="369332"/>
            </a:xfrm>
            <a:prstGeom prst="rect">
              <a:avLst/>
            </a:prstGeom>
            <a:solidFill>
              <a:srgbClr val="1964AB"/>
            </a:solidFill>
            <a:ln w="9525">
              <a:noFill/>
              <a:miter lim="800000"/>
              <a:headEnd/>
              <a:tailEnd/>
            </a:ln>
          </p:spPr>
          <p:txBody>
            <a:bodyPr wrap="none">
              <a:prstTxWarp prst="textNoShape">
                <a:avLst/>
              </a:prstTxWarp>
              <a:spAutoFit/>
            </a:bodyPr>
            <a:lstStyle/>
            <a:p>
              <a:r>
                <a:rPr lang="en-US" dirty="0">
                  <a:solidFill>
                    <a:schemeClr val="bg1"/>
                  </a:solidFill>
                  <a:latin typeface="Calibri"/>
                  <a:cs typeface="Calibri"/>
                </a:rPr>
                <a:t>Coordinate</a:t>
              </a:r>
            </a:p>
          </p:txBody>
        </p:sp>
        <p:sp>
          <p:nvSpPr>
            <p:cNvPr id="218126" name="Text Box 18"/>
            <p:cNvSpPr txBox="1">
              <a:spLocks noChangeArrowheads="1"/>
            </p:cNvSpPr>
            <p:nvPr/>
          </p:nvSpPr>
          <p:spPr bwMode="auto">
            <a:xfrm>
              <a:off x="4473358" y="3567637"/>
              <a:ext cx="1084336" cy="502702"/>
            </a:xfrm>
            <a:prstGeom prst="rect">
              <a:avLst/>
            </a:prstGeom>
            <a:noFill/>
            <a:ln w="9525">
              <a:noFill/>
              <a:miter lim="800000"/>
              <a:headEnd/>
              <a:tailEnd/>
            </a:ln>
          </p:spPr>
          <p:txBody>
            <a:bodyPr wrap="none">
              <a:prstTxWarp prst="textNoShape">
                <a:avLst/>
              </a:prstTxWarp>
              <a:spAutoFit/>
            </a:bodyPr>
            <a:lstStyle/>
            <a:p>
              <a:pPr algn="ctr">
                <a:lnSpc>
                  <a:spcPts val="1560"/>
                </a:lnSpc>
              </a:pPr>
              <a:r>
                <a:rPr lang="en-US" dirty="0">
                  <a:solidFill>
                    <a:schemeClr val="accent3">
                      <a:lumMod val="75000"/>
                    </a:schemeClr>
                  </a:solidFill>
                  <a:latin typeface="Calibri"/>
                  <a:cs typeface="Calibri"/>
                </a:rPr>
                <a:t>Sleep </a:t>
              </a:r>
            </a:p>
            <a:p>
              <a:pPr algn="ctr">
                <a:lnSpc>
                  <a:spcPts val="1460"/>
                </a:lnSpc>
              </a:pPr>
              <a:r>
                <a:rPr lang="en-US" dirty="0">
                  <a:solidFill>
                    <a:schemeClr val="accent3">
                      <a:lumMod val="75000"/>
                    </a:schemeClr>
                  </a:solidFill>
                  <a:latin typeface="Calibri"/>
                  <a:cs typeface="Calibri"/>
                </a:rPr>
                <a:t>Problems</a:t>
              </a:r>
            </a:p>
          </p:txBody>
        </p:sp>
        <p:sp>
          <p:nvSpPr>
            <p:cNvPr id="239635" name="AutoShape 19"/>
            <p:cNvSpPr>
              <a:spLocks noChangeAspect="1" noChangeArrowheads="1"/>
            </p:cNvSpPr>
            <p:nvPr/>
          </p:nvSpPr>
          <p:spPr bwMode="auto">
            <a:xfrm>
              <a:off x="2728930" y="2057400"/>
              <a:ext cx="234117" cy="274320"/>
            </a:xfrm>
            <a:prstGeom prst="downArrow">
              <a:avLst>
                <a:gd name="adj1" fmla="val 50000"/>
                <a:gd name="adj2" fmla="val 43750"/>
              </a:avLst>
            </a:prstGeom>
            <a:solidFill>
              <a:schemeClr val="accent3"/>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a:latin typeface="Calibri"/>
                <a:cs typeface="Calibri"/>
              </a:endParaRPr>
            </a:p>
          </p:txBody>
        </p:sp>
        <p:sp>
          <p:nvSpPr>
            <p:cNvPr id="239636" name="AutoShape 20"/>
            <p:cNvSpPr>
              <a:spLocks noChangeAspect="1" noChangeArrowheads="1"/>
            </p:cNvSpPr>
            <p:nvPr/>
          </p:nvSpPr>
          <p:spPr bwMode="auto">
            <a:xfrm>
              <a:off x="3234945" y="2621280"/>
              <a:ext cx="237744" cy="274320"/>
            </a:xfrm>
            <a:prstGeom prst="downArrow">
              <a:avLst>
                <a:gd name="adj1" fmla="val 50000"/>
                <a:gd name="adj2" fmla="val 37500"/>
              </a:avLst>
            </a:prstGeom>
            <a:solidFill>
              <a:schemeClr val="accent3"/>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a:latin typeface="Calibri"/>
                <a:cs typeface="Calibri"/>
              </a:endParaRPr>
            </a:p>
          </p:txBody>
        </p:sp>
        <p:cxnSp>
          <p:nvCxnSpPr>
            <p:cNvPr id="239642" name="AutoShape 26"/>
            <p:cNvCxnSpPr>
              <a:cxnSpLocks noChangeShapeType="1"/>
            </p:cNvCxnSpPr>
            <p:nvPr/>
          </p:nvCxnSpPr>
          <p:spPr bwMode="auto">
            <a:xfrm flipH="1">
              <a:off x="1717960" y="3741139"/>
              <a:ext cx="1871485" cy="1249580"/>
            </a:xfrm>
            <a:prstGeom prst="straightConnector1">
              <a:avLst/>
            </a:prstGeom>
            <a:noFill/>
            <a:ln w="9525">
              <a:solidFill>
                <a:schemeClr val="tx1"/>
              </a:solidFill>
              <a:round/>
              <a:headEnd/>
              <a:tailEnd type="triangle" w="med" len="med"/>
            </a:ln>
            <a:effectLst>
              <a:glow rad="63500">
                <a:schemeClr val="accent3">
                  <a:alpha val="40000"/>
                </a:schemeClr>
              </a:glow>
              <a:outerShdw blurRad="63500" dist="38099" dir="2700000" algn="ctr" rotWithShape="0">
                <a:schemeClr val="bg2">
                  <a:alpha val="74998"/>
                </a:schemeClr>
              </a:outerShdw>
            </a:effectLst>
          </p:spPr>
        </p:cxnSp>
        <p:cxnSp>
          <p:nvCxnSpPr>
            <p:cNvPr id="239643" name="AutoShape 27"/>
            <p:cNvCxnSpPr>
              <a:cxnSpLocks noChangeShapeType="1"/>
            </p:cNvCxnSpPr>
            <p:nvPr/>
          </p:nvCxnSpPr>
          <p:spPr bwMode="auto">
            <a:xfrm flipH="1">
              <a:off x="1610475" y="3928712"/>
              <a:ext cx="808733" cy="1069903"/>
            </a:xfrm>
            <a:prstGeom prst="straightConnector1">
              <a:avLst/>
            </a:prstGeom>
            <a:noFill/>
            <a:ln w="9525">
              <a:solidFill>
                <a:schemeClr val="tx1"/>
              </a:solidFill>
              <a:round/>
              <a:headEnd/>
              <a:tailEnd type="triangle" w="med" len="med"/>
            </a:ln>
            <a:effectLst>
              <a:glow rad="63500">
                <a:schemeClr val="accent2">
                  <a:satMod val="175000"/>
                  <a:alpha val="40000"/>
                </a:schemeClr>
              </a:glow>
              <a:outerShdw blurRad="63500" dist="38099" dir="2700000" algn="ctr" rotWithShape="0">
                <a:schemeClr val="bg2">
                  <a:alpha val="74998"/>
                </a:schemeClr>
              </a:outerShdw>
            </a:effectLst>
          </p:spPr>
        </p:cxnSp>
        <p:cxnSp>
          <p:nvCxnSpPr>
            <p:cNvPr id="239644" name="AutoShape 28"/>
            <p:cNvCxnSpPr>
              <a:cxnSpLocks noChangeShapeType="1"/>
            </p:cNvCxnSpPr>
            <p:nvPr/>
          </p:nvCxnSpPr>
          <p:spPr bwMode="auto">
            <a:xfrm>
              <a:off x="2419207" y="3928712"/>
              <a:ext cx="309723" cy="1405288"/>
            </a:xfrm>
            <a:prstGeom prst="straightConnector1">
              <a:avLst/>
            </a:prstGeom>
            <a:noFill/>
            <a:ln w="9525">
              <a:solidFill>
                <a:schemeClr val="tx1"/>
              </a:solidFill>
              <a:round/>
              <a:headEnd/>
              <a:tailEnd type="triangle" w="med" len="med"/>
            </a:ln>
            <a:effectLst>
              <a:glow rad="63500">
                <a:schemeClr val="accent2">
                  <a:satMod val="175000"/>
                  <a:alpha val="40000"/>
                </a:schemeClr>
              </a:glow>
              <a:outerShdw blurRad="63500" dist="38099" dir="2700000" algn="ctr" rotWithShape="0">
                <a:schemeClr val="bg2">
                  <a:alpha val="74998"/>
                </a:schemeClr>
              </a:outerShdw>
            </a:effectLst>
          </p:spPr>
        </p:cxnSp>
        <p:cxnSp>
          <p:nvCxnSpPr>
            <p:cNvPr id="239645" name="AutoShape 29"/>
            <p:cNvCxnSpPr>
              <a:cxnSpLocks noChangeShapeType="1"/>
              <a:stCxn id="239629" idx="2"/>
            </p:cNvCxnSpPr>
            <p:nvPr/>
          </p:nvCxnSpPr>
          <p:spPr bwMode="auto">
            <a:xfrm>
              <a:off x="1456690" y="4345236"/>
              <a:ext cx="0" cy="653379"/>
            </a:xfrm>
            <a:prstGeom prst="straightConnector1">
              <a:avLst/>
            </a:prstGeom>
            <a:noFill/>
            <a:ln w="9525">
              <a:solidFill>
                <a:schemeClr val="tx1"/>
              </a:solidFill>
              <a:round/>
              <a:headEnd/>
              <a:tailEnd type="triangle" w="med" len="med"/>
            </a:ln>
            <a:effectLst>
              <a:glow rad="63500">
                <a:schemeClr val="accent1">
                  <a:satMod val="175000"/>
                  <a:alpha val="40000"/>
                </a:schemeClr>
              </a:glow>
              <a:outerShdw blurRad="63500" dist="38099" dir="2700000" algn="ctr" rotWithShape="0">
                <a:schemeClr val="bg2">
                  <a:alpha val="74998"/>
                </a:schemeClr>
              </a:outerShdw>
            </a:effectLst>
          </p:spPr>
        </p:cxnSp>
        <p:cxnSp>
          <p:nvCxnSpPr>
            <p:cNvPr id="239646" name="AutoShape 30"/>
            <p:cNvCxnSpPr>
              <a:cxnSpLocks noChangeShapeType="1"/>
            </p:cNvCxnSpPr>
            <p:nvPr/>
          </p:nvCxnSpPr>
          <p:spPr bwMode="auto">
            <a:xfrm flipH="1">
              <a:off x="3495240" y="3741139"/>
              <a:ext cx="94205" cy="1178999"/>
            </a:xfrm>
            <a:prstGeom prst="straightConnector1">
              <a:avLst/>
            </a:prstGeom>
            <a:noFill/>
            <a:ln w="9525">
              <a:solidFill>
                <a:schemeClr val="tx1"/>
              </a:solidFill>
              <a:round/>
              <a:headEnd/>
              <a:tailEnd type="triangle" w="med" len="med"/>
            </a:ln>
            <a:effectLst>
              <a:glow rad="63500">
                <a:schemeClr val="accent3">
                  <a:alpha val="40000"/>
                </a:schemeClr>
              </a:glow>
              <a:outerShdw blurRad="63500" dist="38099" dir="2700000" algn="ctr" rotWithShape="0">
                <a:schemeClr val="bg2">
                  <a:alpha val="74998"/>
                </a:schemeClr>
              </a:outerShdw>
            </a:effectLst>
          </p:spPr>
        </p:cxnSp>
        <p:cxnSp>
          <p:nvCxnSpPr>
            <p:cNvPr id="239648" name="AutoShape 32"/>
            <p:cNvCxnSpPr>
              <a:cxnSpLocks noChangeShapeType="1"/>
              <a:stCxn id="218126" idx="2"/>
            </p:cNvCxnSpPr>
            <p:nvPr/>
          </p:nvCxnSpPr>
          <p:spPr bwMode="auto">
            <a:xfrm flipH="1">
              <a:off x="3611352" y="4070339"/>
              <a:ext cx="1404174" cy="838687"/>
            </a:xfrm>
            <a:prstGeom prst="straightConnector1">
              <a:avLst/>
            </a:prstGeom>
            <a:noFill/>
            <a:ln w="9525">
              <a:solidFill>
                <a:schemeClr val="tx1"/>
              </a:solidFill>
              <a:round/>
              <a:headEnd/>
              <a:tailEnd type="triangle" w="med" len="med"/>
            </a:ln>
            <a:effectLst>
              <a:glow rad="63500">
                <a:schemeClr val="accent5">
                  <a:lumMod val="60000"/>
                  <a:lumOff val="40000"/>
                  <a:alpha val="40000"/>
                </a:schemeClr>
              </a:glow>
              <a:outerShdw blurRad="63500" dist="38099" dir="2700000" algn="ctr" rotWithShape="0">
                <a:schemeClr val="bg2">
                  <a:alpha val="74998"/>
                </a:schemeClr>
              </a:outerShdw>
            </a:effectLst>
          </p:spPr>
        </p:cxnSp>
        <p:cxnSp>
          <p:nvCxnSpPr>
            <p:cNvPr id="239649" name="AutoShape 33"/>
            <p:cNvCxnSpPr>
              <a:cxnSpLocks noChangeShapeType="1"/>
            </p:cNvCxnSpPr>
            <p:nvPr/>
          </p:nvCxnSpPr>
          <p:spPr bwMode="auto">
            <a:xfrm flipH="1">
              <a:off x="4805985" y="3918939"/>
              <a:ext cx="1609144" cy="1415061"/>
            </a:xfrm>
            <a:prstGeom prst="straightConnector1">
              <a:avLst/>
            </a:prstGeom>
            <a:noFill/>
            <a:ln w="9525">
              <a:solidFill>
                <a:schemeClr val="tx1"/>
              </a:solidFill>
              <a:round/>
              <a:headEnd/>
              <a:tailEnd type="triangle" w="med" len="med"/>
            </a:ln>
            <a:effectLst>
              <a:glow rad="63500">
                <a:srgbClr val="FFAE2D">
                  <a:alpha val="40000"/>
                </a:srgbClr>
              </a:glow>
              <a:outerShdw blurRad="63500" dist="38099" dir="2700000" algn="ctr" rotWithShape="0">
                <a:schemeClr val="bg2">
                  <a:alpha val="74998"/>
                </a:schemeClr>
              </a:outerShdw>
            </a:effectLst>
          </p:spPr>
        </p:cxnSp>
        <p:cxnSp>
          <p:nvCxnSpPr>
            <p:cNvPr id="239650" name="AutoShape 34"/>
            <p:cNvCxnSpPr>
              <a:cxnSpLocks noChangeShapeType="1"/>
            </p:cNvCxnSpPr>
            <p:nvPr/>
          </p:nvCxnSpPr>
          <p:spPr bwMode="auto">
            <a:xfrm flipH="1">
              <a:off x="5978042" y="3918940"/>
              <a:ext cx="437085" cy="1088907"/>
            </a:xfrm>
            <a:prstGeom prst="straightConnector1">
              <a:avLst/>
            </a:prstGeom>
            <a:noFill/>
            <a:ln w="9525">
              <a:solidFill>
                <a:schemeClr val="tx1"/>
              </a:solidFill>
              <a:round/>
              <a:headEnd/>
              <a:tailEnd type="triangle" w="med" len="med"/>
            </a:ln>
            <a:effectLst>
              <a:glow rad="63500">
                <a:srgbClr val="FFAE2D">
                  <a:alpha val="40000"/>
                </a:srgbClr>
              </a:glow>
              <a:outerShdw blurRad="63500" dist="38099" dir="2700000" algn="ctr" rotWithShape="0">
                <a:schemeClr val="bg2">
                  <a:alpha val="74998"/>
                </a:schemeClr>
              </a:outerShdw>
            </a:effectLst>
          </p:spPr>
        </p:cxnSp>
        <p:cxnSp>
          <p:nvCxnSpPr>
            <p:cNvPr id="239652" name="AutoShape 36"/>
            <p:cNvCxnSpPr>
              <a:cxnSpLocks noChangeShapeType="1"/>
            </p:cNvCxnSpPr>
            <p:nvPr/>
          </p:nvCxnSpPr>
          <p:spPr bwMode="auto">
            <a:xfrm>
              <a:off x="7298458" y="4655940"/>
              <a:ext cx="28536" cy="493394"/>
            </a:xfrm>
            <a:prstGeom prst="straightConnector1">
              <a:avLst/>
            </a:prstGeom>
            <a:noFill/>
            <a:ln w="9525">
              <a:solidFill>
                <a:schemeClr val="tx1"/>
              </a:solidFill>
              <a:round/>
              <a:headEnd/>
              <a:tailEnd type="triangle" w="med" len="med"/>
            </a:ln>
            <a:effectLst>
              <a:glow rad="63500">
                <a:schemeClr val="accent6">
                  <a:satMod val="175000"/>
                  <a:alpha val="40000"/>
                </a:schemeClr>
              </a:glow>
              <a:outerShdw blurRad="63500" dist="38099" dir="2700000" algn="ctr" rotWithShape="0">
                <a:schemeClr val="bg2">
                  <a:alpha val="74998"/>
                </a:schemeClr>
              </a:outerShdw>
            </a:effectLst>
          </p:spPr>
        </p:cxnSp>
        <p:sp>
          <p:nvSpPr>
            <p:cNvPr id="239654" name="AutoShape 38"/>
            <p:cNvSpPr>
              <a:spLocks noChangeAspect="1" noChangeArrowheads="1"/>
            </p:cNvSpPr>
            <p:nvPr/>
          </p:nvSpPr>
          <p:spPr bwMode="auto">
            <a:xfrm>
              <a:off x="4726798" y="3146168"/>
              <a:ext cx="237744" cy="282832"/>
            </a:xfrm>
            <a:prstGeom prst="downArrow">
              <a:avLst>
                <a:gd name="adj1" fmla="val 50000"/>
                <a:gd name="adj2" fmla="val 43750"/>
              </a:avLst>
            </a:prstGeom>
            <a:solidFill>
              <a:schemeClr val="accent3"/>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a:latin typeface="Calibri"/>
                <a:cs typeface="Calibri"/>
              </a:endParaRPr>
            </a:p>
          </p:txBody>
        </p:sp>
        <p:sp>
          <p:nvSpPr>
            <p:cNvPr id="218139" name="Text Box 39"/>
            <p:cNvSpPr txBox="1">
              <a:spLocks noChangeArrowheads="1"/>
            </p:cNvSpPr>
            <p:nvPr/>
          </p:nvSpPr>
          <p:spPr bwMode="auto">
            <a:xfrm>
              <a:off x="2452706" y="5421868"/>
              <a:ext cx="733278" cy="369332"/>
            </a:xfrm>
            <a:prstGeom prst="rect">
              <a:avLst/>
            </a:prstGeom>
            <a:solidFill>
              <a:srgbClr val="1964AB"/>
            </a:solidFill>
            <a:ln w="9525">
              <a:noFill/>
              <a:miter lim="800000"/>
              <a:headEnd/>
              <a:tailEnd/>
            </a:ln>
          </p:spPr>
          <p:txBody>
            <a:bodyPr wrap="none">
              <a:prstTxWarp prst="textNoShape">
                <a:avLst/>
              </a:prstTxWarp>
              <a:spAutoFit/>
            </a:bodyPr>
            <a:lstStyle/>
            <a:p>
              <a:r>
                <a:rPr lang="en-US" dirty="0">
                  <a:solidFill>
                    <a:schemeClr val="bg1"/>
                  </a:solidFill>
                  <a:latin typeface="Calibri"/>
                  <a:cs typeface="Calibri"/>
                </a:rPr>
                <a:t>Cover</a:t>
              </a:r>
            </a:p>
          </p:txBody>
        </p:sp>
        <p:cxnSp>
          <p:nvCxnSpPr>
            <p:cNvPr id="239656" name="AutoShape 40"/>
            <p:cNvCxnSpPr>
              <a:cxnSpLocks noChangeShapeType="1"/>
            </p:cNvCxnSpPr>
            <p:nvPr/>
          </p:nvCxnSpPr>
          <p:spPr bwMode="auto">
            <a:xfrm>
              <a:off x="2419208" y="3928712"/>
              <a:ext cx="962124" cy="994015"/>
            </a:xfrm>
            <a:prstGeom prst="straightConnector1">
              <a:avLst/>
            </a:prstGeom>
            <a:noFill/>
            <a:ln w="9525">
              <a:solidFill>
                <a:schemeClr val="tx1"/>
              </a:solidFill>
              <a:round/>
              <a:headEnd/>
              <a:tailEnd type="triangle" w="med" len="med"/>
            </a:ln>
            <a:effectLst>
              <a:glow rad="63500">
                <a:schemeClr val="accent2">
                  <a:satMod val="175000"/>
                  <a:alpha val="40000"/>
                </a:schemeClr>
              </a:glow>
              <a:outerShdw blurRad="63500" dist="38099" dir="2700000" algn="ctr" rotWithShape="0">
                <a:schemeClr val="bg2">
                  <a:alpha val="74998"/>
                </a:schemeClr>
              </a:outerShdw>
            </a:effectLst>
          </p:spPr>
        </p:cxnSp>
        <p:cxnSp>
          <p:nvCxnSpPr>
            <p:cNvPr id="58" name="AutoShape 26"/>
            <p:cNvCxnSpPr>
              <a:cxnSpLocks noChangeShapeType="1"/>
              <a:stCxn id="218126" idx="2"/>
            </p:cNvCxnSpPr>
            <p:nvPr/>
          </p:nvCxnSpPr>
          <p:spPr bwMode="auto">
            <a:xfrm flipH="1">
              <a:off x="1873936" y="4070339"/>
              <a:ext cx="3141590" cy="928276"/>
            </a:xfrm>
            <a:prstGeom prst="straightConnector1">
              <a:avLst/>
            </a:prstGeom>
            <a:noFill/>
            <a:ln w="9525">
              <a:solidFill>
                <a:schemeClr val="tx1"/>
              </a:solidFill>
              <a:round/>
              <a:headEnd/>
              <a:tailEnd type="triangle" w="med" len="med"/>
            </a:ln>
            <a:effectLst>
              <a:glow rad="63500">
                <a:schemeClr val="accent5">
                  <a:lumMod val="60000"/>
                  <a:lumOff val="40000"/>
                  <a:alpha val="40000"/>
                </a:schemeClr>
              </a:glow>
              <a:outerShdw blurRad="63500" dist="38099" dir="2700000" algn="ctr" rotWithShape="0">
                <a:schemeClr val="bg2">
                  <a:alpha val="74998"/>
                </a:schemeClr>
              </a:outerShdw>
            </a:effectLst>
          </p:spPr>
        </p:cxnSp>
        <p:cxnSp>
          <p:nvCxnSpPr>
            <p:cNvPr id="61" name="AutoShape 30"/>
            <p:cNvCxnSpPr>
              <a:cxnSpLocks noChangeShapeType="1"/>
            </p:cNvCxnSpPr>
            <p:nvPr/>
          </p:nvCxnSpPr>
          <p:spPr bwMode="auto">
            <a:xfrm>
              <a:off x="3589444" y="3741138"/>
              <a:ext cx="2302975" cy="1266709"/>
            </a:xfrm>
            <a:prstGeom prst="straightConnector1">
              <a:avLst/>
            </a:prstGeom>
            <a:noFill/>
            <a:ln w="9525">
              <a:solidFill>
                <a:schemeClr val="tx1"/>
              </a:solidFill>
              <a:round/>
              <a:headEnd/>
              <a:tailEnd type="triangle" w="med" len="med"/>
            </a:ln>
            <a:effectLst>
              <a:glow rad="63500">
                <a:schemeClr val="accent3">
                  <a:alpha val="40000"/>
                </a:schemeClr>
              </a:glow>
              <a:outerShdw blurRad="63500" dist="38099" dir="2700000" algn="ctr" rotWithShape="0">
                <a:schemeClr val="bg2">
                  <a:alpha val="74998"/>
                </a:schemeClr>
              </a:outerShdw>
            </a:effectLst>
          </p:spPr>
        </p:cxnSp>
        <p:cxnSp>
          <p:nvCxnSpPr>
            <p:cNvPr id="64" name="AutoShape 33"/>
            <p:cNvCxnSpPr>
              <a:cxnSpLocks noChangeShapeType="1"/>
              <a:stCxn id="218126" idx="2"/>
            </p:cNvCxnSpPr>
            <p:nvPr/>
          </p:nvCxnSpPr>
          <p:spPr bwMode="auto">
            <a:xfrm>
              <a:off x="5015526" y="4070339"/>
              <a:ext cx="2225845" cy="1101777"/>
            </a:xfrm>
            <a:prstGeom prst="straightConnector1">
              <a:avLst/>
            </a:prstGeom>
            <a:noFill/>
            <a:ln w="9525">
              <a:solidFill>
                <a:schemeClr val="tx1"/>
              </a:solidFill>
              <a:round/>
              <a:headEnd/>
              <a:tailEnd type="triangle" w="med" len="med"/>
            </a:ln>
            <a:effectLst>
              <a:glow rad="63500">
                <a:schemeClr val="accent5">
                  <a:lumMod val="60000"/>
                  <a:lumOff val="40000"/>
                  <a:alpha val="40000"/>
                </a:schemeClr>
              </a:glow>
              <a:outerShdw blurRad="63500" dist="38099" dir="2700000" algn="ctr" rotWithShape="0">
                <a:schemeClr val="bg2">
                  <a:alpha val="74998"/>
                </a:schemeClr>
              </a:outerShdw>
            </a:effectLst>
          </p:spPr>
        </p:cxnSp>
        <p:sp>
          <p:nvSpPr>
            <p:cNvPr id="218144" name="Text Box 16"/>
            <p:cNvSpPr txBox="1">
              <a:spLocks noChangeArrowheads="1"/>
            </p:cNvSpPr>
            <p:nvPr/>
          </p:nvSpPr>
          <p:spPr bwMode="auto">
            <a:xfrm>
              <a:off x="4221446" y="5421868"/>
              <a:ext cx="1255857" cy="369332"/>
            </a:xfrm>
            <a:prstGeom prst="rect">
              <a:avLst/>
            </a:prstGeom>
            <a:solidFill>
              <a:schemeClr val="accent2"/>
            </a:solidFill>
            <a:ln w="9525">
              <a:noFill/>
              <a:miter lim="800000"/>
              <a:headEnd/>
              <a:tailEnd/>
            </a:ln>
          </p:spPr>
          <p:txBody>
            <a:bodyPr wrap="none">
              <a:prstTxWarp prst="textNoShape">
                <a:avLst/>
              </a:prstTxWarp>
              <a:spAutoFit/>
            </a:bodyPr>
            <a:lstStyle/>
            <a:p>
              <a:r>
                <a:rPr lang="en-US" dirty="0">
                  <a:solidFill>
                    <a:schemeClr val="bg1"/>
                  </a:solidFill>
                  <a:latin typeface="Calibri"/>
                  <a:cs typeface="Calibri"/>
                </a:rPr>
                <a:t>Confidence</a:t>
              </a:r>
            </a:p>
          </p:txBody>
        </p:sp>
        <p:cxnSp>
          <p:nvCxnSpPr>
            <p:cNvPr id="71" name="AutoShape 30"/>
            <p:cNvCxnSpPr>
              <a:cxnSpLocks noChangeShapeType="1"/>
            </p:cNvCxnSpPr>
            <p:nvPr/>
          </p:nvCxnSpPr>
          <p:spPr bwMode="auto">
            <a:xfrm>
              <a:off x="3589444" y="3741138"/>
              <a:ext cx="1159086" cy="1599336"/>
            </a:xfrm>
            <a:prstGeom prst="straightConnector1">
              <a:avLst/>
            </a:prstGeom>
            <a:noFill/>
            <a:ln w="9525">
              <a:solidFill>
                <a:schemeClr val="tx1"/>
              </a:solidFill>
              <a:round/>
              <a:headEnd/>
              <a:tailEnd type="triangle" w="med" len="med"/>
            </a:ln>
            <a:effectLst>
              <a:glow rad="63500">
                <a:schemeClr val="accent3">
                  <a:alpha val="40000"/>
                </a:schemeClr>
              </a:glow>
              <a:outerShdw blurRad="63500" dist="38099" dir="2700000" algn="ctr" rotWithShape="0">
                <a:schemeClr val="bg2">
                  <a:alpha val="74998"/>
                </a:schemeClr>
              </a:outerShdw>
            </a:effectLst>
          </p:spPr>
        </p:cxnSp>
        <p:cxnSp>
          <p:nvCxnSpPr>
            <p:cNvPr id="77" name="AutoShape 33"/>
            <p:cNvCxnSpPr>
              <a:cxnSpLocks noChangeShapeType="1"/>
              <a:stCxn id="239629" idx="2"/>
            </p:cNvCxnSpPr>
            <p:nvPr/>
          </p:nvCxnSpPr>
          <p:spPr bwMode="auto">
            <a:xfrm>
              <a:off x="1456690" y="4345236"/>
              <a:ext cx="4153867" cy="729456"/>
            </a:xfrm>
            <a:prstGeom prst="straightConnector1">
              <a:avLst/>
            </a:prstGeom>
            <a:noFill/>
            <a:ln w="9525">
              <a:solidFill>
                <a:schemeClr val="tx1"/>
              </a:solidFill>
              <a:round/>
              <a:headEnd/>
              <a:tailEnd type="triangle" w="med" len="med"/>
            </a:ln>
            <a:effectLst>
              <a:glow rad="63500">
                <a:schemeClr val="accent1">
                  <a:satMod val="175000"/>
                  <a:alpha val="40000"/>
                </a:schemeClr>
              </a:glow>
              <a:outerShdw blurRad="63500" dist="38099" dir="2700000" algn="ctr" rotWithShape="0">
                <a:schemeClr val="bg2">
                  <a:alpha val="74998"/>
                </a:schemeClr>
              </a:outerShdw>
            </a:effectLst>
          </p:spPr>
        </p:cxnSp>
      </p:grpSp>
    </p:spTree>
    <p:extLst>
      <p:ext uri="{BB962C8B-B14F-4D97-AF65-F5344CB8AC3E}">
        <p14:creationId xmlns:p14="http://schemas.microsoft.com/office/powerpoint/2010/main" val="177849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p:txBody>
          <a:bodyPr/>
          <a:lstStyle/>
          <a:p>
            <a:r>
              <a:rPr lang="en-GB" dirty="0"/>
              <a:t>Cover Actions</a:t>
            </a:r>
            <a:endParaRPr lang="en-US" dirty="0"/>
          </a:p>
        </p:txBody>
      </p:sp>
      <p:graphicFrame>
        <p:nvGraphicFramePr>
          <p:cNvPr id="11" name="TextBox 8" descr="Table of Cover Actions">
            <a:extLst>
              <a:ext uri="{FF2B5EF4-FFF2-40B4-BE49-F238E27FC236}">
                <a16:creationId xmlns:a16="http://schemas.microsoft.com/office/drawing/2014/main" id="{B8EFEF46-378C-47B1-BEFE-339CE8A36FD3}"/>
              </a:ext>
            </a:extLst>
          </p:cNvPr>
          <p:cNvGraphicFramePr/>
          <p:nvPr>
            <p:extLst>
              <p:ext uri="{D42A27DB-BD31-4B8C-83A1-F6EECF244321}">
                <p14:modId xmlns:p14="http://schemas.microsoft.com/office/powerpoint/2010/main" val="3833519381"/>
              </p:ext>
            </p:extLst>
          </p:nvPr>
        </p:nvGraphicFramePr>
        <p:xfrm>
          <a:off x="442796" y="2011680"/>
          <a:ext cx="8320204"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id="{918B25E0-4818-854D-8E9E-44574E929165}"/>
              </a:ext>
              <a:ext uri="{C183D7F6-B498-43B3-948B-1728B52AA6E4}">
                <adec:decorative xmlns:adec="http://schemas.microsoft.com/office/drawing/2017/decorative" val="1"/>
              </a:ext>
            </a:extLst>
          </p:cNvPr>
          <p:cNvSpPr/>
          <p:nvPr/>
        </p:nvSpPr>
        <p:spPr>
          <a:xfrm>
            <a:off x="1295400" y="2014385"/>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5" name="Down Arrow 4">
            <a:extLst>
              <a:ext uri="{FF2B5EF4-FFF2-40B4-BE49-F238E27FC236}">
                <a16:creationId xmlns:a16="http://schemas.microsoft.com/office/drawing/2014/main" id="{4301182C-9FD9-E343-8245-10D3F967CA8B}"/>
              </a:ext>
              <a:ext uri="{C183D7F6-B498-43B3-948B-1728B52AA6E4}">
                <adec:decorative xmlns:adec="http://schemas.microsoft.com/office/drawing/2017/decorative" val="1"/>
              </a:ext>
            </a:extLst>
          </p:cNvPr>
          <p:cNvSpPr/>
          <p:nvPr/>
        </p:nvSpPr>
        <p:spPr>
          <a:xfrm>
            <a:off x="3399263"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9" name="Down Arrow 8">
            <a:extLst>
              <a:ext uri="{FF2B5EF4-FFF2-40B4-BE49-F238E27FC236}">
                <a16:creationId xmlns:a16="http://schemas.microsoft.com/office/drawing/2014/main" id="{B1B80729-6FFB-FD4D-A3CD-C12DAA167A37}"/>
              </a:ext>
              <a:ext uri="{C183D7F6-B498-43B3-948B-1728B52AA6E4}">
                <adec:decorative xmlns:adec="http://schemas.microsoft.com/office/drawing/2017/decorative" val="1"/>
              </a:ext>
            </a:extLst>
          </p:cNvPr>
          <p:cNvSpPr/>
          <p:nvPr/>
        </p:nvSpPr>
        <p:spPr>
          <a:xfrm>
            <a:off x="5503126"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 name="Down Arrow 6">
            <a:extLst>
              <a:ext uri="{FF2B5EF4-FFF2-40B4-BE49-F238E27FC236}">
                <a16:creationId xmlns:a16="http://schemas.microsoft.com/office/drawing/2014/main" id="{838B2B7C-215D-6A40-96E7-33B1B070541E}"/>
              </a:ext>
              <a:ext uri="{C183D7F6-B498-43B3-948B-1728B52AA6E4}">
                <adec:decorative xmlns:adec="http://schemas.microsoft.com/office/drawing/2017/decorative" val="1"/>
              </a:ext>
            </a:extLst>
          </p:cNvPr>
          <p:cNvSpPr/>
          <p:nvPr/>
        </p:nvSpPr>
        <p:spPr>
          <a:xfrm>
            <a:off x="7606990" y="2011680"/>
            <a:ext cx="317810" cy="384716"/>
          </a:xfrm>
          <a:prstGeom prst="downArrow">
            <a:avLst/>
          </a:prstGeom>
          <a:solidFill>
            <a:srgbClr val="196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63364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3DE734A7-0752-1B48-BC15-4700B9E0B6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96B89ED-9947-4A4F-BA7C-A258F83E62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92C23F-3812-5243-AE9C-4A7514895F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663A4983-E385-3A4C-9A2E-20E14778FC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0FD8E0E6-B678-DD4E-A868-521155CD4A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F4B04CBB-6230-B043-955E-84D5A2BA66F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14128912-80BD-EA4B-A556-9B81501FFE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359F9096-7382-7349-B8E7-3046EFCA55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p:txBody>
          <a:bodyPr>
            <a:normAutofit/>
          </a:bodyPr>
          <a:lstStyle/>
          <a:p>
            <a:pPr eaLnBrk="1" hangingPunct="1"/>
            <a:r>
              <a:rPr lang="en-US" altLang="en-US" dirty="0">
                <a:ea typeface="ＭＳ Ｐゴシック" pitchFamily="34" charset="-128"/>
              </a:rPr>
              <a:t>Potential SFA Cover Actions</a:t>
            </a:r>
          </a:p>
        </p:txBody>
      </p:sp>
      <p:pic>
        <p:nvPicPr>
          <p:cNvPr id="6" name="Picture 5" descr="Icon: No sign">
            <a:extLst>
              <a:ext uri="{FF2B5EF4-FFF2-40B4-BE49-F238E27FC236}">
                <a16:creationId xmlns:a16="http://schemas.microsoft.com/office/drawing/2014/main" id="{04C45509-FB45-B8B0-C5CC-E409DD8CF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263" y="2000641"/>
            <a:ext cx="419100" cy="419100"/>
          </a:xfrm>
          <a:prstGeom prst="rect">
            <a:avLst/>
          </a:prstGeom>
        </p:spPr>
      </p:pic>
      <p:sp>
        <p:nvSpPr>
          <p:cNvPr id="5" name="Freeform 4">
            <a:extLst>
              <a:ext uri="{FF2B5EF4-FFF2-40B4-BE49-F238E27FC236}">
                <a16:creationId xmlns:a16="http://schemas.microsoft.com/office/drawing/2014/main" id="{9D5F28F6-893F-CD91-2548-E9035635A108}"/>
              </a:ext>
            </a:extLst>
          </p:cNvPr>
          <p:cNvSpPr/>
          <p:nvPr/>
        </p:nvSpPr>
        <p:spPr>
          <a:xfrm>
            <a:off x="1854689" y="1832312"/>
            <a:ext cx="6832110" cy="748129"/>
          </a:xfrm>
          <a:custGeom>
            <a:avLst/>
            <a:gdLst>
              <a:gd name="connsiteX0" fmla="*/ 0 w 6832110"/>
              <a:gd name="connsiteY0" fmla="*/ 0 h 748129"/>
              <a:gd name="connsiteX1" fmla="*/ 6832110 w 6832110"/>
              <a:gd name="connsiteY1" fmla="*/ 0 h 748129"/>
              <a:gd name="connsiteX2" fmla="*/ 6832110 w 6832110"/>
              <a:gd name="connsiteY2" fmla="*/ 748129 h 748129"/>
              <a:gd name="connsiteX3" fmla="*/ 0 w 6832110"/>
              <a:gd name="connsiteY3" fmla="*/ 748129 h 748129"/>
              <a:gd name="connsiteX4" fmla="*/ 0 w 6832110"/>
              <a:gd name="connsiteY4" fmla="*/ 0 h 74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110" h="748129">
                <a:moveTo>
                  <a:pt x="0" y="0"/>
                </a:moveTo>
                <a:lnTo>
                  <a:pt x="6832110" y="0"/>
                </a:lnTo>
                <a:lnTo>
                  <a:pt x="6832110" y="748129"/>
                </a:lnTo>
                <a:lnTo>
                  <a:pt x="0" y="7481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177" tIns="79177" rIns="79177" bIns="79177" numCol="1" spcCol="1270" anchor="ctr" anchorCtr="0">
            <a:noAutofit/>
          </a:bodyPr>
          <a:lstStyle/>
          <a:p>
            <a:pPr marL="0" lvl="0" indent="0" algn="l" defTabSz="844550">
              <a:lnSpc>
                <a:spcPct val="100000"/>
              </a:lnSpc>
              <a:spcBef>
                <a:spcPct val="0"/>
              </a:spcBef>
              <a:spcAft>
                <a:spcPct val="35000"/>
              </a:spcAft>
              <a:buNone/>
            </a:pPr>
            <a:r>
              <a:rPr lang="en-US" sz="1900" kern="1200" dirty="0"/>
              <a:t>Reduce anything that makes the person feel unsafe </a:t>
            </a:r>
          </a:p>
        </p:txBody>
      </p:sp>
      <p:pic>
        <p:nvPicPr>
          <p:cNvPr id="18" name="Picture 17" descr="Icon: Lock">
            <a:extLst>
              <a:ext uri="{FF2B5EF4-FFF2-40B4-BE49-F238E27FC236}">
                <a16:creationId xmlns:a16="http://schemas.microsoft.com/office/drawing/2014/main" id="{D695FE64-9C7D-49D4-2C64-7456D8813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263" y="2805866"/>
            <a:ext cx="419100" cy="406400"/>
          </a:xfrm>
          <a:prstGeom prst="rect">
            <a:avLst/>
          </a:prstGeom>
        </p:spPr>
      </p:pic>
      <p:sp>
        <p:nvSpPr>
          <p:cNvPr id="8" name="Freeform 7">
            <a:extLst>
              <a:ext uri="{FF2B5EF4-FFF2-40B4-BE49-F238E27FC236}">
                <a16:creationId xmlns:a16="http://schemas.microsoft.com/office/drawing/2014/main" id="{F8E713DB-943E-AFF5-681D-C2C103A879AC}"/>
              </a:ext>
            </a:extLst>
          </p:cNvPr>
          <p:cNvSpPr/>
          <p:nvPr/>
        </p:nvSpPr>
        <p:spPr>
          <a:xfrm>
            <a:off x="1854689" y="2635002"/>
            <a:ext cx="6832110" cy="748129"/>
          </a:xfrm>
          <a:custGeom>
            <a:avLst/>
            <a:gdLst>
              <a:gd name="connsiteX0" fmla="*/ 0 w 6832110"/>
              <a:gd name="connsiteY0" fmla="*/ 0 h 748129"/>
              <a:gd name="connsiteX1" fmla="*/ 6832110 w 6832110"/>
              <a:gd name="connsiteY1" fmla="*/ 0 h 748129"/>
              <a:gd name="connsiteX2" fmla="*/ 6832110 w 6832110"/>
              <a:gd name="connsiteY2" fmla="*/ 748129 h 748129"/>
              <a:gd name="connsiteX3" fmla="*/ 0 w 6832110"/>
              <a:gd name="connsiteY3" fmla="*/ 748129 h 748129"/>
              <a:gd name="connsiteX4" fmla="*/ 0 w 6832110"/>
              <a:gd name="connsiteY4" fmla="*/ 0 h 74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110" h="748129">
                <a:moveTo>
                  <a:pt x="0" y="0"/>
                </a:moveTo>
                <a:lnTo>
                  <a:pt x="6832110" y="0"/>
                </a:lnTo>
                <a:lnTo>
                  <a:pt x="6832110" y="748129"/>
                </a:lnTo>
                <a:lnTo>
                  <a:pt x="0" y="7481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177" tIns="79177" rIns="79177" bIns="79177" numCol="1" spcCol="1270" anchor="ctr" anchorCtr="0">
            <a:noAutofit/>
          </a:bodyPr>
          <a:lstStyle/>
          <a:p>
            <a:pPr marL="0" lvl="0" indent="0" algn="l" defTabSz="844550">
              <a:lnSpc>
                <a:spcPct val="100000"/>
              </a:lnSpc>
              <a:spcBef>
                <a:spcPct val="0"/>
              </a:spcBef>
              <a:spcAft>
                <a:spcPct val="35000"/>
              </a:spcAft>
              <a:buNone/>
            </a:pPr>
            <a:r>
              <a:rPr lang="en-US" sz="1900" kern="1200" dirty="0"/>
              <a:t>Reassure that they are safe in the moment</a:t>
            </a:r>
          </a:p>
        </p:txBody>
      </p:sp>
      <p:pic>
        <p:nvPicPr>
          <p:cNvPr id="22" name="Picture 21" descr="Icon: Speaker at podium">
            <a:extLst>
              <a:ext uri="{FF2B5EF4-FFF2-40B4-BE49-F238E27FC236}">
                <a16:creationId xmlns:a16="http://schemas.microsoft.com/office/drawing/2014/main" id="{8A2DBE9C-E792-F1CE-AEF9-4C054DEA3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3619500"/>
            <a:ext cx="419100" cy="419100"/>
          </a:xfrm>
          <a:prstGeom prst="rect">
            <a:avLst/>
          </a:prstGeom>
        </p:spPr>
      </p:pic>
      <p:sp>
        <p:nvSpPr>
          <p:cNvPr id="11" name="Freeform 10">
            <a:extLst>
              <a:ext uri="{FF2B5EF4-FFF2-40B4-BE49-F238E27FC236}">
                <a16:creationId xmlns:a16="http://schemas.microsoft.com/office/drawing/2014/main" id="{B4B2634A-8A0C-0ADA-3671-21012AAFB7A5}"/>
              </a:ext>
            </a:extLst>
          </p:cNvPr>
          <p:cNvSpPr/>
          <p:nvPr/>
        </p:nvSpPr>
        <p:spPr>
          <a:xfrm>
            <a:off x="1854689" y="3437692"/>
            <a:ext cx="6832110" cy="748129"/>
          </a:xfrm>
          <a:custGeom>
            <a:avLst/>
            <a:gdLst>
              <a:gd name="connsiteX0" fmla="*/ 0 w 6832110"/>
              <a:gd name="connsiteY0" fmla="*/ 0 h 748129"/>
              <a:gd name="connsiteX1" fmla="*/ 6832110 w 6832110"/>
              <a:gd name="connsiteY1" fmla="*/ 0 h 748129"/>
              <a:gd name="connsiteX2" fmla="*/ 6832110 w 6832110"/>
              <a:gd name="connsiteY2" fmla="*/ 748129 h 748129"/>
              <a:gd name="connsiteX3" fmla="*/ 0 w 6832110"/>
              <a:gd name="connsiteY3" fmla="*/ 748129 h 748129"/>
              <a:gd name="connsiteX4" fmla="*/ 0 w 6832110"/>
              <a:gd name="connsiteY4" fmla="*/ 0 h 74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110" h="748129">
                <a:moveTo>
                  <a:pt x="0" y="0"/>
                </a:moveTo>
                <a:lnTo>
                  <a:pt x="6832110" y="0"/>
                </a:lnTo>
                <a:lnTo>
                  <a:pt x="6832110" y="748129"/>
                </a:lnTo>
                <a:lnTo>
                  <a:pt x="0" y="7481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177" tIns="79177" rIns="79177" bIns="79177" numCol="1" spcCol="1270" anchor="ctr" anchorCtr="0">
            <a:noAutofit/>
          </a:bodyPr>
          <a:lstStyle/>
          <a:p>
            <a:pPr marL="0" lvl="0" indent="0" algn="l" defTabSz="844550">
              <a:lnSpc>
                <a:spcPct val="100000"/>
              </a:lnSpc>
              <a:spcBef>
                <a:spcPct val="0"/>
              </a:spcBef>
              <a:spcAft>
                <a:spcPct val="35000"/>
              </a:spcAft>
              <a:buNone/>
            </a:pPr>
            <a:r>
              <a:rPr lang="en-US" sz="1900" kern="1200" dirty="0"/>
              <a:t>Educate the person about how to be or feel safer </a:t>
            </a:r>
          </a:p>
        </p:txBody>
      </p:sp>
      <p:pic>
        <p:nvPicPr>
          <p:cNvPr id="12" name="Picture 11" descr="Icon: Irritant">
            <a:extLst>
              <a:ext uri="{FF2B5EF4-FFF2-40B4-BE49-F238E27FC236}">
                <a16:creationId xmlns:a16="http://schemas.microsoft.com/office/drawing/2014/main" id="{F5EF73B1-0326-AF35-2E44-DBBCF4BA5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1167" y="4411246"/>
            <a:ext cx="419100" cy="406400"/>
          </a:xfrm>
          <a:prstGeom prst="rect">
            <a:avLst/>
          </a:prstGeom>
        </p:spPr>
      </p:pic>
      <p:sp>
        <p:nvSpPr>
          <p:cNvPr id="14" name="Freeform 13">
            <a:extLst>
              <a:ext uri="{FF2B5EF4-FFF2-40B4-BE49-F238E27FC236}">
                <a16:creationId xmlns:a16="http://schemas.microsoft.com/office/drawing/2014/main" id="{92E39F86-67DC-6A8E-76D0-C6EC7762A2E6}"/>
              </a:ext>
            </a:extLst>
          </p:cNvPr>
          <p:cNvSpPr/>
          <p:nvPr/>
        </p:nvSpPr>
        <p:spPr>
          <a:xfrm>
            <a:off x="1854689" y="4240382"/>
            <a:ext cx="6832110" cy="748129"/>
          </a:xfrm>
          <a:custGeom>
            <a:avLst/>
            <a:gdLst>
              <a:gd name="connsiteX0" fmla="*/ 0 w 6832110"/>
              <a:gd name="connsiteY0" fmla="*/ 0 h 748129"/>
              <a:gd name="connsiteX1" fmla="*/ 6832110 w 6832110"/>
              <a:gd name="connsiteY1" fmla="*/ 0 h 748129"/>
              <a:gd name="connsiteX2" fmla="*/ 6832110 w 6832110"/>
              <a:gd name="connsiteY2" fmla="*/ 748129 h 748129"/>
              <a:gd name="connsiteX3" fmla="*/ 0 w 6832110"/>
              <a:gd name="connsiteY3" fmla="*/ 748129 h 748129"/>
              <a:gd name="connsiteX4" fmla="*/ 0 w 6832110"/>
              <a:gd name="connsiteY4" fmla="*/ 0 h 74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110" h="748129">
                <a:moveTo>
                  <a:pt x="0" y="0"/>
                </a:moveTo>
                <a:lnTo>
                  <a:pt x="6832110" y="0"/>
                </a:lnTo>
                <a:lnTo>
                  <a:pt x="6832110" y="748129"/>
                </a:lnTo>
                <a:lnTo>
                  <a:pt x="0" y="7481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177" tIns="79177" rIns="79177" bIns="79177" numCol="1" spcCol="1270" anchor="ctr" anchorCtr="0">
            <a:noAutofit/>
          </a:bodyPr>
          <a:lstStyle/>
          <a:p>
            <a:pPr marL="0" lvl="0" indent="0" algn="l" defTabSz="844550">
              <a:lnSpc>
                <a:spcPct val="100000"/>
              </a:lnSpc>
              <a:spcBef>
                <a:spcPct val="0"/>
              </a:spcBef>
              <a:spcAft>
                <a:spcPct val="35000"/>
              </a:spcAft>
              <a:buNone/>
            </a:pPr>
            <a:r>
              <a:rPr lang="en-US" sz="1900" kern="1200"/>
              <a:t>Focus on what to do rather than what not to do </a:t>
            </a:r>
          </a:p>
        </p:txBody>
      </p:sp>
      <p:pic>
        <p:nvPicPr>
          <p:cNvPr id="20" name="Picture 19" descr="Icon: Megaphone">
            <a:extLst>
              <a:ext uri="{FF2B5EF4-FFF2-40B4-BE49-F238E27FC236}">
                <a16:creationId xmlns:a16="http://schemas.microsoft.com/office/drawing/2014/main" id="{CD9FA255-4945-A38D-E99D-F7F301A586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5232400"/>
            <a:ext cx="419100" cy="406400"/>
          </a:xfrm>
          <a:prstGeom prst="rect">
            <a:avLst/>
          </a:prstGeom>
        </p:spPr>
      </p:pic>
      <p:sp>
        <p:nvSpPr>
          <p:cNvPr id="17" name="Freeform 16">
            <a:extLst>
              <a:ext uri="{FF2B5EF4-FFF2-40B4-BE49-F238E27FC236}">
                <a16:creationId xmlns:a16="http://schemas.microsoft.com/office/drawing/2014/main" id="{0D28C875-1E96-A994-2647-CCB63E786A68}"/>
              </a:ext>
            </a:extLst>
          </p:cNvPr>
          <p:cNvSpPr/>
          <p:nvPr/>
        </p:nvSpPr>
        <p:spPr>
          <a:xfrm>
            <a:off x="1854689" y="5043071"/>
            <a:ext cx="6832110" cy="748129"/>
          </a:xfrm>
          <a:custGeom>
            <a:avLst/>
            <a:gdLst>
              <a:gd name="connsiteX0" fmla="*/ 0 w 6832110"/>
              <a:gd name="connsiteY0" fmla="*/ 0 h 748129"/>
              <a:gd name="connsiteX1" fmla="*/ 6832110 w 6832110"/>
              <a:gd name="connsiteY1" fmla="*/ 0 h 748129"/>
              <a:gd name="connsiteX2" fmla="*/ 6832110 w 6832110"/>
              <a:gd name="connsiteY2" fmla="*/ 748129 h 748129"/>
              <a:gd name="connsiteX3" fmla="*/ 0 w 6832110"/>
              <a:gd name="connsiteY3" fmla="*/ 748129 h 748129"/>
              <a:gd name="connsiteX4" fmla="*/ 0 w 6832110"/>
              <a:gd name="connsiteY4" fmla="*/ 0 h 74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110" h="748129">
                <a:moveTo>
                  <a:pt x="0" y="0"/>
                </a:moveTo>
                <a:lnTo>
                  <a:pt x="6832110" y="0"/>
                </a:lnTo>
                <a:lnTo>
                  <a:pt x="6832110" y="748129"/>
                </a:lnTo>
                <a:lnTo>
                  <a:pt x="0" y="7481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9177" tIns="79177" rIns="79177" bIns="79177" numCol="1" spcCol="1270" anchor="ctr" anchorCtr="0">
            <a:noAutofit/>
          </a:bodyPr>
          <a:lstStyle/>
          <a:p>
            <a:pPr marL="0" lvl="0" indent="0" algn="l" defTabSz="844550">
              <a:lnSpc>
                <a:spcPct val="100000"/>
              </a:lnSpc>
              <a:spcBef>
                <a:spcPct val="0"/>
              </a:spcBef>
              <a:spcAft>
                <a:spcPct val="35000"/>
              </a:spcAft>
              <a:buNone/>
            </a:pPr>
            <a:r>
              <a:rPr lang="en-US" sz="1900" kern="1200" dirty="0"/>
              <a:t>Provide an authoritative or accurate voice to limit perceived threat</a:t>
            </a:r>
          </a:p>
        </p:txBody>
      </p:sp>
    </p:spTree>
    <p:extLst>
      <p:ext uri="{BB962C8B-B14F-4D97-AF65-F5344CB8AC3E}">
        <p14:creationId xmlns:p14="http://schemas.microsoft.com/office/powerpoint/2010/main" val="196954243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owerPoint Template" id="{BD83868B-F2AA-4031-AD7B-2546E112103A}" vid="{1D512D0B-F258-4F9D-B759-FF04B5F439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mmary xmlns="16853575-3bd6-4257-9fe6-2cb2620ca299"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3DEC23BFBFED498D76B288367D8B4D" ma:contentTypeVersion="12" ma:contentTypeDescription="Create a new document." ma:contentTypeScope="" ma:versionID="2f1b30ab92e57240def881004d02197c">
  <xsd:schema xmlns:xsd="http://www.w3.org/2001/XMLSchema" xmlns:xs="http://www.w3.org/2001/XMLSchema" xmlns:p="http://schemas.microsoft.com/office/2006/metadata/properties" xmlns:ns1="http://schemas.microsoft.com/sharepoint/v3" xmlns:ns2="16853575-3bd6-4257-9fe6-2cb2620ca299" targetNamespace="http://schemas.microsoft.com/office/2006/metadata/properties" ma:root="true" ma:fieldsID="f664dafee064b0b02bfff6c74a98f28d" ns1:_="" ns2:_="">
    <xsd:import namespace="http://schemas.microsoft.com/sharepoint/v3"/>
    <xsd:import namespace="16853575-3bd6-4257-9fe6-2cb2620ca299"/>
    <xsd:element name="properties">
      <xsd:complexType>
        <xsd:sequence>
          <xsd:element name="documentManagement">
            <xsd:complexType>
              <xsd:all>
                <xsd:element ref="ns2:Summary" minOccurs="0"/>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853575-3bd6-4257-9fe6-2cb2620ca299" elementFormDefault="qualified">
    <xsd:import namespace="http://schemas.microsoft.com/office/2006/documentManagement/types"/>
    <xsd:import namespace="http://schemas.microsoft.com/office/infopath/2007/PartnerControls"/>
    <xsd:element name="Summary" ma:index="4" nillable="true" ma:displayName="Summary" ma:description="Brief description of document" ma:internalName="Summary"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25B1FB-4410-446C-ABD7-D9377A15CB94}">
  <ds:schemaRefs>
    <ds:schemaRef ds:uri="http://schemas.microsoft.com/sharepoint/v3/contenttype/forms"/>
  </ds:schemaRefs>
</ds:datastoreItem>
</file>

<file path=customXml/itemProps2.xml><?xml version="1.0" encoding="utf-8"?>
<ds:datastoreItem xmlns:ds="http://schemas.openxmlformats.org/officeDocument/2006/customXml" ds:itemID="{8E8ACD62-4D81-486B-91D5-EAC05C8DC76C}">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6853575-3bd6-4257-9fe6-2cb2620ca299"/>
    <ds:schemaRef ds:uri="http://www.w3.org/XML/1998/namespace"/>
    <ds:schemaRef ds:uri="http://purl.org/dc/dcmitype/"/>
  </ds:schemaRefs>
</ds:datastoreItem>
</file>

<file path=customXml/itemProps3.xml><?xml version="1.0" encoding="utf-8"?>
<ds:datastoreItem xmlns:ds="http://schemas.openxmlformats.org/officeDocument/2006/customXml" ds:itemID="{7B8485A6-E8E0-4802-8F88-ED36D0694C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853575-3bd6-4257-9fe6-2cb2620ca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2_Office Theme</Template>
  <TotalTime>899</TotalTime>
  <Words>5707</Words>
  <Application>Microsoft Macintosh PowerPoint</Application>
  <PresentationFormat>On-screen Show (4:3)</PresentationFormat>
  <Paragraphs>480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Verdana</vt:lpstr>
      <vt:lpstr>Wingdings</vt:lpstr>
      <vt:lpstr>2_Office Theme</vt:lpstr>
      <vt:lpstr>Stress First Aid for Health Care Workers</vt:lpstr>
      <vt:lpstr>What is Stress First Aid? </vt:lpstr>
      <vt:lpstr>Characteristics of Stress First Aid</vt:lpstr>
      <vt:lpstr>Stress Continuum Model</vt:lpstr>
      <vt:lpstr>Stress First Aid Model</vt:lpstr>
      <vt:lpstr>Essential SFA Skills</vt:lpstr>
      <vt:lpstr>How Can You Use SFA?</vt:lpstr>
      <vt:lpstr>Cover Actions</vt:lpstr>
      <vt:lpstr>Potential SFA Cover Actions</vt:lpstr>
      <vt:lpstr>Calm Actions</vt:lpstr>
      <vt:lpstr>Potential SFA Calming Actions</vt:lpstr>
      <vt:lpstr>Connect Actions</vt:lpstr>
      <vt:lpstr>Potential SFA Connect Actions </vt:lpstr>
      <vt:lpstr>Competence Actions Foster</vt:lpstr>
      <vt:lpstr>Potential SFA  Competence Actions</vt:lpstr>
      <vt:lpstr>Confidence Actions Rebuild</vt:lpstr>
      <vt:lpstr>Potential SFA  Confidence Actions</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First Aid</dc:title>
  <dc:subject/>
  <dc:creator>Patricia Watson</dc:creator>
  <cp:keywords/>
  <dc:description/>
  <cp:lastModifiedBy>laura.reed@redinc.com</cp:lastModifiedBy>
  <cp:revision>67</cp:revision>
  <cp:lastPrinted>2011-02-11T18:27:31Z</cp:lastPrinted>
  <dcterms:created xsi:type="dcterms:W3CDTF">2020-04-27T06:23:03Z</dcterms:created>
  <dcterms:modified xsi:type="dcterms:W3CDTF">2022-10-27T19:49:08Z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0x0101008D3DEC23BFBFED498D76B288367D8B4D</vt:lpwstr>
  </property>
  <property fmtid="{D5CDD505-2E9C-101B-9397-08002B2CF9AE}" pid="3" name="_dlc_DocIdItemGuid">
    <vt:lpwstr>aca57dec-abd4-480c-86ba-7340367b9f9f</vt:lpwstr>
  </property>
  <property fmtid="{D5CDD505-2E9C-101B-9397-08002B2CF9AE}" pid="4" name="_dlc_DocId">
    <vt:lpwstr>RAVKXTXQCT43-754638435-8</vt:lpwstr>
  </property>
  <property fmtid="{D5CDD505-2E9C-101B-9397-08002B2CF9AE}" pid="5" name="_dlc_DocIdUrl">
    <vt:lpwstr>http://vaww.infoshare.va.gov/sites/pcsfront/communications/_layouts/DocIdRedir.aspx?ID=RAVKXTXQCT43-754638435-8RAVKXTXQCT43-754638435-8</vt:lpwstr>
  </property>
</Properties>
</file>