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8" r:id="rId2"/>
    <p:sldId id="257"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FE6"/>
    <a:srgbClr val="DE3C0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02" autoAdjust="0"/>
    <p:restoredTop sz="94622" autoAdjust="0"/>
  </p:normalViewPr>
  <p:slideViewPr>
    <p:cSldViewPr snapToGrid="0" snapToObjects="1">
      <p:cViewPr>
        <p:scale>
          <a:sx n="55" d="100"/>
          <a:sy n="55" d="100"/>
        </p:scale>
        <p:origin x="-1398" y="-27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0D9DE5-D952-3540-A141-38C1A3F48609}" type="datetimeFigureOut">
              <a:rPr lang="en-US" smtClean="0"/>
              <a:t>8/31/2016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55D767-E479-0344-8810-72E6DD62121D}" type="slidenum">
              <a:rPr lang="en-US" smtClean="0"/>
              <a:t>‹#›</a:t>
            </a:fld>
            <a:endParaRPr lang="en-US"/>
          </a:p>
        </p:txBody>
      </p:sp>
    </p:spTree>
    <p:extLst>
      <p:ext uri="{BB962C8B-B14F-4D97-AF65-F5344CB8AC3E}">
        <p14:creationId xmlns:p14="http://schemas.microsoft.com/office/powerpoint/2010/main" val="20699557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ptsd.va.gov/"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www.ptsd.va.gov/consult" TargetMode="External"/><Relationship Id="rId4" Type="http://schemas.openxmlformats.org/officeDocument/2006/relationships/hyperlink" Target="mailto:PTSDconsult@va.gov"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[providers] who may work with</a:t>
            </a:r>
            <a:r>
              <a:rPr lang="en-US" baseline="0" dirty="0" smtClean="0"/>
              <a:t> or </a:t>
            </a:r>
            <a:r>
              <a:rPr lang="en-US" dirty="0" smtClean="0"/>
              <a:t>treat Veterans and Service members with PTSD, at times it is helpful to access trusted resources or</a:t>
            </a:r>
            <a:r>
              <a:rPr lang="en-US" baseline="0" dirty="0" smtClean="0"/>
              <a:t> reach out to</a:t>
            </a:r>
            <a:r>
              <a:rPr lang="en-US" dirty="0" smtClean="0"/>
              <a:t> colleagues who have expertise and vast experience on military-related PTSD treatment options.</a:t>
            </a:r>
          </a:p>
          <a:p>
            <a:endParaRPr lang="en-US" dirty="0" smtClean="0"/>
          </a:p>
          <a:p>
            <a:r>
              <a:rPr lang="en-US" dirty="0" smtClean="0"/>
              <a:t>If you</a:t>
            </a:r>
            <a:r>
              <a:rPr lang="en-US" baseline="0" dirty="0" smtClean="0"/>
              <a:t> regularly or even occasionally treat Veterans with PTSD, there’s a new, free resource available to you from the National Center for PTSD.</a:t>
            </a:r>
            <a:endParaRPr lang="en-US" dirty="0"/>
          </a:p>
        </p:txBody>
      </p:sp>
      <p:sp>
        <p:nvSpPr>
          <p:cNvPr id="4" name="Slide Number Placeholder 3"/>
          <p:cNvSpPr>
            <a:spLocks noGrp="1"/>
          </p:cNvSpPr>
          <p:nvPr>
            <p:ph type="sldNum" sz="quarter" idx="10"/>
          </p:nvPr>
        </p:nvSpPr>
        <p:spPr/>
        <p:txBody>
          <a:bodyPr/>
          <a:lstStyle/>
          <a:p>
            <a:fld id="{9BBA214A-0C87-4A95-BA85-DBEF984E11D8}" type="slidenum">
              <a:rPr lang="en-US" smtClean="0"/>
              <a:t>1</a:t>
            </a:fld>
            <a:endParaRPr lang="en-US"/>
          </a:p>
        </p:txBody>
      </p:sp>
    </p:spTree>
    <p:extLst>
      <p:ext uri="{BB962C8B-B14F-4D97-AF65-F5344CB8AC3E}">
        <p14:creationId xmlns:p14="http://schemas.microsoft.com/office/powerpoint/2010/main" val="1687210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Bef>
                <a:spcPts val="0"/>
              </a:spcBef>
              <a:buClr>
                <a:srgbClr val="DF5525"/>
              </a:buClr>
              <a:buFont typeface="Wingdings"/>
              <a:buNone/>
            </a:pPr>
            <a:r>
              <a:rPr lang="en-US" sz="1200" kern="1200" dirty="0" smtClean="0">
                <a:solidFill>
                  <a:schemeClr val="tx1"/>
                </a:solidFill>
                <a:effectLst/>
                <a:latin typeface="+mn-lt"/>
                <a:ea typeface="+mn-ea"/>
                <a:cs typeface="+mn-cs"/>
              </a:rPr>
              <a:t>The PTSD Consultation Program provides free email or telephone consultation with expert PTSD clinicians to providers who are treating Veterans with PTSD. </a:t>
            </a:r>
          </a:p>
          <a:p>
            <a:pPr marL="0" indent="0">
              <a:lnSpc>
                <a:spcPct val="107000"/>
              </a:lnSpc>
              <a:spcBef>
                <a:spcPts val="0"/>
              </a:spcBef>
              <a:buClr>
                <a:srgbClr val="DF5525"/>
              </a:buClr>
              <a:buFont typeface="Wingdings"/>
              <a:buNone/>
            </a:pPr>
            <a:r>
              <a:rPr lang="en-US" sz="1200" dirty="0" smtClean="0">
                <a:solidFill>
                  <a:srgbClr val="404040"/>
                </a:solidFill>
                <a:latin typeface="Trebuchet MS"/>
                <a:ea typeface="Cambria"/>
                <a:cs typeface="Trebuchet MS"/>
              </a:rPr>
              <a:t>Email and phone responses are free and quick, and you</a:t>
            </a:r>
            <a:r>
              <a:rPr lang="en-US" sz="1200" baseline="0" dirty="0" smtClean="0">
                <a:solidFill>
                  <a:srgbClr val="404040"/>
                </a:solidFill>
                <a:latin typeface="Trebuchet MS"/>
                <a:ea typeface="Cambria"/>
                <a:cs typeface="Trebuchet MS"/>
              </a:rPr>
              <a:t> can usually recei</a:t>
            </a:r>
            <a:r>
              <a:rPr lang="en-US" sz="1200" dirty="0" smtClean="0">
                <a:solidFill>
                  <a:srgbClr val="404040"/>
                </a:solidFill>
                <a:latin typeface="Trebuchet MS"/>
                <a:ea typeface="Cambria"/>
                <a:cs typeface="Trebuchet MS"/>
              </a:rPr>
              <a:t>ve a response within a business day or less.</a:t>
            </a:r>
          </a:p>
          <a:p>
            <a:pPr marL="0" indent="0">
              <a:lnSpc>
                <a:spcPct val="107000"/>
              </a:lnSpc>
              <a:spcBef>
                <a:spcPts val="0"/>
              </a:spcBef>
              <a:buClr>
                <a:srgbClr val="DF5525"/>
              </a:buClr>
              <a:buFont typeface="Wingdings"/>
              <a:buNone/>
            </a:pPr>
            <a:endParaRPr lang="en-US" sz="1200" kern="1200" dirty="0" smtClean="0">
              <a:solidFill>
                <a:srgbClr val="404040"/>
              </a:solidFill>
              <a:effectLst/>
              <a:latin typeface="Trebuchet MS"/>
              <a:ea typeface="Cambria"/>
              <a:cs typeface="Trebuchet MS"/>
            </a:endParaRPr>
          </a:p>
          <a:p>
            <a:pPr marL="0" marR="0" indent="0" algn="l" defTabSz="457200" rtl="0" eaLnBrk="1" fontAlgn="auto" latinLnBrk="0" hangingPunct="1">
              <a:lnSpc>
                <a:spcPct val="107000"/>
              </a:lnSpc>
              <a:spcBef>
                <a:spcPts val="0"/>
              </a:spcBef>
              <a:spcAft>
                <a:spcPts val="0"/>
              </a:spcAft>
              <a:buClr>
                <a:srgbClr val="DF5525"/>
              </a:buClr>
              <a:buSzTx/>
              <a:buFont typeface="Wingdings"/>
              <a:buNone/>
              <a:tabLst/>
              <a:defRPr/>
            </a:pPr>
            <a:r>
              <a:rPr lang="en-US" sz="1200" kern="1200" dirty="0" smtClean="0">
                <a:solidFill>
                  <a:schemeClr val="tx1"/>
                </a:solidFill>
                <a:effectLst/>
                <a:latin typeface="+mn-lt"/>
                <a:ea typeface="+mn-ea"/>
                <a:cs typeface="+mn-cs"/>
              </a:rPr>
              <a:t>Any provider working</a:t>
            </a:r>
            <a:r>
              <a:rPr lang="en-US" sz="1200" kern="1200" baseline="0" dirty="0" smtClean="0">
                <a:solidFill>
                  <a:schemeClr val="tx1"/>
                </a:solidFill>
                <a:effectLst/>
                <a:latin typeface="+mn-lt"/>
                <a:ea typeface="+mn-ea"/>
                <a:cs typeface="+mn-cs"/>
              </a:rPr>
              <a:t> with Veterans can contact the Program.</a:t>
            </a:r>
            <a:endParaRPr lang="en-US" sz="1200" kern="1200" dirty="0" smtClean="0">
              <a:solidFill>
                <a:schemeClr val="tx1"/>
              </a:solidFill>
              <a:effectLst/>
              <a:latin typeface="+mn-lt"/>
              <a:ea typeface="+mn-ea"/>
              <a:cs typeface="+mn-cs"/>
            </a:endParaRPr>
          </a:p>
          <a:p>
            <a:pPr marL="0" indent="0">
              <a:lnSpc>
                <a:spcPct val="107000"/>
              </a:lnSpc>
              <a:spcBef>
                <a:spcPts val="0"/>
              </a:spcBef>
              <a:buClr>
                <a:srgbClr val="DF5525"/>
              </a:buClr>
              <a:buFont typeface="Wingdings"/>
              <a:buNone/>
            </a:pPr>
            <a:endParaRPr lang="en-US" sz="1200" kern="1200" dirty="0" smtClean="0">
              <a:solidFill>
                <a:schemeClr val="tx1"/>
              </a:solidFill>
              <a:effectLst/>
              <a:latin typeface="+mn-lt"/>
              <a:ea typeface="+mn-ea"/>
              <a:cs typeface="+mn-cs"/>
            </a:endParaRPr>
          </a:p>
          <a:p>
            <a:pPr marL="0" indent="0">
              <a:lnSpc>
                <a:spcPct val="107000"/>
              </a:lnSpc>
              <a:spcBef>
                <a:spcPts val="0"/>
              </a:spcBef>
              <a:buClr>
                <a:srgbClr val="DF5525"/>
              </a:buClr>
              <a:buFont typeface="Wingdings"/>
              <a:buNone/>
            </a:pPr>
            <a:r>
              <a:rPr lang="en-US" sz="1200" kern="1200" dirty="0" smtClean="0">
                <a:solidFill>
                  <a:schemeClr val="tx1"/>
                </a:solidFill>
                <a:effectLst/>
                <a:latin typeface="+mn-lt"/>
                <a:ea typeface="+mn-ea"/>
                <a:cs typeface="+mn-cs"/>
              </a:rPr>
              <a:t>Their expert clinicians, who have an average of 17 years of experience, have d</a:t>
            </a:r>
            <a:r>
              <a:rPr lang="en-US" sz="1200" dirty="0" smtClean="0">
                <a:solidFill>
                  <a:srgbClr val="404040"/>
                </a:solidFill>
                <a:latin typeface="Trebuchet MS"/>
                <a:ea typeface="Cambria"/>
                <a:cs typeface="Trebuchet MS"/>
              </a:rPr>
              <a:t>esigned, implemented, and led PTSD treatment programs, and consulted</a:t>
            </a:r>
            <a:r>
              <a:rPr lang="en-US" sz="1200" baseline="0" dirty="0" smtClean="0">
                <a:solidFill>
                  <a:srgbClr val="404040"/>
                </a:solidFill>
                <a:latin typeface="Trebuchet MS"/>
                <a:ea typeface="Cambria"/>
                <a:cs typeface="Trebuchet MS"/>
              </a:rPr>
              <a:t> </a:t>
            </a:r>
            <a:r>
              <a:rPr lang="en-US" sz="1200" dirty="0" smtClean="0">
                <a:solidFill>
                  <a:srgbClr val="404040"/>
                </a:solidFill>
                <a:latin typeface="Trebuchet MS"/>
                <a:ea typeface="Cambria"/>
                <a:cs typeface="Trebuchet MS"/>
              </a:rPr>
              <a:t>on thousands of cases</a:t>
            </a:r>
            <a:r>
              <a:rPr lang="en-US" sz="1200" kern="1200" dirty="0" smtClean="0">
                <a:solidFill>
                  <a:schemeClr val="tx1"/>
                </a:solidFill>
                <a:effectLst/>
                <a:latin typeface="+mn-lt"/>
                <a:ea typeface="+mn-ea"/>
                <a:cs typeface="+mn-cs"/>
              </a:rPr>
              <a:t> treating PTSD. They can consult with you on everything from your toughest cases to general PTSD information. Their expertise covers areas including: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Evidence-based treatments such as Prolonged Exposure Therapy (PE), Cognitive Processing Therapy (CPT), and Eye Movement Desensitization and Reprocessing (EMDR);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prescribing for PTSD,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assessment and diagnosis,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referring to higher level of care (like residential treatment),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collaborating with VA on the care of a Veteran,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resources for Veterans and family members,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training opportunities on Veteran-related topics, and</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developing clinical programming for Veterans and PTSD.</a:t>
            </a:r>
          </a:p>
          <a:p>
            <a:r>
              <a:rPr lang="en-US" sz="1200" kern="1200" dirty="0" smtClean="0">
                <a:solidFill>
                  <a:schemeClr val="tx1"/>
                </a:solidFill>
                <a:effectLst/>
                <a:latin typeface="+mn-lt"/>
                <a:ea typeface="+mn-ea"/>
                <a:cs typeface="+mn-cs"/>
              </a:rPr>
              <a:t>Any question related to PTSD and</a:t>
            </a:r>
            <a:r>
              <a:rPr lang="en-US" sz="1200" kern="1200" baseline="0" dirty="0" smtClean="0">
                <a:solidFill>
                  <a:schemeClr val="tx1"/>
                </a:solidFill>
                <a:effectLst/>
                <a:latin typeface="+mn-lt"/>
                <a:ea typeface="+mn-ea"/>
                <a:cs typeface="+mn-cs"/>
              </a:rPr>
              <a:t> Veteran care is fair game.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Services provided are consistent with evidence-based practices for PTSD and VA consensus statements such as the VA/DoD Clinical Practice Guideline for PTSD. You can call or email the program to schedule a time to speak that’s most convenient for you. </a:t>
            </a:r>
          </a:p>
          <a:p>
            <a:endParaRPr lang="en-US" dirty="0" smtClean="0"/>
          </a:p>
          <a:p>
            <a:r>
              <a:rPr lang="en-US" sz="1200" kern="1200" dirty="0" smtClean="0">
                <a:solidFill>
                  <a:schemeClr val="tx1"/>
                </a:solidFill>
                <a:effectLst/>
                <a:latin typeface="+mn-lt"/>
                <a:ea typeface="+mn-ea"/>
                <a:cs typeface="+mn-cs"/>
              </a:rPr>
              <a:t>The program also offers a range of other resources through their website at </a:t>
            </a:r>
            <a:r>
              <a:rPr lang="en-US" sz="1200" u="sng" kern="1200" dirty="0" smtClean="0">
                <a:solidFill>
                  <a:schemeClr val="tx1"/>
                </a:solidFill>
                <a:effectLst/>
                <a:latin typeface="+mn-lt"/>
                <a:ea typeface="+mn-ea"/>
                <a:cs typeface="+mn-cs"/>
                <a:hlinkClick r:id="rId3"/>
              </a:rPr>
              <a:t>www.ptsd.va.gov/consult</a:t>
            </a:r>
            <a:r>
              <a:rPr lang="en-US" sz="1200" kern="1200" dirty="0" smtClean="0">
                <a:solidFill>
                  <a:schemeClr val="tx1"/>
                </a:solidFill>
                <a:effectLst/>
                <a:latin typeface="+mn-lt"/>
                <a:ea typeface="+mn-ea"/>
                <a:cs typeface="+mn-cs"/>
              </a:rPr>
              <a:t>, like free continuing education, assessment tools, fact sheets, resources to share with Veterans and family members, and other PTSD-related publications.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Insert any personal testimonial/experience about personally using the Consultation Program</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 We can’t emphasize enough what a useful resource this is. The consultants are friendly, approachable, and responsive, and have been working in the PTSD field treating patients for years. Key program consultants include Dr. Matthew Friedman, the former Executive Director of the National Center for PTSD and Dr. Sonya Norman, the Program Director.  </a:t>
            </a:r>
          </a:p>
          <a:p>
            <a:r>
              <a:rPr lang="en-US" sz="1200" kern="1200" dirty="0" smtClean="0">
                <a:solidFill>
                  <a:schemeClr val="tx1"/>
                </a:solidFill>
                <a:effectLst/>
                <a:latin typeface="+mn-lt"/>
                <a:ea typeface="+mn-ea"/>
                <a:cs typeface="+mn-cs"/>
              </a:rPr>
              <a:t>Please feel free to share this resource with your colleagues.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Send an email to </a:t>
            </a:r>
            <a:r>
              <a:rPr lang="en-US" sz="1200" u="sng" kern="1200" dirty="0" smtClean="0">
                <a:solidFill>
                  <a:schemeClr val="tx1"/>
                </a:solidFill>
                <a:effectLst/>
                <a:latin typeface="+mn-lt"/>
                <a:ea typeface="+mn-ea"/>
                <a:cs typeface="+mn-cs"/>
                <a:hlinkClick r:id="rId4"/>
              </a:rPr>
              <a:t>PTSDconsult@va.gov</a:t>
            </a:r>
            <a:r>
              <a:rPr lang="en-US" sz="1200" kern="1200" dirty="0" smtClean="0">
                <a:solidFill>
                  <a:schemeClr val="tx1"/>
                </a:solidFill>
                <a:effectLst/>
                <a:latin typeface="+mn-lt"/>
                <a:ea typeface="+mn-ea"/>
                <a:cs typeface="+mn-cs"/>
              </a:rPr>
              <a:t>, or call 1-866-948-7880 to set up a consultation time, or visit </a:t>
            </a:r>
            <a:r>
              <a:rPr lang="en-US" sz="1200" u="sng" kern="1200" dirty="0" smtClean="0">
                <a:solidFill>
                  <a:schemeClr val="tx1"/>
                </a:solidFill>
                <a:effectLst/>
                <a:latin typeface="+mn-lt"/>
                <a:ea typeface="+mn-ea"/>
                <a:cs typeface="+mn-cs"/>
                <a:hlinkClick r:id="rId5"/>
              </a:rPr>
              <a:t>www.ptsd.va.gov/consult</a:t>
            </a:r>
            <a:r>
              <a:rPr lang="en-US" sz="1200" kern="1200" dirty="0" smtClean="0">
                <a:solidFill>
                  <a:schemeClr val="tx1"/>
                </a:solidFill>
                <a:effectLst/>
                <a:latin typeface="+mn-lt"/>
                <a:ea typeface="+mn-ea"/>
                <a:cs typeface="+mn-cs"/>
              </a:rPr>
              <a:t> to learn more.</a:t>
            </a:r>
          </a:p>
          <a:p>
            <a:endParaRPr lang="en-US" dirty="0"/>
          </a:p>
        </p:txBody>
      </p:sp>
      <p:sp>
        <p:nvSpPr>
          <p:cNvPr id="4" name="Slide Number Placeholder 3"/>
          <p:cNvSpPr>
            <a:spLocks noGrp="1"/>
          </p:cNvSpPr>
          <p:nvPr>
            <p:ph type="sldNum" sz="quarter" idx="10"/>
          </p:nvPr>
        </p:nvSpPr>
        <p:spPr/>
        <p:txBody>
          <a:bodyPr/>
          <a:lstStyle/>
          <a:p>
            <a:fld id="{A255D767-E479-0344-8810-72E6DD62121D}" type="slidenum">
              <a:rPr lang="en-US" smtClean="0"/>
              <a:t>2</a:t>
            </a:fld>
            <a:endParaRPr lang="en-US"/>
          </a:p>
        </p:txBody>
      </p:sp>
    </p:spTree>
    <p:extLst>
      <p:ext uri="{BB962C8B-B14F-4D97-AF65-F5344CB8AC3E}">
        <p14:creationId xmlns:p14="http://schemas.microsoft.com/office/powerpoint/2010/main" val="110463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3627A5-290C-1D4C-96D2-3039822D6BA4}" type="datetimeFigureOut">
              <a:rPr lang="en-US" smtClean="0"/>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9705B-0804-E249-A84F-91FB07187E6E}" type="slidenum">
              <a:rPr lang="en-US" smtClean="0"/>
              <a:t>‹#›</a:t>
            </a:fld>
            <a:endParaRPr lang="en-US"/>
          </a:p>
        </p:txBody>
      </p:sp>
    </p:spTree>
    <p:extLst>
      <p:ext uri="{BB962C8B-B14F-4D97-AF65-F5344CB8AC3E}">
        <p14:creationId xmlns:p14="http://schemas.microsoft.com/office/powerpoint/2010/main" val="1805059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3627A5-290C-1D4C-96D2-3039822D6BA4}" type="datetimeFigureOut">
              <a:rPr lang="en-US" smtClean="0"/>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9705B-0804-E249-A84F-91FB07187E6E}" type="slidenum">
              <a:rPr lang="en-US" smtClean="0"/>
              <a:t>‹#›</a:t>
            </a:fld>
            <a:endParaRPr lang="en-US"/>
          </a:p>
        </p:txBody>
      </p:sp>
    </p:spTree>
    <p:extLst>
      <p:ext uri="{BB962C8B-B14F-4D97-AF65-F5344CB8AC3E}">
        <p14:creationId xmlns:p14="http://schemas.microsoft.com/office/powerpoint/2010/main" val="1172938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3627A5-290C-1D4C-96D2-3039822D6BA4}" type="datetimeFigureOut">
              <a:rPr lang="en-US" smtClean="0"/>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9705B-0804-E249-A84F-91FB07187E6E}" type="slidenum">
              <a:rPr lang="en-US" smtClean="0"/>
              <a:t>‹#›</a:t>
            </a:fld>
            <a:endParaRPr lang="en-US"/>
          </a:p>
        </p:txBody>
      </p:sp>
    </p:spTree>
    <p:extLst>
      <p:ext uri="{BB962C8B-B14F-4D97-AF65-F5344CB8AC3E}">
        <p14:creationId xmlns:p14="http://schemas.microsoft.com/office/powerpoint/2010/main" val="1835844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3627A5-290C-1D4C-96D2-3039822D6BA4}" type="datetimeFigureOut">
              <a:rPr lang="en-US" smtClean="0"/>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9705B-0804-E249-A84F-91FB07187E6E}" type="slidenum">
              <a:rPr lang="en-US" smtClean="0"/>
              <a:t>‹#›</a:t>
            </a:fld>
            <a:endParaRPr lang="en-US"/>
          </a:p>
        </p:txBody>
      </p:sp>
    </p:spTree>
    <p:extLst>
      <p:ext uri="{BB962C8B-B14F-4D97-AF65-F5344CB8AC3E}">
        <p14:creationId xmlns:p14="http://schemas.microsoft.com/office/powerpoint/2010/main" val="134185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3627A5-290C-1D4C-96D2-3039822D6BA4}" type="datetimeFigureOut">
              <a:rPr lang="en-US" smtClean="0"/>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9705B-0804-E249-A84F-91FB07187E6E}" type="slidenum">
              <a:rPr lang="en-US" smtClean="0"/>
              <a:t>‹#›</a:t>
            </a:fld>
            <a:endParaRPr lang="en-US"/>
          </a:p>
        </p:txBody>
      </p:sp>
    </p:spTree>
    <p:extLst>
      <p:ext uri="{BB962C8B-B14F-4D97-AF65-F5344CB8AC3E}">
        <p14:creationId xmlns:p14="http://schemas.microsoft.com/office/powerpoint/2010/main" val="33233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3627A5-290C-1D4C-96D2-3039822D6BA4}" type="datetimeFigureOut">
              <a:rPr lang="en-US" smtClean="0"/>
              <a:t>8/31/2016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9705B-0804-E249-A84F-91FB07187E6E}" type="slidenum">
              <a:rPr lang="en-US" smtClean="0"/>
              <a:t>‹#›</a:t>
            </a:fld>
            <a:endParaRPr lang="en-US"/>
          </a:p>
        </p:txBody>
      </p:sp>
    </p:spTree>
    <p:extLst>
      <p:ext uri="{BB962C8B-B14F-4D97-AF65-F5344CB8AC3E}">
        <p14:creationId xmlns:p14="http://schemas.microsoft.com/office/powerpoint/2010/main" val="2147156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3627A5-290C-1D4C-96D2-3039822D6BA4}" type="datetimeFigureOut">
              <a:rPr lang="en-US" smtClean="0"/>
              <a:t>8/31/2016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9705B-0804-E249-A84F-91FB07187E6E}" type="slidenum">
              <a:rPr lang="en-US" smtClean="0"/>
              <a:t>‹#›</a:t>
            </a:fld>
            <a:endParaRPr lang="en-US"/>
          </a:p>
        </p:txBody>
      </p:sp>
    </p:spTree>
    <p:extLst>
      <p:ext uri="{BB962C8B-B14F-4D97-AF65-F5344CB8AC3E}">
        <p14:creationId xmlns:p14="http://schemas.microsoft.com/office/powerpoint/2010/main" val="40735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3627A5-290C-1D4C-96D2-3039822D6BA4}" type="datetimeFigureOut">
              <a:rPr lang="en-US" smtClean="0"/>
              <a:t>8/31/2016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A9705B-0804-E249-A84F-91FB07187E6E}" type="slidenum">
              <a:rPr lang="en-US" smtClean="0"/>
              <a:t>‹#›</a:t>
            </a:fld>
            <a:endParaRPr lang="en-US"/>
          </a:p>
        </p:txBody>
      </p:sp>
    </p:spTree>
    <p:extLst>
      <p:ext uri="{BB962C8B-B14F-4D97-AF65-F5344CB8AC3E}">
        <p14:creationId xmlns:p14="http://schemas.microsoft.com/office/powerpoint/2010/main" val="2820036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3627A5-290C-1D4C-96D2-3039822D6BA4}" type="datetimeFigureOut">
              <a:rPr lang="en-US" smtClean="0"/>
              <a:t>8/31/2016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A9705B-0804-E249-A84F-91FB07187E6E}" type="slidenum">
              <a:rPr lang="en-US" smtClean="0"/>
              <a:t>‹#›</a:t>
            </a:fld>
            <a:endParaRPr lang="en-US"/>
          </a:p>
        </p:txBody>
      </p:sp>
    </p:spTree>
    <p:extLst>
      <p:ext uri="{BB962C8B-B14F-4D97-AF65-F5344CB8AC3E}">
        <p14:creationId xmlns:p14="http://schemas.microsoft.com/office/powerpoint/2010/main" val="382844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627A5-290C-1D4C-96D2-3039822D6BA4}" type="datetimeFigureOut">
              <a:rPr lang="en-US" smtClean="0"/>
              <a:t>8/31/2016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9705B-0804-E249-A84F-91FB07187E6E}" type="slidenum">
              <a:rPr lang="en-US" smtClean="0"/>
              <a:t>‹#›</a:t>
            </a:fld>
            <a:endParaRPr lang="en-US"/>
          </a:p>
        </p:txBody>
      </p:sp>
    </p:spTree>
    <p:extLst>
      <p:ext uri="{BB962C8B-B14F-4D97-AF65-F5344CB8AC3E}">
        <p14:creationId xmlns:p14="http://schemas.microsoft.com/office/powerpoint/2010/main" val="2889246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627A5-290C-1D4C-96D2-3039822D6BA4}" type="datetimeFigureOut">
              <a:rPr lang="en-US" smtClean="0"/>
              <a:t>8/31/2016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9705B-0804-E249-A84F-91FB07187E6E}" type="slidenum">
              <a:rPr lang="en-US" smtClean="0"/>
              <a:t>‹#›</a:t>
            </a:fld>
            <a:endParaRPr lang="en-US"/>
          </a:p>
        </p:txBody>
      </p:sp>
    </p:spTree>
    <p:extLst>
      <p:ext uri="{BB962C8B-B14F-4D97-AF65-F5344CB8AC3E}">
        <p14:creationId xmlns:p14="http://schemas.microsoft.com/office/powerpoint/2010/main" val="3893634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627A5-290C-1D4C-96D2-3039822D6BA4}" type="datetimeFigureOut">
              <a:rPr lang="en-US" smtClean="0"/>
              <a:t>8/31/2016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9705B-0804-E249-A84F-91FB07187E6E}" type="slidenum">
              <a:rPr lang="en-US" smtClean="0"/>
              <a:t>‹#›</a:t>
            </a:fld>
            <a:endParaRPr lang="en-US"/>
          </a:p>
        </p:txBody>
      </p:sp>
    </p:spTree>
    <p:extLst>
      <p:ext uri="{BB962C8B-B14F-4D97-AF65-F5344CB8AC3E}">
        <p14:creationId xmlns:p14="http://schemas.microsoft.com/office/powerpoint/2010/main" val="4068663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emf"/><Relationship Id="rId5" Type="http://schemas.openxmlformats.org/officeDocument/2006/relationships/image" Target="../media/image7.png"/><Relationship Id="rId10" Type="http://schemas.openxmlformats.org/officeDocument/2006/relationships/image" Target="../media/image12.emf"/><Relationship Id="rId4" Type="http://schemas.openxmlformats.org/officeDocument/2006/relationships/image" Target="../media/image6.png"/><Relationship Id="rId9"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EDFE6"/>
        </a:solidFill>
        <a:effectLst/>
      </p:bgPr>
    </p:bg>
    <p:spTree>
      <p:nvGrpSpPr>
        <p:cNvPr id="1" name=""/>
        <p:cNvGrpSpPr/>
        <p:nvPr/>
      </p:nvGrpSpPr>
      <p:grpSpPr>
        <a:xfrm>
          <a:off x="0" y="0"/>
          <a:ext cx="0" cy="0"/>
          <a:chOff x="0" y="0"/>
          <a:chExt cx="0" cy="0"/>
        </a:xfrm>
      </p:grpSpPr>
      <p:sp>
        <p:nvSpPr>
          <p:cNvPr id="5" name="Rectangle 4"/>
          <p:cNvSpPr/>
          <p:nvPr/>
        </p:nvSpPr>
        <p:spPr>
          <a:xfrm>
            <a:off x="0" y="0"/>
            <a:ext cx="3770857" cy="6858000"/>
          </a:xfrm>
          <a:prstGeom prst="rect">
            <a:avLst/>
          </a:prstGeom>
          <a:solidFill>
            <a:srgbClr val="3F60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PTSD Consultation Program For Provider Who Treat Veterans logo" title="PTSD Consultation Program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8552" y="2360745"/>
            <a:ext cx="4569148" cy="1711499"/>
          </a:xfrm>
          <a:prstGeom prst="rect">
            <a:avLst/>
          </a:prstGeom>
        </p:spPr>
      </p:pic>
      <p:grpSp>
        <p:nvGrpSpPr>
          <p:cNvPr id="10" name="Group 9" descr="ptsdconsult@va.gov" title="ptsdconsult@va.gov"/>
          <p:cNvGrpSpPr/>
          <p:nvPr/>
        </p:nvGrpSpPr>
        <p:grpSpPr>
          <a:xfrm>
            <a:off x="237533" y="4562841"/>
            <a:ext cx="3176729" cy="441154"/>
            <a:chOff x="237533" y="4562841"/>
            <a:chExt cx="3176729" cy="441154"/>
          </a:xfrm>
        </p:grpSpPr>
        <p:sp>
          <p:nvSpPr>
            <p:cNvPr id="15" name="TextBox 14" descr="ptsdconsult@va.gov"/>
            <p:cNvSpPr txBox="1"/>
            <p:nvPr/>
          </p:nvSpPr>
          <p:spPr>
            <a:xfrm>
              <a:off x="677772" y="4594516"/>
              <a:ext cx="2736490" cy="369332"/>
            </a:xfrm>
            <a:prstGeom prst="rect">
              <a:avLst/>
            </a:prstGeom>
            <a:noFill/>
          </p:spPr>
          <p:txBody>
            <a:bodyPr wrap="square" rtlCol="0">
              <a:spAutoFit/>
            </a:bodyPr>
            <a:lstStyle/>
            <a:p>
              <a:r>
                <a:rPr lang="en-US" dirty="0" err="1" smtClean="0">
                  <a:solidFill>
                    <a:schemeClr val="bg1"/>
                  </a:solidFill>
                  <a:latin typeface="Trebuchet MS"/>
                  <a:cs typeface="Trebuchet MS"/>
                </a:rPr>
                <a:t>PTSDconsult@va.gov</a:t>
              </a:r>
              <a:endParaRPr lang="en-US" dirty="0">
                <a:solidFill>
                  <a:schemeClr val="bg1"/>
                </a:solidFill>
                <a:latin typeface="Trebuchet MS"/>
                <a:cs typeface="Trebuchet MS"/>
              </a:endParaRPr>
            </a:p>
          </p:txBody>
        </p:sp>
        <p:pic>
          <p:nvPicPr>
            <p:cNvPr id="17" name="Picture 16" descr="email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7533" y="4562841"/>
              <a:ext cx="446406" cy="441154"/>
            </a:xfrm>
            <a:prstGeom prst="rect">
              <a:avLst/>
            </a:prstGeom>
          </p:spPr>
        </p:pic>
      </p:grpSp>
      <p:grpSp>
        <p:nvGrpSpPr>
          <p:cNvPr id="21" name="Group 20" descr="(866) 948-7880" title="phone number"/>
          <p:cNvGrpSpPr/>
          <p:nvPr/>
        </p:nvGrpSpPr>
        <p:grpSpPr>
          <a:xfrm>
            <a:off x="237533" y="5386940"/>
            <a:ext cx="2356896" cy="446406"/>
            <a:chOff x="237533" y="5386940"/>
            <a:chExt cx="2356896" cy="446406"/>
          </a:xfrm>
        </p:grpSpPr>
        <p:sp>
          <p:nvSpPr>
            <p:cNvPr id="14" name="TextBox 13"/>
            <p:cNvSpPr txBox="1"/>
            <p:nvPr/>
          </p:nvSpPr>
          <p:spPr>
            <a:xfrm>
              <a:off x="677772" y="5437213"/>
              <a:ext cx="1916657" cy="369332"/>
            </a:xfrm>
            <a:prstGeom prst="rect">
              <a:avLst/>
            </a:prstGeom>
            <a:noFill/>
          </p:spPr>
          <p:txBody>
            <a:bodyPr wrap="square" rtlCol="0">
              <a:spAutoFit/>
            </a:bodyPr>
            <a:lstStyle/>
            <a:p>
              <a:r>
                <a:rPr lang="en-US" dirty="0" smtClean="0">
                  <a:solidFill>
                    <a:schemeClr val="bg1"/>
                  </a:solidFill>
                  <a:latin typeface="Trebuchet MS"/>
                  <a:cs typeface="Trebuchet MS"/>
                </a:rPr>
                <a:t>(866) 948-7880</a:t>
              </a:r>
              <a:endParaRPr lang="en-US" dirty="0">
                <a:solidFill>
                  <a:schemeClr val="bg1"/>
                </a:solidFill>
                <a:latin typeface="Trebuchet MS"/>
                <a:cs typeface="Trebuchet MS"/>
              </a:endParaRPr>
            </a:p>
          </p:txBody>
        </p:sp>
        <p:pic>
          <p:nvPicPr>
            <p:cNvPr id="20" name="Picture 19" title="phone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7533" y="5386940"/>
              <a:ext cx="456910" cy="446406"/>
            </a:xfrm>
            <a:prstGeom prst="rect">
              <a:avLst/>
            </a:prstGeom>
          </p:spPr>
        </p:pic>
      </p:grpSp>
      <p:grpSp>
        <p:nvGrpSpPr>
          <p:cNvPr id="23" name="Group 22" descr="www.ptsd.va.gov/consult"/>
          <p:cNvGrpSpPr/>
          <p:nvPr/>
        </p:nvGrpSpPr>
        <p:grpSpPr>
          <a:xfrm>
            <a:off x="237532" y="6217377"/>
            <a:ext cx="3327543" cy="446406"/>
            <a:chOff x="237532" y="6217377"/>
            <a:chExt cx="3327543" cy="446406"/>
          </a:xfrm>
        </p:grpSpPr>
        <p:sp>
          <p:nvSpPr>
            <p:cNvPr id="16" name="TextBox 15"/>
            <p:cNvSpPr txBox="1"/>
            <p:nvPr/>
          </p:nvSpPr>
          <p:spPr>
            <a:xfrm>
              <a:off x="677772" y="6256438"/>
              <a:ext cx="2887303" cy="369332"/>
            </a:xfrm>
            <a:prstGeom prst="rect">
              <a:avLst/>
            </a:prstGeom>
            <a:noFill/>
          </p:spPr>
          <p:txBody>
            <a:bodyPr wrap="square" rtlCol="0">
              <a:spAutoFit/>
            </a:bodyPr>
            <a:lstStyle/>
            <a:p>
              <a:r>
                <a:rPr lang="en-US" dirty="0" err="1" smtClean="0">
                  <a:solidFill>
                    <a:schemeClr val="bg1"/>
                  </a:solidFill>
                  <a:latin typeface="Trebuchet MS"/>
                  <a:cs typeface="Trebuchet MS"/>
                </a:rPr>
                <a:t>www.ptsd.va.gov</a:t>
              </a:r>
              <a:r>
                <a:rPr lang="en-US" dirty="0" smtClean="0">
                  <a:solidFill>
                    <a:schemeClr val="bg1"/>
                  </a:solidFill>
                  <a:latin typeface="Trebuchet MS"/>
                  <a:cs typeface="Trebuchet MS"/>
                </a:rPr>
                <a:t>/consult</a:t>
              </a:r>
              <a:endParaRPr lang="en-US" dirty="0">
                <a:solidFill>
                  <a:schemeClr val="bg1"/>
                </a:solidFill>
                <a:latin typeface="Trebuchet MS"/>
                <a:cs typeface="Trebuchet MS"/>
              </a:endParaRPr>
            </a:p>
          </p:txBody>
        </p:sp>
        <p:pic>
          <p:nvPicPr>
            <p:cNvPr id="22" name="Picture 21" descr="web.png" title="Internet icon of glob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7532" y="6217377"/>
              <a:ext cx="440239" cy="446406"/>
            </a:xfrm>
            <a:prstGeom prst="rect">
              <a:avLst/>
            </a:prstGeom>
          </p:spPr>
        </p:pic>
      </p:grpSp>
      <p:sp>
        <p:nvSpPr>
          <p:cNvPr id="2" name="Title 1"/>
          <p:cNvSpPr>
            <a:spLocks noGrp="1"/>
          </p:cNvSpPr>
          <p:nvPr>
            <p:ph type="ctrTitle"/>
          </p:nvPr>
        </p:nvSpPr>
        <p:spPr>
          <a:xfrm>
            <a:off x="4515928" y="336131"/>
            <a:ext cx="3644660" cy="612775"/>
          </a:xfrm>
        </p:spPr>
        <p:txBody>
          <a:bodyPr>
            <a:normAutofit/>
          </a:bodyPr>
          <a:lstStyle/>
          <a:p>
            <a:r>
              <a:rPr lang="en-US" sz="1600" dirty="0" smtClean="0">
                <a:solidFill>
                  <a:schemeClr val="tx2">
                    <a:lumMod val="20000"/>
                    <a:lumOff val="80000"/>
                  </a:schemeClr>
                </a:solidFill>
              </a:rPr>
              <a:t>PTSD Consultation Program for providers who treat Veterans</a:t>
            </a:r>
            <a:endParaRPr lang="en-US" sz="1600" dirty="0">
              <a:solidFill>
                <a:schemeClr val="tx2">
                  <a:lumMod val="20000"/>
                  <a:lumOff val="80000"/>
                </a:schemeClr>
              </a:solidFill>
            </a:endParaRPr>
          </a:p>
        </p:txBody>
      </p:sp>
    </p:spTree>
    <p:extLst>
      <p:ext uri="{BB962C8B-B14F-4D97-AF65-F5344CB8AC3E}">
        <p14:creationId xmlns:p14="http://schemas.microsoft.com/office/powerpoint/2010/main" val="706766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quot;&quot;"/>
          <p:cNvSpPr/>
          <p:nvPr/>
        </p:nvSpPr>
        <p:spPr>
          <a:xfrm>
            <a:off x="0" y="0"/>
            <a:ext cx="1265680" cy="6853023"/>
          </a:xfrm>
          <a:prstGeom prst="rect">
            <a:avLst/>
          </a:prstGeom>
          <a:solidFill>
            <a:srgbClr val="BEDF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title="Consultation Program for Providers who treat Veterans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4295" y="241024"/>
            <a:ext cx="5051928" cy="713522"/>
          </a:xfrm>
          <a:prstGeom prst="rect">
            <a:avLst/>
          </a:prstGeom>
        </p:spPr>
      </p:pic>
      <p:sp>
        <p:nvSpPr>
          <p:cNvPr id="24" name="Content Placeholder 2"/>
          <p:cNvSpPr>
            <a:spLocks noGrp="1"/>
          </p:cNvSpPr>
          <p:nvPr>
            <p:ph idx="1"/>
          </p:nvPr>
        </p:nvSpPr>
        <p:spPr>
          <a:xfrm>
            <a:off x="1584296" y="1157886"/>
            <a:ext cx="7399740" cy="1308738"/>
          </a:xfrm>
        </p:spPr>
        <p:txBody>
          <a:bodyPr>
            <a:noAutofit/>
          </a:bodyPr>
          <a:lstStyle/>
          <a:p>
            <a:pPr marL="0" indent="0">
              <a:spcAft>
                <a:spcPts val="1000"/>
              </a:spcAft>
              <a:buNone/>
            </a:pPr>
            <a:r>
              <a:rPr lang="en-US" sz="2000" b="1" dirty="0" smtClean="0">
                <a:solidFill>
                  <a:srgbClr val="DE3C06"/>
                </a:solidFill>
                <a:latin typeface="Trebuchet MS"/>
                <a:cs typeface="Trebuchet MS"/>
              </a:rPr>
              <a:t>About the Consultants</a:t>
            </a:r>
          </a:p>
          <a:p>
            <a:pPr marL="169863" indent="-169863">
              <a:lnSpc>
                <a:spcPct val="107000"/>
              </a:lnSpc>
              <a:spcBef>
                <a:spcPts val="0"/>
              </a:spcBef>
              <a:buClr>
                <a:srgbClr val="DF5525"/>
              </a:buClr>
              <a:buFont typeface="Wingdings"/>
              <a:buChar char="§"/>
            </a:pPr>
            <a:r>
              <a:rPr lang="en-US" sz="1400" dirty="0" smtClean="0">
                <a:solidFill>
                  <a:srgbClr val="404040"/>
                </a:solidFill>
                <a:latin typeface="Trebuchet MS"/>
                <a:ea typeface="Cambria"/>
                <a:cs typeface="Trebuchet MS"/>
              </a:rPr>
              <a:t>Experienced senior psychologists, psychiatrists,  social workers, pharmacists, and other health professionals who treat Veterans with PTSD</a:t>
            </a:r>
          </a:p>
          <a:p>
            <a:pPr marL="169863" indent="-169863">
              <a:lnSpc>
                <a:spcPct val="107000"/>
              </a:lnSpc>
              <a:spcBef>
                <a:spcPts val="0"/>
              </a:spcBef>
              <a:buClr>
                <a:srgbClr val="DF5525"/>
              </a:buClr>
              <a:buFont typeface="Wingdings"/>
              <a:buChar char="§"/>
            </a:pPr>
            <a:r>
              <a:rPr lang="en-US" sz="1400" dirty="0" smtClean="0">
                <a:solidFill>
                  <a:srgbClr val="404040"/>
                </a:solidFill>
                <a:latin typeface="Trebuchet MS"/>
                <a:ea typeface="Cambria"/>
                <a:cs typeface="Trebuchet MS"/>
              </a:rPr>
              <a:t>Available to consult on everything from your toughest cases to general PTSD questions </a:t>
            </a:r>
            <a:endParaRPr lang="en-US" sz="1400" dirty="0">
              <a:solidFill>
                <a:srgbClr val="404040"/>
              </a:solidFill>
              <a:latin typeface="Trebuchet MS"/>
              <a:ea typeface="Cambria"/>
              <a:cs typeface="Trebuchet MS"/>
            </a:endParaRPr>
          </a:p>
        </p:txBody>
      </p:sp>
      <p:sp>
        <p:nvSpPr>
          <p:cNvPr id="23" name="Rectangle 22"/>
          <p:cNvSpPr/>
          <p:nvPr/>
        </p:nvSpPr>
        <p:spPr>
          <a:xfrm>
            <a:off x="1605524" y="2561350"/>
            <a:ext cx="1453668" cy="400110"/>
          </a:xfrm>
          <a:prstGeom prst="rect">
            <a:avLst/>
          </a:prstGeom>
        </p:spPr>
        <p:txBody>
          <a:bodyPr wrap="none">
            <a:spAutoFit/>
          </a:bodyPr>
          <a:lstStyle/>
          <a:p>
            <a:pPr>
              <a:spcBef>
                <a:spcPts val="1032"/>
              </a:spcBef>
            </a:pPr>
            <a:r>
              <a:rPr lang="en-US" sz="2000" b="1" dirty="0">
                <a:solidFill>
                  <a:srgbClr val="DE3C06"/>
                </a:solidFill>
                <a:latin typeface="Trebuchet MS"/>
                <a:cs typeface="Trebuchet MS"/>
              </a:rPr>
              <a:t>Ask </a:t>
            </a:r>
            <a:r>
              <a:rPr lang="en-US" sz="2000" b="1" dirty="0" smtClean="0">
                <a:solidFill>
                  <a:srgbClr val="DE3C06"/>
                </a:solidFill>
                <a:latin typeface="Trebuchet MS"/>
                <a:cs typeface="Trebuchet MS"/>
              </a:rPr>
              <a:t>about:</a:t>
            </a:r>
            <a:endParaRPr lang="en-US" sz="2000" b="1" dirty="0">
              <a:solidFill>
                <a:srgbClr val="DE3C06"/>
              </a:solidFill>
              <a:latin typeface="Trebuchet MS"/>
              <a:cs typeface="Trebuchet MS"/>
            </a:endParaRPr>
          </a:p>
        </p:txBody>
      </p:sp>
      <p:sp>
        <p:nvSpPr>
          <p:cNvPr id="7" name="TextBox 6"/>
          <p:cNvSpPr txBox="1"/>
          <p:nvPr/>
        </p:nvSpPr>
        <p:spPr>
          <a:xfrm>
            <a:off x="1605523" y="2937548"/>
            <a:ext cx="2734011" cy="1011918"/>
          </a:xfrm>
          <a:prstGeom prst="rect">
            <a:avLst/>
          </a:prstGeom>
          <a:noFill/>
        </p:spPr>
        <p:txBody>
          <a:bodyPr wrap="square" rtlCol="0">
            <a:spAutoFit/>
          </a:bodyPr>
          <a:lstStyle/>
          <a:p>
            <a:pPr marL="169863" marR="0" lvl="0" indent="-169863">
              <a:lnSpc>
                <a:spcPct val="107000"/>
              </a:lnSpc>
              <a:spcBef>
                <a:spcPts val="0"/>
              </a:spcBef>
              <a:spcAft>
                <a:spcPts val="0"/>
              </a:spcAft>
              <a:buClr>
                <a:srgbClr val="DF5525"/>
              </a:buClr>
              <a:buFont typeface="Wingdings"/>
              <a:buChar char="§"/>
            </a:pPr>
            <a:r>
              <a:rPr lang="en-US" sz="1400" dirty="0">
                <a:solidFill>
                  <a:srgbClr val="404040"/>
                </a:solidFill>
                <a:latin typeface="Trebuchet MS"/>
                <a:ea typeface="Cambria"/>
                <a:cs typeface="Trebuchet MS"/>
              </a:rPr>
              <a:t>Evidence-based treatment</a:t>
            </a:r>
            <a:endParaRPr lang="en-US" sz="1400" dirty="0" smtClean="0">
              <a:solidFill>
                <a:srgbClr val="404040"/>
              </a:solidFill>
              <a:effectLst/>
              <a:latin typeface="Trebuchet MS"/>
              <a:ea typeface="Cambria"/>
              <a:cs typeface="Trebuchet MS"/>
            </a:endParaRPr>
          </a:p>
          <a:p>
            <a:pPr marL="169863" marR="0" lvl="0" indent="-169863">
              <a:lnSpc>
                <a:spcPct val="107000"/>
              </a:lnSpc>
              <a:spcBef>
                <a:spcPts val="0"/>
              </a:spcBef>
              <a:spcAft>
                <a:spcPts val="0"/>
              </a:spcAft>
              <a:buClr>
                <a:srgbClr val="DF5525"/>
              </a:buClr>
              <a:buFont typeface="Wingdings"/>
              <a:buChar char="§"/>
            </a:pPr>
            <a:r>
              <a:rPr lang="en-US" sz="1400" dirty="0">
                <a:solidFill>
                  <a:srgbClr val="404040"/>
                </a:solidFill>
                <a:latin typeface="Trebuchet MS"/>
                <a:ea typeface="Cambria"/>
                <a:cs typeface="Trebuchet MS"/>
              </a:rPr>
              <a:t>Medications</a:t>
            </a:r>
            <a:endParaRPr lang="en-US" sz="1400" dirty="0" smtClean="0">
              <a:solidFill>
                <a:srgbClr val="404040"/>
              </a:solidFill>
              <a:effectLst/>
              <a:latin typeface="Trebuchet MS"/>
              <a:ea typeface="Cambria"/>
              <a:cs typeface="Trebuchet MS"/>
            </a:endParaRPr>
          </a:p>
          <a:p>
            <a:pPr marL="169863" marR="0" lvl="0" indent="-169863">
              <a:lnSpc>
                <a:spcPct val="107000"/>
              </a:lnSpc>
              <a:spcBef>
                <a:spcPts val="0"/>
              </a:spcBef>
              <a:spcAft>
                <a:spcPts val="0"/>
              </a:spcAft>
              <a:buClr>
                <a:srgbClr val="DF5525"/>
              </a:buClr>
              <a:buFont typeface="Wingdings"/>
              <a:buChar char="§"/>
            </a:pPr>
            <a:r>
              <a:rPr lang="en-US" sz="1400" dirty="0">
                <a:solidFill>
                  <a:srgbClr val="404040"/>
                </a:solidFill>
                <a:latin typeface="Trebuchet MS"/>
                <a:ea typeface="Cambria"/>
                <a:cs typeface="Trebuchet MS"/>
              </a:rPr>
              <a:t>Clinical management</a:t>
            </a:r>
            <a:endParaRPr lang="en-US" sz="1400" dirty="0" smtClean="0">
              <a:solidFill>
                <a:srgbClr val="404040"/>
              </a:solidFill>
              <a:effectLst/>
              <a:latin typeface="Trebuchet MS"/>
              <a:ea typeface="Cambria"/>
              <a:cs typeface="Trebuchet MS"/>
            </a:endParaRPr>
          </a:p>
          <a:p>
            <a:pPr marL="169863" marR="0" lvl="0" indent="-169863">
              <a:lnSpc>
                <a:spcPct val="107000"/>
              </a:lnSpc>
              <a:spcBef>
                <a:spcPts val="0"/>
              </a:spcBef>
              <a:spcAft>
                <a:spcPts val="800"/>
              </a:spcAft>
              <a:buClr>
                <a:srgbClr val="DF5525"/>
              </a:buClr>
              <a:buFont typeface="Wingdings"/>
              <a:buChar char="§"/>
            </a:pPr>
            <a:r>
              <a:rPr lang="en-US" sz="1400" dirty="0">
                <a:solidFill>
                  <a:srgbClr val="404040"/>
                </a:solidFill>
                <a:latin typeface="Trebuchet MS"/>
                <a:ea typeface="Cambria"/>
                <a:cs typeface="Trebuchet MS"/>
              </a:rPr>
              <a:t>Resources</a:t>
            </a:r>
            <a:endParaRPr lang="en-US" sz="1400" dirty="0">
              <a:solidFill>
                <a:srgbClr val="404040"/>
              </a:solidFill>
              <a:effectLst/>
              <a:latin typeface="Trebuchet MS"/>
              <a:ea typeface="Cambria"/>
              <a:cs typeface="Trebuchet MS"/>
            </a:endParaRPr>
          </a:p>
        </p:txBody>
      </p:sp>
      <p:sp>
        <p:nvSpPr>
          <p:cNvPr id="8" name="TextBox 7"/>
          <p:cNvSpPr txBox="1"/>
          <p:nvPr/>
        </p:nvSpPr>
        <p:spPr>
          <a:xfrm>
            <a:off x="4444071" y="2937548"/>
            <a:ext cx="4444184" cy="1011918"/>
          </a:xfrm>
          <a:prstGeom prst="rect">
            <a:avLst/>
          </a:prstGeom>
          <a:noFill/>
        </p:spPr>
        <p:txBody>
          <a:bodyPr wrap="square" rtlCol="0">
            <a:spAutoFit/>
          </a:bodyPr>
          <a:lstStyle/>
          <a:p>
            <a:pPr marL="222250" marR="0" lvl="0" indent="-222250">
              <a:lnSpc>
                <a:spcPct val="107000"/>
              </a:lnSpc>
              <a:spcBef>
                <a:spcPts val="0"/>
              </a:spcBef>
              <a:spcAft>
                <a:spcPts val="0"/>
              </a:spcAft>
              <a:buClr>
                <a:srgbClr val="DF5525"/>
              </a:buClr>
              <a:buFont typeface="Wingdings"/>
              <a:buChar char="§"/>
            </a:pPr>
            <a:r>
              <a:rPr lang="en-US" sz="1400" dirty="0">
                <a:solidFill>
                  <a:srgbClr val="404040"/>
                </a:solidFill>
                <a:latin typeface="Trebuchet MS"/>
                <a:ea typeface="Cambria"/>
                <a:cs typeface="Trebuchet MS"/>
              </a:rPr>
              <a:t>Assessment</a:t>
            </a:r>
            <a:endParaRPr lang="en-US" sz="1400" dirty="0" smtClean="0">
              <a:solidFill>
                <a:srgbClr val="404040"/>
              </a:solidFill>
              <a:effectLst/>
              <a:latin typeface="Trebuchet MS"/>
              <a:ea typeface="Cambria"/>
              <a:cs typeface="Trebuchet MS"/>
            </a:endParaRPr>
          </a:p>
          <a:p>
            <a:pPr marL="222250" marR="0" lvl="0" indent="-222250">
              <a:lnSpc>
                <a:spcPct val="107000"/>
              </a:lnSpc>
              <a:spcBef>
                <a:spcPts val="0"/>
              </a:spcBef>
              <a:spcAft>
                <a:spcPts val="0"/>
              </a:spcAft>
              <a:buClr>
                <a:srgbClr val="DF5525"/>
              </a:buClr>
              <a:buFont typeface="Wingdings"/>
              <a:buChar char="§"/>
            </a:pPr>
            <a:r>
              <a:rPr lang="en-US" sz="1400" dirty="0">
                <a:solidFill>
                  <a:srgbClr val="404040"/>
                </a:solidFill>
                <a:latin typeface="Trebuchet MS"/>
                <a:ea typeface="Cambria"/>
                <a:cs typeface="Trebuchet MS"/>
              </a:rPr>
              <a:t>Referrals</a:t>
            </a:r>
            <a:endParaRPr lang="en-US" sz="1400" dirty="0" smtClean="0">
              <a:solidFill>
                <a:srgbClr val="404040"/>
              </a:solidFill>
              <a:effectLst/>
              <a:latin typeface="Trebuchet MS"/>
              <a:ea typeface="Cambria"/>
              <a:cs typeface="Trebuchet MS"/>
            </a:endParaRPr>
          </a:p>
          <a:p>
            <a:pPr marL="222250" marR="0" lvl="0" indent="-222250">
              <a:lnSpc>
                <a:spcPct val="107000"/>
              </a:lnSpc>
              <a:spcBef>
                <a:spcPts val="0"/>
              </a:spcBef>
              <a:spcAft>
                <a:spcPts val="0"/>
              </a:spcAft>
              <a:buClr>
                <a:srgbClr val="DF5525"/>
              </a:buClr>
              <a:buFont typeface="Wingdings"/>
              <a:buChar char="§"/>
            </a:pPr>
            <a:r>
              <a:rPr lang="en-US" sz="1400" dirty="0">
                <a:solidFill>
                  <a:srgbClr val="404040"/>
                </a:solidFill>
                <a:latin typeface="Trebuchet MS"/>
                <a:ea typeface="Cambria"/>
                <a:cs typeface="Trebuchet MS"/>
              </a:rPr>
              <a:t>Collaborating with VA on Veterans’ care</a:t>
            </a:r>
            <a:endParaRPr lang="en-US" sz="1400" dirty="0" smtClean="0">
              <a:solidFill>
                <a:srgbClr val="404040"/>
              </a:solidFill>
              <a:effectLst/>
              <a:latin typeface="Trebuchet MS"/>
              <a:ea typeface="Cambria"/>
              <a:cs typeface="Trebuchet MS"/>
            </a:endParaRPr>
          </a:p>
          <a:p>
            <a:pPr marL="222250" marR="0" lvl="0" indent="-222250">
              <a:lnSpc>
                <a:spcPct val="107000"/>
              </a:lnSpc>
              <a:spcBef>
                <a:spcPts val="0"/>
              </a:spcBef>
              <a:spcAft>
                <a:spcPts val="800"/>
              </a:spcAft>
              <a:buClr>
                <a:srgbClr val="DF5525"/>
              </a:buClr>
              <a:buFont typeface="Wingdings"/>
              <a:buChar char="§"/>
            </a:pPr>
            <a:r>
              <a:rPr lang="en-US" sz="1400" dirty="0">
                <a:solidFill>
                  <a:srgbClr val="404040"/>
                </a:solidFill>
                <a:latin typeface="Trebuchet MS"/>
                <a:ea typeface="Cambria"/>
                <a:cs typeface="Trebuchet MS"/>
              </a:rPr>
              <a:t>Developing a PTSD treatment program</a:t>
            </a:r>
            <a:endParaRPr lang="en-US" sz="1400" dirty="0">
              <a:solidFill>
                <a:srgbClr val="404040"/>
              </a:solidFill>
              <a:effectLst/>
              <a:latin typeface="Trebuchet MS"/>
              <a:ea typeface="Cambria"/>
              <a:cs typeface="Trebuchet MS"/>
            </a:endParaRPr>
          </a:p>
        </p:txBody>
      </p:sp>
      <p:sp>
        <p:nvSpPr>
          <p:cNvPr id="19" name="Content Placeholder 2"/>
          <p:cNvSpPr txBox="1">
            <a:spLocks/>
          </p:cNvSpPr>
          <p:nvPr/>
        </p:nvSpPr>
        <p:spPr>
          <a:xfrm>
            <a:off x="1605524" y="4144015"/>
            <a:ext cx="5977465" cy="46330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smtClean="0">
                <a:solidFill>
                  <a:srgbClr val="DE3C06"/>
                </a:solidFill>
                <a:latin typeface="Trebuchet MS"/>
                <a:cs typeface="Trebuchet MS"/>
              </a:rPr>
              <a:t>Available Resources - </a:t>
            </a:r>
            <a:r>
              <a:rPr lang="en-US" sz="2000" b="1" dirty="0" err="1" smtClean="0">
                <a:solidFill>
                  <a:srgbClr val="DE3C06"/>
                </a:solidFill>
                <a:latin typeface="Trebuchet MS"/>
                <a:cs typeface="Trebuchet MS"/>
              </a:rPr>
              <a:t>www.ptsd.va.gov</a:t>
            </a:r>
            <a:r>
              <a:rPr lang="en-US" sz="2000" b="1" dirty="0" smtClean="0">
                <a:solidFill>
                  <a:srgbClr val="DE3C06"/>
                </a:solidFill>
                <a:latin typeface="Trebuchet MS"/>
                <a:cs typeface="Trebuchet MS"/>
              </a:rPr>
              <a:t>/consult</a:t>
            </a:r>
          </a:p>
        </p:txBody>
      </p:sp>
      <p:sp>
        <p:nvSpPr>
          <p:cNvPr id="22" name="Rectangle 21"/>
          <p:cNvSpPr/>
          <p:nvPr/>
        </p:nvSpPr>
        <p:spPr>
          <a:xfrm>
            <a:off x="1605523" y="4560841"/>
            <a:ext cx="2455807" cy="819865"/>
          </a:xfrm>
          <a:prstGeom prst="rect">
            <a:avLst/>
          </a:prstGeom>
        </p:spPr>
        <p:txBody>
          <a:bodyPr wrap="square">
            <a:spAutoFit/>
          </a:bodyPr>
          <a:lstStyle/>
          <a:p>
            <a:pPr marL="169863" indent="-169863">
              <a:lnSpc>
                <a:spcPct val="107000"/>
              </a:lnSpc>
              <a:spcAft>
                <a:spcPts val="300"/>
              </a:spcAft>
              <a:buClr>
                <a:srgbClr val="DF5525"/>
              </a:buClr>
              <a:buFont typeface="Wingdings"/>
              <a:buChar char="§"/>
            </a:pPr>
            <a:r>
              <a:rPr lang="en-US" sz="1400" dirty="0">
                <a:solidFill>
                  <a:srgbClr val="404040"/>
                </a:solidFill>
                <a:latin typeface="Trebuchet MS"/>
                <a:ea typeface="Cambria"/>
                <a:cs typeface="Trebuchet MS"/>
              </a:rPr>
              <a:t>Free continuing education </a:t>
            </a:r>
            <a:endParaRPr lang="en-US" sz="1400" dirty="0" smtClean="0">
              <a:solidFill>
                <a:srgbClr val="404040"/>
              </a:solidFill>
              <a:latin typeface="Trebuchet MS"/>
              <a:ea typeface="Cambria"/>
              <a:cs typeface="Trebuchet MS"/>
            </a:endParaRPr>
          </a:p>
          <a:p>
            <a:pPr marL="169863" indent="-169863">
              <a:lnSpc>
                <a:spcPct val="107000"/>
              </a:lnSpc>
              <a:spcAft>
                <a:spcPts val="300"/>
              </a:spcAft>
              <a:buClr>
                <a:srgbClr val="DF5525"/>
              </a:buClr>
              <a:buFont typeface="Wingdings"/>
              <a:buChar char="§"/>
            </a:pPr>
            <a:r>
              <a:rPr lang="en-US" sz="1400" dirty="0" smtClean="0">
                <a:solidFill>
                  <a:srgbClr val="404040"/>
                </a:solidFill>
                <a:latin typeface="Trebuchet MS"/>
                <a:ea typeface="Cambria"/>
                <a:cs typeface="Trebuchet MS"/>
              </a:rPr>
              <a:t>Videos, educational handouts, and manuals</a:t>
            </a:r>
            <a:endParaRPr lang="en-US" sz="1400" dirty="0">
              <a:solidFill>
                <a:srgbClr val="404040"/>
              </a:solidFill>
              <a:latin typeface="Trebuchet MS"/>
              <a:ea typeface="Cambria"/>
              <a:cs typeface="Trebuchet MS"/>
            </a:endParaRPr>
          </a:p>
        </p:txBody>
      </p:sp>
      <p:sp>
        <p:nvSpPr>
          <p:cNvPr id="21" name="Rectangle 20"/>
          <p:cNvSpPr/>
          <p:nvPr/>
        </p:nvSpPr>
        <p:spPr>
          <a:xfrm>
            <a:off x="4444071" y="4560841"/>
            <a:ext cx="4539965" cy="858337"/>
          </a:xfrm>
          <a:prstGeom prst="rect">
            <a:avLst/>
          </a:prstGeom>
        </p:spPr>
        <p:txBody>
          <a:bodyPr wrap="square">
            <a:spAutoFit/>
          </a:bodyPr>
          <a:lstStyle/>
          <a:p>
            <a:pPr marL="169863" indent="-169863">
              <a:lnSpc>
                <a:spcPct val="107000"/>
              </a:lnSpc>
              <a:spcAft>
                <a:spcPts val="300"/>
              </a:spcAft>
              <a:buClr>
                <a:srgbClr val="DF5525"/>
              </a:buClr>
              <a:buFont typeface="Wingdings"/>
              <a:buChar char="§"/>
            </a:pPr>
            <a:r>
              <a:rPr lang="en-US" sz="1400" dirty="0">
                <a:solidFill>
                  <a:srgbClr val="404040"/>
                </a:solidFill>
                <a:latin typeface="Trebuchet MS"/>
                <a:ea typeface="Cambria"/>
                <a:cs typeface="Trebuchet MS"/>
              </a:rPr>
              <a:t>PTSD-related </a:t>
            </a:r>
            <a:r>
              <a:rPr lang="en-US" sz="1400" dirty="0" smtClean="0">
                <a:solidFill>
                  <a:srgbClr val="404040"/>
                </a:solidFill>
                <a:latin typeface="Trebuchet MS"/>
                <a:ea typeface="Cambria"/>
                <a:cs typeface="Trebuchet MS"/>
              </a:rPr>
              <a:t>publications</a:t>
            </a:r>
          </a:p>
          <a:p>
            <a:pPr marL="169863" lvl="0" indent="-169863">
              <a:lnSpc>
                <a:spcPct val="107000"/>
              </a:lnSpc>
              <a:spcAft>
                <a:spcPts val="300"/>
              </a:spcAft>
              <a:buClr>
                <a:srgbClr val="DF5525"/>
              </a:buClr>
              <a:buFont typeface="Wingdings"/>
              <a:buChar char="§"/>
            </a:pPr>
            <a:r>
              <a:rPr lang="en-US" sz="1400" dirty="0" smtClean="0">
                <a:solidFill>
                  <a:srgbClr val="404040"/>
                </a:solidFill>
                <a:latin typeface="Trebuchet MS"/>
                <a:ea typeface="Cambria"/>
                <a:cs typeface="Trebuchet MS"/>
              </a:rPr>
              <a:t>PTSD </a:t>
            </a:r>
            <a:r>
              <a:rPr lang="en-US" sz="1400" dirty="0">
                <a:solidFill>
                  <a:srgbClr val="404040"/>
                </a:solidFill>
                <a:latin typeface="Trebuchet MS"/>
                <a:ea typeface="Cambria"/>
                <a:cs typeface="Trebuchet MS"/>
              </a:rPr>
              <a:t>and trauma assessment and screening tools</a:t>
            </a:r>
          </a:p>
          <a:p>
            <a:pPr marL="169863" lvl="0" indent="-169863">
              <a:lnSpc>
                <a:spcPct val="107000"/>
              </a:lnSpc>
              <a:spcAft>
                <a:spcPts val="300"/>
              </a:spcAft>
              <a:buClr>
                <a:srgbClr val="DF5525"/>
              </a:buClr>
              <a:buFont typeface="Wingdings"/>
              <a:buChar char="§"/>
            </a:pPr>
            <a:r>
              <a:rPr lang="en-US" sz="1400" dirty="0">
                <a:solidFill>
                  <a:srgbClr val="404040"/>
                </a:solidFill>
                <a:latin typeface="Trebuchet MS"/>
                <a:ea typeface="Cambria"/>
                <a:cs typeface="Trebuchet MS"/>
              </a:rPr>
              <a:t>Mobile apps, and more</a:t>
            </a:r>
          </a:p>
        </p:txBody>
      </p:sp>
      <p:pic>
        <p:nvPicPr>
          <p:cNvPr id="2" name="Picture 1" descr="Speak with expert PTSD clinician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486" y="167944"/>
            <a:ext cx="1150553" cy="1573204"/>
          </a:xfrm>
          <a:prstGeom prst="rect">
            <a:avLst/>
          </a:prstGeom>
        </p:spPr>
      </p:pic>
      <p:pic>
        <p:nvPicPr>
          <p:cNvPr id="27" name="Picture 26" descr="email PTSDconsult@va.gov"/>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9486" y="1846133"/>
            <a:ext cx="1085824" cy="1484698"/>
          </a:xfrm>
          <a:prstGeom prst="rect">
            <a:avLst/>
          </a:prstGeom>
        </p:spPr>
      </p:pic>
      <p:pic>
        <p:nvPicPr>
          <p:cNvPr id="28" name="Picture 27" descr="call (866) 948-788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9486" y="3479683"/>
            <a:ext cx="1113661" cy="1522761"/>
          </a:xfrm>
          <a:prstGeom prst="rect">
            <a:avLst/>
          </a:prstGeom>
        </p:spPr>
      </p:pic>
      <p:pic>
        <p:nvPicPr>
          <p:cNvPr id="30" name="Picture 29" descr="access free clinical resources"/>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9291" y="5002444"/>
            <a:ext cx="1126019" cy="1539658"/>
          </a:xfrm>
          <a:prstGeom prst="rect">
            <a:avLst/>
          </a:prstGeom>
        </p:spPr>
      </p:pic>
      <p:grpSp>
        <p:nvGrpSpPr>
          <p:cNvPr id="9" name="Group 8"/>
          <p:cNvGrpSpPr/>
          <p:nvPr/>
        </p:nvGrpSpPr>
        <p:grpSpPr>
          <a:xfrm>
            <a:off x="6306572" y="6045067"/>
            <a:ext cx="2560454" cy="708001"/>
            <a:chOff x="5778879" y="5876481"/>
            <a:chExt cx="3190164" cy="882124"/>
          </a:xfrm>
        </p:grpSpPr>
        <p:pic>
          <p:nvPicPr>
            <p:cNvPr id="10" name="Picture 9" title="National Center for PTSD logo"/>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02860" y="5876481"/>
              <a:ext cx="1766183" cy="882124"/>
            </a:xfrm>
            <a:prstGeom prst="rect">
              <a:avLst/>
            </a:prstGeom>
          </p:spPr>
        </p:pic>
        <p:grpSp>
          <p:nvGrpSpPr>
            <p:cNvPr id="11" name="Group 10"/>
            <p:cNvGrpSpPr/>
            <p:nvPr/>
          </p:nvGrpSpPr>
          <p:grpSpPr>
            <a:xfrm>
              <a:off x="5778879" y="6051268"/>
              <a:ext cx="1453350" cy="554759"/>
              <a:chOff x="6001460" y="6051978"/>
              <a:chExt cx="1453350" cy="554759"/>
            </a:xfrm>
          </p:grpSpPr>
          <p:grpSp>
            <p:nvGrpSpPr>
              <p:cNvPr id="12" name="Group 11"/>
              <p:cNvGrpSpPr/>
              <p:nvPr/>
            </p:nvGrpSpPr>
            <p:grpSpPr>
              <a:xfrm>
                <a:off x="6145484" y="6051978"/>
                <a:ext cx="973740" cy="266700"/>
                <a:chOff x="4489419" y="6169438"/>
                <a:chExt cx="973740" cy="266700"/>
              </a:xfrm>
            </p:grpSpPr>
            <p:pic>
              <p:nvPicPr>
                <p:cNvPr id="14" name="Picture 13" title="Facebook logo"/>
                <p:cNvPicPr>
                  <a:picLocks noChangeAspect="1"/>
                </p:cNvPicPr>
                <p:nvPr/>
              </p:nvPicPr>
              <p:blipFill>
                <a:blip r:embed="rId9"/>
                <a:stretch>
                  <a:fillRect/>
                </a:stretch>
              </p:blipFill>
              <p:spPr>
                <a:xfrm>
                  <a:off x="4489419" y="6169438"/>
                  <a:ext cx="266700" cy="266700"/>
                </a:xfrm>
                <a:prstGeom prst="rect">
                  <a:avLst/>
                </a:prstGeom>
              </p:spPr>
            </p:pic>
            <p:pic>
              <p:nvPicPr>
                <p:cNvPr id="15" name="Picture 14" title="Twitter icon"/>
                <p:cNvPicPr>
                  <a:picLocks noChangeAspect="1"/>
                </p:cNvPicPr>
                <p:nvPr/>
              </p:nvPicPr>
              <p:blipFill>
                <a:blip r:embed="rId10"/>
                <a:stretch>
                  <a:fillRect/>
                </a:stretch>
              </p:blipFill>
              <p:spPr>
                <a:xfrm>
                  <a:off x="4842939" y="6169438"/>
                  <a:ext cx="266700" cy="266700"/>
                </a:xfrm>
                <a:prstGeom prst="rect">
                  <a:avLst/>
                </a:prstGeom>
              </p:spPr>
            </p:pic>
            <p:pic>
              <p:nvPicPr>
                <p:cNvPr id="16" name="Picture 15" title="YouTube icon"/>
                <p:cNvPicPr>
                  <a:picLocks noChangeAspect="1"/>
                </p:cNvPicPr>
                <p:nvPr/>
              </p:nvPicPr>
              <p:blipFill>
                <a:blip r:embed="rId11"/>
                <a:stretch>
                  <a:fillRect/>
                </a:stretch>
              </p:blipFill>
              <p:spPr>
                <a:xfrm>
                  <a:off x="5196459" y="6169438"/>
                  <a:ext cx="266700" cy="266700"/>
                </a:xfrm>
                <a:prstGeom prst="rect">
                  <a:avLst/>
                </a:prstGeom>
              </p:spPr>
            </p:pic>
          </p:grpSp>
          <p:sp>
            <p:nvSpPr>
              <p:cNvPr id="13" name="TextBox 12"/>
              <p:cNvSpPr txBox="1"/>
              <p:nvPr/>
            </p:nvSpPr>
            <p:spPr>
              <a:xfrm>
                <a:off x="6001460" y="6338308"/>
                <a:ext cx="1453350" cy="268429"/>
              </a:xfrm>
              <a:prstGeom prst="rect">
                <a:avLst/>
              </a:prstGeom>
              <a:noFill/>
            </p:spPr>
            <p:txBody>
              <a:bodyPr wrap="square" rtlCol="0">
                <a:spAutoFit/>
              </a:bodyPr>
              <a:lstStyle/>
              <a:p>
                <a:r>
                  <a:rPr lang="en-US" sz="800" b="1" dirty="0" smtClean="0">
                    <a:solidFill>
                      <a:srgbClr val="404040"/>
                    </a:solidFill>
                    <a:latin typeface="Trebuchet MS"/>
                    <a:cs typeface="Trebuchet MS"/>
                  </a:rPr>
                  <a:t>WWW.PTSD.VA.GOV</a:t>
                </a:r>
                <a:endParaRPr lang="en-US" sz="800" b="1" dirty="0">
                  <a:solidFill>
                    <a:srgbClr val="404040"/>
                  </a:solidFill>
                  <a:latin typeface="Trebuchet MS"/>
                  <a:cs typeface="Trebuchet MS"/>
                </a:endParaRPr>
              </a:p>
            </p:txBody>
          </p:sp>
        </p:grpSp>
      </p:grpSp>
    </p:spTree>
    <p:extLst>
      <p:ext uri="{BB962C8B-B14F-4D97-AF65-F5344CB8AC3E}">
        <p14:creationId xmlns:p14="http://schemas.microsoft.com/office/powerpoint/2010/main" val="2786824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4475</TotalTime>
  <Words>280</Words>
  <Application>Microsoft Office PowerPoint</Application>
  <PresentationFormat>On-screen Show (4:3)</PresentationFormat>
  <Paragraphs>52</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PTSD Consultation Program for providers who treat Veterans</vt:lpstr>
      <vt:lpstr>PowerPoint Presentation</vt:lpstr>
    </vt:vector>
  </TitlesOfParts>
  <Company>National Center for PTSD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Veterans Affairs;Heather.Bomar2@va.gov;Mental Health Strategic Healthcare Group;National Center for Posttraumatic Stress Disorder</dc:creator>
  <cp:lastModifiedBy>Sevick, Carol</cp:lastModifiedBy>
  <cp:revision>34</cp:revision>
  <dcterms:created xsi:type="dcterms:W3CDTF">2016-04-01T20:04:26Z</dcterms:created>
  <dcterms:modified xsi:type="dcterms:W3CDTF">2016-08-31T19:09:02Z</dcterms:modified>
</cp:coreProperties>
</file>