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73" r:id="rId8"/>
    <p:sldId id="262" r:id="rId9"/>
    <p:sldId id="263" r:id="rId10"/>
    <p:sldId id="264" r:id="rId11"/>
    <p:sldId id="265" r:id="rId12"/>
    <p:sldId id="272" r:id="rId13"/>
    <p:sldId id="269" r:id="rId14"/>
    <p:sldId id="268" r:id="rId15"/>
    <p:sldId id="270" r:id="rId16"/>
    <p:sldId id="274" r:id="rId17"/>
    <p:sldId id="27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Lenskold" initials="JL" lastIdx="15" clrIdx="0">
    <p:extLst>
      <p:ext uri="{19B8F6BF-5375-455C-9EA6-DF929625EA0E}">
        <p15:presenceInfo xmlns:p15="http://schemas.microsoft.com/office/powerpoint/2012/main" userId="Jenna Lenskold" providerId="None"/>
      </p:ext>
    </p:extLst>
  </p:cmAuthor>
  <p:cmAuthor id="2" name="tazeen.dhanani@corp.dynamiciservices.com" initials="t" lastIdx="6" clrIdx="1">
    <p:extLst>
      <p:ext uri="{19B8F6BF-5375-455C-9EA6-DF929625EA0E}">
        <p15:presenceInfo xmlns:p15="http://schemas.microsoft.com/office/powerpoint/2012/main" userId="S-1-5-21-400913532-4130585851-160253963-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A"/>
    <a:srgbClr val="005771"/>
    <a:srgbClr val="0072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11"/>
    <p:restoredTop sz="94674"/>
  </p:normalViewPr>
  <p:slideViewPr>
    <p:cSldViewPr snapToGrid="0" snapToObjects="1">
      <p:cViewPr varScale="1">
        <p:scale>
          <a:sx n="122" d="100"/>
          <a:sy n="122" d="100"/>
        </p:scale>
        <p:origin x="240" y="2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BFBEF-9012-FC43-BB21-F85E8C2282EF}" type="datetimeFigureOut">
              <a:rPr lang="en-US" smtClean="0"/>
              <a:t>12/10/18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7F5FE-3782-1A4F-BF90-2EE31DA7583C}" type="slidenum">
              <a:rPr lang="en-US" smtClean="0"/>
              <a:t>‹#›</a:t>
            </a:fld>
            <a:endParaRPr lang="en-US"/>
          </a:p>
        </p:txBody>
      </p:sp>
    </p:spTree>
    <p:extLst>
      <p:ext uri="{BB962C8B-B14F-4D97-AF65-F5344CB8AC3E}">
        <p14:creationId xmlns:p14="http://schemas.microsoft.com/office/powerpoint/2010/main" val="230939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7F5FE-3782-1A4F-BF90-2EE31DA7583C}" type="slidenum">
              <a:rPr lang="en-US" smtClean="0"/>
              <a:t>1</a:t>
            </a:fld>
            <a:endParaRPr lang="en-US"/>
          </a:p>
        </p:txBody>
      </p:sp>
    </p:spTree>
    <p:extLst>
      <p:ext uri="{BB962C8B-B14F-4D97-AF65-F5344CB8AC3E}">
        <p14:creationId xmlns:p14="http://schemas.microsoft.com/office/powerpoint/2010/main" val="120383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7F5FE-3782-1A4F-BF90-2EE31DA7583C}" type="slidenum">
              <a:rPr lang="en-US" smtClean="0"/>
              <a:t>6</a:t>
            </a:fld>
            <a:endParaRPr lang="en-US"/>
          </a:p>
        </p:txBody>
      </p:sp>
    </p:spTree>
    <p:extLst>
      <p:ext uri="{BB962C8B-B14F-4D97-AF65-F5344CB8AC3E}">
        <p14:creationId xmlns:p14="http://schemas.microsoft.com/office/powerpoint/2010/main" val="362019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7F5FE-3782-1A4F-BF90-2EE31DA7583C}" type="slidenum">
              <a:rPr lang="en-US" smtClean="0"/>
              <a:t>9</a:t>
            </a:fld>
            <a:endParaRPr lang="en-US"/>
          </a:p>
        </p:txBody>
      </p:sp>
    </p:spTree>
    <p:extLst>
      <p:ext uri="{BB962C8B-B14F-4D97-AF65-F5344CB8AC3E}">
        <p14:creationId xmlns:p14="http://schemas.microsoft.com/office/powerpoint/2010/main" val="406478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7F5FE-3782-1A4F-BF90-2EE31DA7583C}" type="slidenum">
              <a:rPr lang="en-US" smtClean="0"/>
              <a:t>10</a:t>
            </a:fld>
            <a:endParaRPr lang="en-US"/>
          </a:p>
        </p:txBody>
      </p:sp>
    </p:spTree>
    <p:extLst>
      <p:ext uri="{BB962C8B-B14F-4D97-AF65-F5344CB8AC3E}">
        <p14:creationId xmlns:p14="http://schemas.microsoft.com/office/powerpoint/2010/main" val="346561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7F5FE-3782-1A4F-BF90-2EE31DA7583C}" type="slidenum">
              <a:rPr lang="en-US" smtClean="0"/>
              <a:t>17</a:t>
            </a:fld>
            <a:endParaRPr lang="en-US"/>
          </a:p>
        </p:txBody>
      </p:sp>
    </p:spTree>
    <p:extLst>
      <p:ext uri="{BB962C8B-B14F-4D97-AF65-F5344CB8AC3E}">
        <p14:creationId xmlns:p14="http://schemas.microsoft.com/office/powerpoint/2010/main" val="366031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D874-9A6D-9A42-9D31-2EA5919ED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E2D6B-65C3-7F41-9253-BCF37F205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68524-9337-E244-9E42-AC774428F7B7}"/>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5" name="Footer Placeholder 4">
            <a:extLst>
              <a:ext uri="{FF2B5EF4-FFF2-40B4-BE49-F238E27FC236}">
                <a16:creationId xmlns:a16="http://schemas.microsoft.com/office/drawing/2014/main" id="{0CF7A764-165C-A245-B686-D57EF7F93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9C1B6-6620-0542-9A33-46E262B50D3D}"/>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335595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CFFD-A626-6747-8808-3B2BBD20DB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43562E-A8D7-FF4A-99EF-E10AEE4BC9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A17F4-FE58-184A-9402-58EF91A6262B}"/>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5" name="Footer Placeholder 4">
            <a:extLst>
              <a:ext uri="{FF2B5EF4-FFF2-40B4-BE49-F238E27FC236}">
                <a16:creationId xmlns:a16="http://schemas.microsoft.com/office/drawing/2014/main" id="{BA99598E-17BB-9340-B7CD-2777E213B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064C7-BAB3-914C-8612-CA43161281F6}"/>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115633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824053-C7CB-4142-9A07-986050C3E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CB7C2-C7C2-2C4D-8E77-F0F5093D71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8D4B4-B641-3B4A-9E6C-2D5448D565FF}"/>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5" name="Footer Placeholder 4">
            <a:extLst>
              <a:ext uri="{FF2B5EF4-FFF2-40B4-BE49-F238E27FC236}">
                <a16:creationId xmlns:a16="http://schemas.microsoft.com/office/drawing/2014/main" id="{F7C453E2-B6D8-9F42-8296-4131BB12B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364F5-2F7F-0D47-A445-535D5CA1BAF5}"/>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40708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D5A10-0EAD-5743-8AC1-A40E0654E9FD}"/>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5" name="Footer Placeholder 4">
            <a:extLst>
              <a:ext uri="{FF2B5EF4-FFF2-40B4-BE49-F238E27FC236}">
                <a16:creationId xmlns:a16="http://schemas.microsoft.com/office/drawing/2014/main" id="{40E15DE5-BB27-A945-83E3-874B74F6E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254014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765F-988A-524D-A262-9E04E8016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5403CD-1DB8-8D4A-8E06-186D75D1D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5" name="Footer Placeholder 4">
            <a:extLst>
              <a:ext uri="{FF2B5EF4-FFF2-40B4-BE49-F238E27FC236}">
                <a16:creationId xmlns:a16="http://schemas.microsoft.com/office/drawing/2014/main" id="{644F1956-7928-D24A-B234-1575E7272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19870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ED1E-5326-A149-8568-0465A46BD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B2DDD-B956-AB4D-B48F-A62490F6C5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57289B-C489-FB41-B29F-424FB34C49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30043C-B683-6844-814B-AFD6E989260F}"/>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6" name="Footer Placeholder 5">
            <a:extLst>
              <a:ext uri="{FF2B5EF4-FFF2-40B4-BE49-F238E27FC236}">
                <a16:creationId xmlns:a16="http://schemas.microsoft.com/office/drawing/2014/main" id="{08CB1316-B18B-EE45-B52B-2DBF24404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DE161-F5B9-0F4E-BCD7-51766F7868B3}"/>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373402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2A22-D32D-574B-A7D1-FC2AA56ABF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FE7FCA-6476-9A4C-BECA-615AD0684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65F677-19D9-6145-B1D7-CAE4FA22AE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D9FDF-1058-4645-AB3E-A15A95131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DCF6F0-404C-174D-9948-48701907E9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AB9D5-27B7-054B-B30F-67D0EE4733CB}"/>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8" name="Footer Placeholder 7">
            <a:extLst>
              <a:ext uri="{FF2B5EF4-FFF2-40B4-BE49-F238E27FC236}">
                <a16:creationId xmlns:a16="http://schemas.microsoft.com/office/drawing/2014/main" id="{4EA2A5CB-9701-9F4D-88F3-56CD802740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395F8-7BB5-3541-A19A-8A0A32E5D969}"/>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328707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3CBC-C8BC-6C46-ABF7-4B43FEA8E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9E290-DFD8-8942-B6F0-57DCCB00F3DD}"/>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4" name="Footer Placeholder 3">
            <a:extLst>
              <a:ext uri="{FF2B5EF4-FFF2-40B4-BE49-F238E27FC236}">
                <a16:creationId xmlns:a16="http://schemas.microsoft.com/office/drawing/2014/main" id="{FAA29929-A8B2-7241-AB39-E43F084C7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B5141-EF9C-5B47-8302-E482D11BB257}"/>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316807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898AA-3393-0E48-A545-C430B199E45C}"/>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3" name="Footer Placeholder 2">
            <a:extLst>
              <a:ext uri="{FF2B5EF4-FFF2-40B4-BE49-F238E27FC236}">
                <a16:creationId xmlns:a16="http://schemas.microsoft.com/office/drawing/2014/main" id="{AF34ADE2-422A-C744-931F-3346C3C38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206964-EC42-D24D-9A27-86D806B385D9}"/>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383230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9201-42AB-E844-91BB-7DC6FD10A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D17E7B-D31B-4E41-A8EF-4659993BB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678A4-D9F3-CC4A-B340-BF3353A96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B49BDC-DCBD-B045-8805-92F665DC7146}"/>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6" name="Footer Placeholder 5">
            <a:extLst>
              <a:ext uri="{FF2B5EF4-FFF2-40B4-BE49-F238E27FC236}">
                <a16:creationId xmlns:a16="http://schemas.microsoft.com/office/drawing/2014/main" id="{35AA6D2E-4586-D84E-A7EB-8CA859D22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9B478-A074-D44A-9A3E-8EB0D8385453}"/>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88201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EB5A-A66E-C04E-A336-9AB0C58D9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C304EE-6EC9-584B-BB4D-FE71D9340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60479-9311-6746-9257-6DB95A9A5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8B3C02-7024-D644-87BA-F71AD64BA646}"/>
              </a:ext>
            </a:extLst>
          </p:cNvPr>
          <p:cNvSpPr>
            <a:spLocks noGrp="1"/>
          </p:cNvSpPr>
          <p:nvPr>
            <p:ph type="dt" sz="half" idx="10"/>
          </p:nvPr>
        </p:nvSpPr>
        <p:spPr/>
        <p:txBody>
          <a:bodyPr/>
          <a:lstStyle/>
          <a:p>
            <a:fld id="{2FBB44B6-D4F0-F74A-8DF4-E31CFE06AA39}" type="datetimeFigureOut">
              <a:rPr lang="en-US" smtClean="0"/>
              <a:t>12/10/18</a:t>
            </a:fld>
            <a:endParaRPr lang="en-US"/>
          </a:p>
        </p:txBody>
      </p:sp>
      <p:sp>
        <p:nvSpPr>
          <p:cNvPr id="6" name="Footer Placeholder 5">
            <a:extLst>
              <a:ext uri="{FF2B5EF4-FFF2-40B4-BE49-F238E27FC236}">
                <a16:creationId xmlns:a16="http://schemas.microsoft.com/office/drawing/2014/main" id="{E1881298-EF51-764A-9808-36964F10C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CD782-5C52-C046-8DAE-33261369E527}"/>
              </a:ext>
            </a:extLst>
          </p:cNvPr>
          <p:cNvSpPr>
            <a:spLocks noGrp="1"/>
          </p:cNvSpPr>
          <p:nvPr>
            <p:ph type="sldNum" sz="quarter" idx="12"/>
          </p:nvPr>
        </p:nvSpPr>
        <p:spPr/>
        <p:txBody>
          <a:bodyPr/>
          <a:lstStyle/>
          <a:p>
            <a:fld id="{810C48DE-2B38-BE4F-8436-BDD66F11DF22}" type="slidenum">
              <a:rPr lang="en-US" smtClean="0"/>
              <a:t>‹#›</a:t>
            </a:fld>
            <a:endParaRPr lang="en-US"/>
          </a:p>
        </p:txBody>
      </p:sp>
    </p:spTree>
    <p:extLst>
      <p:ext uri="{BB962C8B-B14F-4D97-AF65-F5344CB8AC3E}">
        <p14:creationId xmlns:p14="http://schemas.microsoft.com/office/powerpoint/2010/main" val="224678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23A6D-47B9-0847-85D9-6CFEA85AA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10ABB1-C462-594C-B8D3-C7AE7221A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DDF0D-1525-7340-AD1E-CC104DF1E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B44B6-D4F0-F74A-8DF4-E31CFE06AA39}" type="datetimeFigureOut">
              <a:rPr lang="en-US" smtClean="0"/>
              <a:t>12/10/18</a:t>
            </a:fld>
            <a:endParaRPr lang="en-US"/>
          </a:p>
        </p:txBody>
      </p:sp>
      <p:sp>
        <p:nvSpPr>
          <p:cNvPr id="5" name="Footer Placeholder 4">
            <a:extLst>
              <a:ext uri="{FF2B5EF4-FFF2-40B4-BE49-F238E27FC236}">
                <a16:creationId xmlns:a16="http://schemas.microsoft.com/office/drawing/2014/main" id="{BD93B215-0DEB-C640-8C34-781C78AFF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CD826-60FC-514E-ABCE-5BBF16C32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C48DE-2B38-BE4F-8436-BDD66F11DF22}" type="slidenum">
              <a:rPr lang="en-US" smtClean="0"/>
              <a:t>‹#›</a:t>
            </a:fld>
            <a:endParaRPr lang="en-US"/>
          </a:p>
        </p:txBody>
      </p:sp>
    </p:spTree>
    <p:extLst>
      <p:ext uri="{BB962C8B-B14F-4D97-AF65-F5344CB8AC3E}">
        <p14:creationId xmlns:p14="http://schemas.microsoft.com/office/powerpoint/2010/main" val="1287540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hyperlink" Target="http://www.ptsd.va.gov/decisionaid" TargetMode="External"/><Relationship Id="rId2" Type="http://schemas.openxmlformats.org/officeDocument/2006/relationships/hyperlink" Target="http://www.ptsd.va.gov/"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tsd.va.gov/professional/consu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A775-C38B-7246-AB45-82E733F955CE}"/>
              </a:ext>
            </a:extLst>
          </p:cNvPr>
          <p:cNvSpPr>
            <a:spLocks noGrp="1"/>
          </p:cNvSpPr>
          <p:nvPr>
            <p:ph type="ctrTitle"/>
          </p:nvPr>
        </p:nvSpPr>
        <p:spPr>
          <a:xfrm>
            <a:off x="762005" y="415638"/>
            <a:ext cx="10660886" cy="5263230"/>
          </a:xfrm>
        </p:spPr>
        <p:txBody>
          <a:bodyPr>
            <a:noAutofit/>
          </a:bodyPr>
          <a:lstStyle/>
          <a:p>
            <a:r>
              <a:rPr lang="en-US" sz="5400" b="1" dirty="0">
                <a:solidFill>
                  <a:schemeClr val="bg1"/>
                </a:solidFill>
                <a:latin typeface="Avenir Roman" panose="02000503020000020003" pitchFamily="2" charset="0"/>
                <a:cs typeface="Calibri" panose="020F0502020204030204" pitchFamily="34" charset="0"/>
              </a:rPr>
              <a:t>VA/DoD Clinical Practice Guideline (CPG) </a:t>
            </a:r>
            <a:br>
              <a:rPr lang="en-US" sz="4400" b="1" dirty="0">
                <a:solidFill>
                  <a:schemeClr val="bg1"/>
                </a:solidFill>
                <a:latin typeface="Avenir Roman" panose="02000503020000020003" pitchFamily="2" charset="0"/>
                <a:cs typeface="Calibri" panose="020F0502020204030204" pitchFamily="34" charset="0"/>
              </a:rPr>
            </a:br>
            <a:br>
              <a:rPr lang="en-US" sz="4400" b="1" dirty="0">
                <a:solidFill>
                  <a:schemeClr val="bg1"/>
                </a:solidFill>
                <a:latin typeface="Avenir Roman" panose="02000503020000020003" pitchFamily="2" charset="0"/>
                <a:cs typeface="Calibri" panose="020F0502020204030204" pitchFamily="34" charset="0"/>
              </a:rPr>
            </a:br>
            <a:r>
              <a:rPr lang="en-US" sz="3600" dirty="0">
                <a:solidFill>
                  <a:schemeClr val="bg1"/>
                </a:solidFill>
                <a:latin typeface="Avenir Roman" panose="02000503020000020003" pitchFamily="2" charset="0"/>
                <a:cs typeface="Calibri" panose="020F0502020204030204" pitchFamily="34" charset="0"/>
              </a:rPr>
              <a:t>for the Management of Posttraumatic Stress Disorder (PTSD) and </a:t>
            </a:r>
            <a:br>
              <a:rPr lang="en-US" sz="3600" dirty="0">
                <a:solidFill>
                  <a:schemeClr val="bg1"/>
                </a:solidFill>
                <a:latin typeface="Avenir Roman" panose="02000503020000020003" pitchFamily="2" charset="0"/>
                <a:cs typeface="Calibri" panose="020F0502020204030204" pitchFamily="34" charset="0"/>
              </a:rPr>
            </a:br>
            <a:r>
              <a:rPr lang="en-US" sz="3600" dirty="0">
                <a:solidFill>
                  <a:schemeClr val="bg1"/>
                </a:solidFill>
                <a:latin typeface="Avenir Roman" panose="02000503020000020003" pitchFamily="2" charset="0"/>
                <a:cs typeface="Calibri" panose="020F0502020204030204" pitchFamily="34" charset="0"/>
              </a:rPr>
              <a:t>Acute Stress Disorder (ASD)</a:t>
            </a:r>
            <a:br>
              <a:rPr lang="en-US" sz="3600" dirty="0">
                <a:solidFill>
                  <a:schemeClr val="bg1"/>
                </a:solidFill>
                <a:latin typeface="Avenir Roman" panose="02000503020000020003" pitchFamily="2" charset="0"/>
                <a:cs typeface="Calibri" panose="020F0502020204030204" pitchFamily="34" charset="0"/>
              </a:rPr>
            </a:br>
            <a:br>
              <a:rPr lang="en-US" sz="2800" b="1" dirty="0">
                <a:solidFill>
                  <a:schemeClr val="bg1"/>
                </a:solidFill>
                <a:latin typeface="Avenir Roman" panose="02000503020000020003" pitchFamily="2" charset="0"/>
                <a:cs typeface="Calibri" panose="020F0502020204030204" pitchFamily="34" charset="0"/>
              </a:rPr>
            </a:br>
            <a:br>
              <a:rPr lang="en-US" sz="3600" dirty="0">
                <a:solidFill>
                  <a:schemeClr val="bg1"/>
                </a:solidFill>
                <a:latin typeface="Avenir Roman" panose="02000503020000020003" pitchFamily="2" charset="0"/>
                <a:cs typeface="Calibri" panose="020F0502020204030204" pitchFamily="34" charset="0"/>
              </a:rPr>
            </a:br>
            <a:endParaRPr lang="en-US" sz="3600" dirty="0">
              <a:solidFill>
                <a:schemeClr val="bg1"/>
              </a:solidFill>
            </a:endParaRPr>
          </a:p>
        </p:txBody>
      </p:sp>
      <p:sp>
        <p:nvSpPr>
          <p:cNvPr id="5" name="Rectangle 4">
            <a:extLst>
              <a:ext uri="{FF2B5EF4-FFF2-40B4-BE49-F238E27FC236}">
                <a16:creationId xmlns:a16="http://schemas.microsoft.com/office/drawing/2014/main" id="{F33C86C9-E67E-0045-8818-39DC002AE791}"/>
              </a:ext>
            </a:extLst>
          </p:cNvPr>
          <p:cNvSpPr/>
          <p:nvPr/>
        </p:nvSpPr>
        <p:spPr>
          <a:xfrm>
            <a:off x="3546402" y="5175591"/>
            <a:ext cx="5075086" cy="646331"/>
          </a:xfrm>
          <a:prstGeom prst="rect">
            <a:avLst/>
          </a:prstGeom>
        </p:spPr>
        <p:txBody>
          <a:bodyPr wrap="square">
            <a:spAutoFit/>
          </a:bodyPr>
          <a:lstStyle/>
          <a:p>
            <a:r>
              <a:rPr lang="en-US" sz="3600" i="1" dirty="0">
                <a:solidFill>
                  <a:schemeClr val="bg2">
                    <a:lumMod val="25000"/>
                  </a:schemeClr>
                </a:solidFill>
                <a:latin typeface="Avenir Medium Oblique" panose="02000503020000020003" pitchFamily="2" charset="0"/>
                <a:cs typeface="Calibri" panose="020F0502020204030204" pitchFamily="34" charset="0"/>
              </a:rPr>
              <a:t>Key Recommendations</a:t>
            </a:r>
            <a:endParaRPr lang="en-US" sz="3600" i="1" dirty="0">
              <a:solidFill>
                <a:schemeClr val="bg2">
                  <a:lumMod val="25000"/>
                </a:schemeClr>
              </a:solidFill>
              <a:latin typeface="Avenir Medium Oblique" panose="02000503020000020003" pitchFamily="2" charset="0"/>
            </a:endParaRPr>
          </a:p>
        </p:txBody>
      </p:sp>
      <p:sp>
        <p:nvSpPr>
          <p:cNvPr id="8" name="TextBox 7">
            <a:extLst>
              <a:ext uri="{FF2B5EF4-FFF2-40B4-BE49-F238E27FC236}">
                <a16:creationId xmlns:a16="http://schemas.microsoft.com/office/drawing/2014/main" id="{C8B426A2-F394-4C45-8D86-253815086B95}"/>
              </a:ext>
            </a:extLst>
          </p:cNvPr>
          <p:cNvSpPr txBox="1"/>
          <p:nvPr/>
        </p:nvSpPr>
        <p:spPr>
          <a:xfrm>
            <a:off x="9687958" y="6218592"/>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9" name="Straight Connector 8">
            <a:extLst>
              <a:ext uri="{FF2B5EF4-FFF2-40B4-BE49-F238E27FC236}">
                <a16:creationId xmlns:a16="http://schemas.microsoft.com/office/drawing/2014/main" id="{F5BBBA91-A331-8C4A-871E-5C8EB9A601CF}"/>
              </a:ext>
            </a:extLst>
          </p:cNvPr>
          <p:cNvCxnSpPr>
            <a:cxnSpLocks/>
          </p:cNvCxnSpPr>
          <p:nvPr/>
        </p:nvCxnSpPr>
        <p:spPr>
          <a:xfrm>
            <a:off x="10425713" y="6252782"/>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5737448-7E8F-BD4B-9781-29A556E0E03C}"/>
              </a:ext>
            </a:extLst>
          </p:cNvPr>
          <p:cNvPicPr>
            <a:picLocks noChangeAspect="1"/>
          </p:cNvPicPr>
          <p:nvPr/>
        </p:nvPicPr>
        <p:blipFill>
          <a:blip r:embed="rId4"/>
          <a:stretch>
            <a:fillRect/>
          </a:stretch>
        </p:blipFill>
        <p:spPr>
          <a:xfrm>
            <a:off x="10624295" y="6252782"/>
            <a:ext cx="1078347" cy="584775"/>
          </a:xfrm>
          <a:prstGeom prst="rect">
            <a:avLst/>
          </a:prstGeom>
        </p:spPr>
      </p:pic>
    </p:spTree>
    <p:extLst>
      <p:ext uri="{BB962C8B-B14F-4D97-AF65-F5344CB8AC3E}">
        <p14:creationId xmlns:p14="http://schemas.microsoft.com/office/powerpoint/2010/main" val="32568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A74519-F3D9-A04D-B9CB-981C14C5B68F}"/>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37406" y="6305550"/>
            <a:ext cx="464092" cy="365125"/>
          </a:xfrm>
        </p:spPr>
        <p:txBody>
          <a:bodyPr/>
          <a:lstStyle/>
          <a:p>
            <a:fld id="{810C48DE-2B38-BE4F-8436-BDD66F11DF22}" type="slidenum">
              <a:rPr lang="en-US" smtClean="0">
                <a:solidFill>
                  <a:schemeClr val="tx1"/>
                </a:solidFill>
              </a:rPr>
              <a:t>10</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Treatment of PTSD</a:t>
            </a:r>
          </a:p>
        </p:txBody>
      </p:sp>
      <p:pic>
        <p:nvPicPr>
          <p:cNvPr id="15" name="Picture 14">
            <a:extLst>
              <a:ext uri="{FF2B5EF4-FFF2-40B4-BE49-F238E27FC236}">
                <a16:creationId xmlns:a16="http://schemas.microsoft.com/office/drawing/2014/main" id="{A953CE0B-1853-3B44-A02A-2498C8314A88}"/>
              </a:ext>
            </a:extLst>
          </p:cNvPr>
          <p:cNvPicPr>
            <a:picLocks noChangeAspect="1"/>
          </p:cNvPicPr>
          <p:nvPr/>
        </p:nvPicPr>
        <p:blipFill>
          <a:blip r:embed="rId4"/>
          <a:stretch>
            <a:fillRect/>
          </a:stretch>
        </p:blipFill>
        <p:spPr>
          <a:xfrm>
            <a:off x="1113313" y="2142023"/>
            <a:ext cx="413535" cy="590765"/>
          </a:xfrm>
          <a:prstGeom prst="rect">
            <a:avLst/>
          </a:prstGeom>
        </p:spPr>
      </p:pic>
      <p:sp>
        <p:nvSpPr>
          <p:cNvPr id="16" name="Oval 15">
            <a:extLst>
              <a:ext uri="{FF2B5EF4-FFF2-40B4-BE49-F238E27FC236}">
                <a16:creationId xmlns:a16="http://schemas.microsoft.com/office/drawing/2014/main" id="{28503C43-DB57-4E4D-8598-E08295506462}"/>
              </a:ext>
            </a:extLst>
          </p:cNvPr>
          <p:cNvSpPr/>
          <p:nvPr/>
        </p:nvSpPr>
        <p:spPr>
          <a:xfrm>
            <a:off x="919877" y="2046360"/>
            <a:ext cx="790828" cy="7808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7F9C0A73-7D99-794F-B917-E600925F123B}"/>
              </a:ext>
            </a:extLst>
          </p:cNvPr>
          <p:cNvGraphicFramePr>
            <a:graphicFrameLocks noGrp="1"/>
          </p:cNvGraphicFramePr>
          <p:nvPr>
            <p:extLst>
              <p:ext uri="{D42A27DB-BD31-4B8C-83A1-F6EECF244321}">
                <p14:modId xmlns:p14="http://schemas.microsoft.com/office/powerpoint/2010/main" val="3124049202"/>
              </p:ext>
            </p:extLst>
          </p:nvPr>
        </p:nvGraphicFramePr>
        <p:xfrm>
          <a:off x="1819299" y="1979163"/>
          <a:ext cx="10086755" cy="1842002"/>
        </p:xfrm>
        <a:graphic>
          <a:graphicData uri="http://schemas.openxmlformats.org/drawingml/2006/table">
            <a:tbl>
              <a:tblPr firstRow="1" bandRow="1">
                <a:tableStyleId>{5C22544A-7EE6-4342-B048-85BDC9FD1C3A}</a:tableStyleId>
              </a:tblPr>
              <a:tblGrid>
                <a:gridCol w="10086755">
                  <a:extLst>
                    <a:ext uri="{9D8B030D-6E8A-4147-A177-3AD203B41FA5}">
                      <a16:colId xmlns:a16="http://schemas.microsoft.com/office/drawing/2014/main" val="20000"/>
                    </a:ext>
                  </a:extLst>
                </a:gridCol>
              </a:tblGrid>
              <a:tr h="1842002">
                <a:tc>
                  <a:txBody>
                    <a:bodyPr/>
                    <a:lstStyle/>
                    <a:p>
                      <a:pPr marL="0" marR="0" lvl="0" indent="0" algn="l" defTabSz="914400" rtl="0" eaLnBrk="1" fontAlgn="auto" latinLnBrk="0" hangingPunct="1">
                        <a:lnSpc>
                          <a:spcPct val="100000"/>
                        </a:lnSpc>
                        <a:spcBef>
                          <a:spcPts val="0"/>
                        </a:spcBef>
                        <a:spcAft>
                          <a:spcPts val="0"/>
                        </a:spcAft>
                        <a:buClr>
                          <a:srgbClr val="E95525"/>
                        </a:buClr>
                        <a:buSzTx/>
                        <a:buFont typeface="Wingdings" panose="05000000000000000000" pitchFamily="2" charset="2"/>
                        <a:buNone/>
                        <a:tabLst/>
                        <a:defRPr/>
                      </a:pPr>
                      <a:r>
                        <a:rPr lang="en-US" sz="1900" b="1" i="0" dirty="0">
                          <a:solidFill>
                            <a:schemeClr val="accent2">
                              <a:lumMod val="75000"/>
                            </a:schemeClr>
                          </a:solidFill>
                          <a:effectLst>
                            <a:outerShdw blurRad="38100" dist="38100" dir="2700000" algn="tl">
                              <a:srgbClr val="000000">
                                <a:alpha val="43137"/>
                              </a:srgbClr>
                            </a:outerShdw>
                          </a:effectLst>
                          <a:latin typeface="+mn-lt"/>
                          <a:cs typeface="Calibri" panose="020F0502020204030204" pitchFamily="34" charset="0"/>
                        </a:rPr>
                        <a:t>We recommend </a:t>
                      </a:r>
                      <a:r>
                        <a:rPr lang="en-US" sz="1900" b="0" i="0" dirty="0">
                          <a:solidFill>
                            <a:schemeClr val="accent2">
                              <a:lumMod val="75000"/>
                            </a:schemeClr>
                          </a:solidFill>
                          <a:effectLst/>
                          <a:latin typeface="+mn-lt"/>
                          <a:cs typeface="Calibri" panose="020F0502020204030204" pitchFamily="34" charset="0"/>
                        </a:rPr>
                        <a:t>i</a:t>
                      </a:r>
                      <a:r>
                        <a:rPr lang="en-US" sz="1900" b="0" dirty="0">
                          <a:solidFill>
                            <a:schemeClr val="accent2">
                              <a:lumMod val="75000"/>
                            </a:schemeClr>
                          </a:solidFill>
                          <a:latin typeface="+mn-lt"/>
                          <a:cs typeface="Calibri" panose="020F0502020204030204" pitchFamily="34" charset="0"/>
                        </a:rPr>
                        <a:t>ndividual, manualized trauma-focused psychotherapies that have a primary component of exposure and/or cognitive restructuring to include Prolonged Exposure (PE), Cognitive Processing Therapy (CPT), Eye Movement Desensitization and Reprocessing (EMDR), specific cognitive behavioral therapies for PTSD, Brief Eclectic Psychotherapy (BEP), Narrative Exposure Therapy (NET), and written narrative exposure.</a:t>
                      </a:r>
                      <a:r>
                        <a:rPr lang="en-US" sz="1900" dirty="0">
                          <a:solidFill>
                            <a:srgbClr val="005F7A"/>
                          </a:solidFill>
                          <a:latin typeface="+mn-lt"/>
                        </a:rPr>
                        <a:t> </a:t>
                      </a:r>
                      <a:r>
                        <a:rPr lang="en-US" sz="1900" b="0" dirty="0">
                          <a:solidFill>
                            <a:schemeClr val="accent2">
                              <a:lumMod val="75000"/>
                            </a:schemeClr>
                          </a:solidFill>
                          <a:latin typeface="+mn-lt"/>
                        </a:rPr>
                        <a:t>The treatments that have the best evidence are:</a:t>
                      </a:r>
                      <a:endParaRPr lang="en-US" sz="1900" b="0" dirty="0">
                        <a:solidFill>
                          <a:schemeClr val="accent2">
                            <a:lumMod val="75000"/>
                          </a:schemeClr>
                        </a:solidFill>
                        <a:effectLst/>
                        <a:latin typeface="+mn-lt"/>
                      </a:endParaRPr>
                    </a:p>
                  </a:txBody>
                  <a:tcP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7F27E8BC-1681-4240-89CA-9AADD57E8987}"/>
              </a:ext>
            </a:extLst>
          </p:cNvPr>
          <p:cNvPicPr>
            <a:picLocks noChangeAspect="1"/>
          </p:cNvPicPr>
          <p:nvPr/>
        </p:nvPicPr>
        <p:blipFill rotWithShape="1">
          <a:blip r:embed="rId5"/>
          <a:srcRect t="3160" b="4867"/>
          <a:stretch/>
        </p:blipFill>
        <p:spPr>
          <a:xfrm>
            <a:off x="1812290" y="3563332"/>
            <a:ext cx="8726878" cy="2509993"/>
          </a:xfrm>
          <a:prstGeom prst="rect">
            <a:avLst/>
          </a:prstGeom>
        </p:spPr>
      </p:pic>
      <p:pic>
        <p:nvPicPr>
          <p:cNvPr id="13" name="Picture 12">
            <a:extLst>
              <a:ext uri="{FF2B5EF4-FFF2-40B4-BE49-F238E27FC236}">
                <a16:creationId xmlns:a16="http://schemas.microsoft.com/office/drawing/2014/main" id="{A6287E86-6051-4348-A45D-BAE2BAB8E362}"/>
              </a:ext>
            </a:extLst>
          </p:cNvPr>
          <p:cNvPicPr>
            <a:picLocks noChangeAspect="1"/>
          </p:cNvPicPr>
          <p:nvPr/>
        </p:nvPicPr>
        <p:blipFill>
          <a:blip r:embed="rId6"/>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382566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A74519-F3D9-A04D-B9CB-981C14C5B68F}"/>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45042" cy="365125"/>
          </a:xfrm>
        </p:spPr>
        <p:txBody>
          <a:bodyPr/>
          <a:lstStyle/>
          <a:p>
            <a:fld id="{810C48DE-2B38-BE4F-8436-BDD66F11DF22}" type="slidenum">
              <a:rPr lang="en-US" smtClean="0">
                <a:solidFill>
                  <a:schemeClr val="tx1"/>
                </a:solidFill>
              </a:rPr>
              <a:t>11</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Treatment of PTSD</a:t>
            </a:r>
          </a:p>
        </p:txBody>
      </p:sp>
      <p:graphicFrame>
        <p:nvGraphicFramePr>
          <p:cNvPr id="13" name="Table 12">
            <a:extLst>
              <a:ext uri="{FF2B5EF4-FFF2-40B4-BE49-F238E27FC236}">
                <a16:creationId xmlns:a16="http://schemas.microsoft.com/office/drawing/2014/main" id="{38E310FA-B234-BA40-8B04-A05A8A64AD57}"/>
              </a:ext>
            </a:extLst>
          </p:cNvPr>
          <p:cNvGraphicFramePr>
            <a:graphicFrameLocks noGrp="1"/>
          </p:cNvGraphicFramePr>
          <p:nvPr>
            <p:extLst>
              <p:ext uri="{D42A27DB-BD31-4B8C-83A1-F6EECF244321}">
                <p14:modId xmlns:p14="http://schemas.microsoft.com/office/powerpoint/2010/main" val="3028342998"/>
              </p:ext>
            </p:extLst>
          </p:nvPr>
        </p:nvGraphicFramePr>
        <p:xfrm>
          <a:off x="1974234" y="2166924"/>
          <a:ext cx="6683992" cy="1310640"/>
        </p:xfrm>
        <a:graphic>
          <a:graphicData uri="http://schemas.openxmlformats.org/drawingml/2006/table">
            <a:tbl>
              <a:tblPr firstRow="1" bandRow="1">
                <a:tableStyleId>{5C22544A-7EE6-4342-B048-85BDC9FD1C3A}</a:tableStyleId>
              </a:tblPr>
              <a:tblGrid>
                <a:gridCol w="6683992">
                  <a:extLst>
                    <a:ext uri="{9D8B030D-6E8A-4147-A177-3AD203B41FA5}">
                      <a16:colId xmlns:a16="http://schemas.microsoft.com/office/drawing/2014/main" val="20000"/>
                    </a:ext>
                  </a:extLst>
                </a:gridCol>
              </a:tblGrid>
              <a:tr h="858654">
                <a:tc>
                  <a:txBody>
                    <a:bodyPr/>
                    <a:lstStyle/>
                    <a:p>
                      <a:pPr marL="0" indent="0">
                        <a:buClr>
                          <a:srgbClr val="E95525"/>
                        </a:buClr>
                        <a:buFont typeface="Wingdings" panose="05000000000000000000" pitchFamily="2" charset="2"/>
                        <a:buNone/>
                      </a:pPr>
                      <a:r>
                        <a:rPr lang="en-US" sz="2000" b="1" i="0" dirty="0">
                          <a:solidFill>
                            <a:srgbClr val="00729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suggest </a:t>
                      </a:r>
                      <a:r>
                        <a:rPr lang="en-US" sz="2000" b="0" i="0" dirty="0">
                          <a:solidFill>
                            <a:srgbClr val="007291"/>
                          </a:solidFill>
                          <a:effectLst/>
                          <a:latin typeface="Calibri" panose="020F0502020204030204" pitchFamily="34" charset="0"/>
                          <a:cs typeface="Calibri" panose="020F0502020204030204" pitchFamily="34" charset="0"/>
                        </a:rPr>
                        <a:t>u</a:t>
                      </a:r>
                      <a:r>
                        <a:rPr lang="en-US" sz="2000" b="0" i="0" dirty="0">
                          <a:solidFill>
                            <a:srgbClr val="007291"/>
                          </a:solidFill>
                          <a:latin typeface="Calibri" panose="020F0502020204030204" pitchFamily="34" charset="0"/>
                          <a:cs typeface="Calibri" panose="020F0502020204030204" pitchFamily="34" charset="0"/>
                        </a:rPr>
                        <a:t>se of the following individual, manualized non-trauma-focused therapies: Stress Inoculation Training (SIT), Present-Centered Therapy (PCT), and Interpersonal Psychotherapy (IPT).</a:t>
                      </a:r>
                    </a:p>
                  </a:txBody>
                  <a:tcPr>
                    <a:noFill/>
                  </a:tcPr>
                </a:tc>
                <a:extLst>
                  <a:ext uri="{0D108BD9-81ED-4DB2-BD59-A6C34878D82A}">
                    <a16:rowId xmlns:a16="http://schemas.microsoft.com/office/drawing/2014/main" val="10000"/>
                  </a:ext>
                </a:extLst>
              </a:tr>
            </a:tbl>
          </a:graphicData>
        </a:graphic>
      </p:graphicFrame>
      <p:pic>
        <p:nvPicPr>
          <p:cNvPr id="14" name="Picture 13">
            <a:extLst>
              <a:ext uri="{FF2B5EF4-FFF2-40B4-BE49-F238E27FC236}">
                <a16:creationId xmlns:a16="http://schemas.microsoft.com/office/drawing/2014/main" id="{C674CF09-3203-714F-98E9-29419C51C1FC}"/>
              </a:ext>
            </a:extLst>
          </p:cNvPr>
          <p:cNvPicPr>
            <a:picLocks noChangeAspect="1"/>
          </p:cNvPicPr>
          <p:nvPr/>
        </p:nvPicPr>
        <p:blipFill>
          <a:blip r:embed="rId3"/>
          <a:stretch>
            <a:fillRect/>
          </a:stretch>
        </p:blipFill>
        <p:spPr>
          <a:xfrm>
            <a:off x="951344" y="2222443"/>
            <a:ext cx="805387" cy="690331"/>
          </a:xfrm>
          <a:prstGeom prst="rect">
            <a:avLst/>
          </a:prstGeom>
        </p:spPr>
      </p:pic>
      <p:graphicFrame>
        <p:nvGraphicFramePr>
          <p:cNvPr id="15" name="Table 14">
            <a:extLst>
              <a:ext uri="{FF2B5EF4-FFF2-40B4-BE49-F238E27FC236}">
                <a16:creationId xmlns:a16="http://schemas.microsoft.com/office/drawing/2014/main" id="{CAD0F6CD-CBC9-1644-AD4F-79008919DD31}"/>
              </a:ext>
            </a:extLst>
          </p:cNvPr>
          <p:cNvGraphicFramePr>
            <a:graphicFrameLocks noGrp="1"/>
          </p:cNvGraphicFramePr>
          <p:nvPr>
            <p:extLst>
              <p:ext uri="{D42A27DB-BD31-4B8C-83A1-F6EECF244321}">
                <p14:modId xmlns:p14="http://schemas.microsoft.com/office/powerpoint/2010/main" val="1117436830"/>
              </p:ext>
            </p:extLst>
          </p:nvPr>
        </p:nvGraphicFramePr>
        <p:xfrm>
          <a:off x="1974233" y="3636535"/>
          <a:ext cx="6683992" cy="1005840"/>
        </p:xfrm>
        <a:graphic>
          <a:graphicData uri="http://schemas.openxmlformats.org/drawingml/2006/table">
            <a:tbl>
              <a:tblPr firstRow="1" bandRow="1">
                <a:tableStyleId>{5C22544A-7EE6-4342-B048-85BDC9FD1C3A}</a:tableStyleId>
              </a:tblPr>
              <a:tblGrid>
                <a:gridCol w="6683992">
                  <a:extLst>
                    <a:ext uri="{9D8B030D-6E8A-4147-A177-3AD203B41FA5}">
                      <a16:colId xmlns:a16="http://schemas.microsoft.com/office/drawing/2014/main" val="20000"/>
                    </a:ext>
                  </a:extLst>
                </a:gridCol>
              </a:tblGrid>
              <a:tr h="858654">
                <a:tc>
                  <a:txBody>
                    <a:bodyPr/>
                    <a:lstStyle/>
                    <a:p>
                      <a:pPr marL="0" indent="0">
                        <a:buClr>
                          <a:srgbClr val="E95525"/>
                        </a:buClr>
                        <a:buFont typeface="Wingdings" panose="05000000000000000000" pitchFamily="2" charset="2"/>
                        <a:buNone/>
                      </a:pPr>
                      <a:r>
                        <a:rPr lang="en-US" sz="2000" b="1" i="0" dirty="0">
                          <a:solidFill>
                            <a:srgbClr val="00729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suggest </a:t>
                      </a:r>
                      <a:r>
                        <a:rPr lang="en-US" sz="2000" b="0" i="0" dirty="0">
                          <a:solidFill>
                            <a:srgbClr val="007291"/>
                          </a:solidFill>
                          <a:effectLst/>
                          <a:latin typeface="Calibri" panose="020F0502020204030204" pitchFamily="34" charset="0"/>
                          <a:cs typeface="Calibri" panose="020F0502020204030204" pitchFamily="34" charset="0"/>
                        </a:rPr>
                        <a:t>m</a:t>
                      </a:r>
                      <a:r>
                        <a:rPr lang="en-US" sz="2000" b="0" i="0" dirty="0">
                          <a:solidFill>
                            <a:srgbClr val="007291"/>
                          </a:solidFill>
                          <a:latin typeface="Calibri" panose="020F0502020204030204" pitchFamily="34" charset="0"/>
                          <a:cs typeface="Calibri" panose="020F0502020204030204" pitchFamily="34" charset="0"/>
                        </a:rPr>
                        <a:t>anualized group therapy over no treatment. There is insufficient evidence to recommend using one type of group therapy over any other.</a:t>
                      </a:r>
                    </a:p>
                  </a:txBody>
                  <a:tcPr>
                    <a:noFill/>
                  </a:tcPr>
                </a:tc>
                <a:extLst>
                  <a:ext uri="{0D108BD9-81ED-4DB2-BD59-A6C34878D82A}">
                    <a16:rowId xmlns:a16="http://schemas.microsoft.com/office/drawing/2014/main" val="10000"/>
                  </a:ext>
                </a:extLst>
              </a:tr>
            </a:tbl>
          </a:graphicData>
        </a:graphic>
      </p:graphicFrame>
      <p:pic>
        <p:nvPicPr>
          <p:cNvPr id="16" name="Picture 15">
            <a:extLst>
              <a:ext uri="{FF2B5EF4-FFF2-40B4-BE49-F238E27FC236}">
                <a16:creationId xmlns:a16="http://schemas.microsoft.com/office/drawing/2014/main" id="{D2CCE06C-3D95-2A4F-B17D-28A763EF0A26}"/>
              </a:ext>
            </a:extLst>
          </p:cNvPr>
          <p:cNvPicPr>
            <a:picLocks noChangeAspect="1"/>
          </p:cNvPicPr>
          <p:nvPr/>
        </p:nvPicPr>
        <p:blipFill>
          <a:blip r:embed="rId3"/>
          <a:stretch>
            <a:fillRect/>
          </a:stretch>
        </p:blipFill>
        <p:spPr>
          <a:xfrm>
            <a:off x="951344" y="3714546"/>
            <a:ext cx="805387" cy="690331"/>
          </a:xfrm>
          <a:prstGeom prst="rect">
            <a:avLst/>
          </a:prstGeom>
        </p:spPr>
      </p:pic>
      <p:graphicFrame>
        <p:nvGraphicFramePr>
          <p:cNvPr id="21" name="Table 20">
            <a:extLst>
              <a:ext uri="{FF2B5EF4-FFF2-40B4-BE49-F238E27FC236}">
                <a16:creationId xmlns:a16="http://schemas.microsoft.com/office/drawing/2014/main" id="{F4A7937C-E172-2040-A6D2-5D31288691C3}"/>
              </a:ext>
            </a:extLst>
          </p:cNvPr>
          <p:cNvGraphicFramePr>
            <a:graphicFrameLocks noGrp="1"/>
          </p:cNvGraphicFramePr>
          <p:nvPr>
            <p:extLst>
              <p:ext uri="{D42A27DB-BD31-4B8C-83A1-F6EECF244321}">
                <p14:modId xmlns:p14="http://schemas.microsoft.com/office/powerpoint/2010/main" val="2213326807"/>
              </p:ext>
            </p:extLst>
          </p:nvPr>
        </p:nvGraphicFramePr>
        <p:xfrm>
          <a:off x="1999633" y="4890665"/>
          <a:ext cx="6683992" cy="1005840"/>
        </p:xfrm>
        <a:graphic>
          <a:graphicData uri="http://schemas.openxmlformats.org/drawingml/2006/table">
            <a:tbl>
              <a:tblPr firstRow="1" bandRow="1">
                <a:tableStyleId>{5C22544A-7EE6-4342-B048-85BDC9FD1C3A}</a:tableStyleId>
              </a:tblPr>
              <a:tblGrid>
                <a:gridCol w="6683992">
                  <a:extLst>
                    <a:ext uri="{9D8B030D-6E8A-4147-A177-3AD203B41FA5}">
                      <a16:colId xmlns:a16="http://schemas.microsoft.com/office/drawing/2014/main" val="20000"/>
                    </a:ext>
                  </a:extLst>
                </a:gridCol>
              </a:tblGrid>
              <a:tr h="858654">
                <a:tc>
                  <a:txBody>
                    <a:bodyPr/>
                    <a:lstStyle/>
                    <a:p>
                      <a:pPr marL="0" indent="0">
                        <a:buClr>
                          <a:srgbClr val="E95525"/>
                        </a:buClr>
                        <a:buFont typeface="Wingdings" panose="05000000000000000000" pitchFamily="2" charset="2"/>
                        <a:buNone/>
                      </a:pPr>
                      <a:r>
                        <a:rPr lang="en-US" sz="2000" i="0" dirty="0">
                          <a:solidFill>
                            <a:srgbClr val="00729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suggest </a:t>
                      </a:r>
                      <a:r>
                        <a:rPr lang="en-US" sz="2000" b="0" dirty="0">
                          <a:solidFill>
                            <a:srgbClr val="007291"/>
                          </a:solidFill>
                          <a:latin typeface="Calibri" panose="020F0502020204030204" pitchFamily="34" charset="0"/>
                          <a:cs typeface="Calibri" panose="020F0502020204030204" pitchFamily="34" charset="0"/>
                        </a:rPr>
                        <a:t>Internet-based cognitive behavioral therapy (</a:t>
                      </a:r>
                      <a:r>
                        <a:rPr lang="en-US" sz="2000" b="0" dirty="0" err="1">
                          <a:solidFill>
                            <a:srgbClr val="007291"/>
                          </a:solidFill>
                          <a:latin typeface="Calibri" panose="020F0502020204030204" pitchFamily="34" charset="0"/>
                          <a:cs typeface="Calibri" panose="020F0502020204030204" pitchFamily="34" charset="0"/>
                        </a:rPr>
                        <a:t>iCBT</a:t>
                      </a:r>
                      <a:r>
                        <a:rPr lang="en-US" sz="2000" b="0" dirty="0">
                          <a:solidFill>
                            <a:srgbClr val="007291"/>
                          </a:solidFill>
                          <a:latin typeface="Calibri" panose="020F0502020204030204" pitchFamily="34" charset="0"/>
                          <a:cs typeface="Calibri" panose="020F0502020204030204" pitchFamily="34" charset="0"/>
                        </a:rPr>
                        <a:t>) with feedback provided by a qualified facilitator as an alternative to no treatment.</a:t>
                      </a:r>
                    </a:p>
                  </a:txBody>
                  <a:tcPr>
                    <a:noFill/>
                  </a:tcPr>
                </a:tc>
                <a:extLst>
                  <a:ext uri="{0D108BD9-81ED-4DB2-BD59-A6C34878D82A}">
                    <a16:rowId xmlns:a16="http://schemas.microsoft.com/office/drawing/2014/main" val="10000"/>
                  </a:ext>
                </a:extLst>
              </a:tr>
            </a:tbl>
          </a:graphicData>
        </a:graphic>
      </p:graphicFrame>
      <p:pic>
        <p:nvPicPr>
          <p:cNvPr id="22" name="Picture 21">
            <a:extLst>
              <a:ext uri="{FF2B5EF4-FFF2-40B4-BE49-F238E27FC236}">
                <a16:creationId xmlns:a16="http://schemas.microsoft.com/office/drawing/2014/main" id="{F4055D5C-BBBE-CA41-92C2-13D6C3BF2274}"/>
              </a:ext>
            </a:extLst>
          </p:cNvPr>
          <p:cNvPicPr>
            <a:picLocks noChangeAspect="1"/>
          </p:cNvPicPr>
          <p:nvPr/>
        </p:nvPicPr>
        <p:blipFill>
          <a:blip r:embed="rId3"/>
          <a:stretch>
            <a:fillRect/>
          </a:stretch>
        </p:blipFill>
        <p:spPr>
          <a:xfrm>
            <a:off x="964044" y="4968676"/>
            <a:ext cx="805387" cy="690331"/>
          </a:xfrm>
          <a:prstGeom prst="rect">
            <a:avLst/>
          </a:prstGeom>
        </p:spPr>
      </p:pic>
      <p:pic>
        <p:nvPicPr>
          <p:cNvPr id="3" name="Picture 2">
            <a:extLst>
              <a:ext uri="{FF2B5EF4-FFF2-40B4-BE49-F238E27FC236}">
                <a16:creationId xmlns:a16="http://schemas.microsoft.com/office/drawing/2014/main" id="{E5A6B130-9C84-4C4C-B844-E926BCAC1EF0}"/>
              </a:ext>
            </a:extLst>
          </p:cNvPr>
          <p:cNvPicPr>
            <a:picLocks noChangeAspect="1"/>
          </p:cNvPicPr>
          <p:nvPr/>
        </p:nvPicPr>
        <p:blipFill>
          <a:blip r:embed="rId4"/>
          <a:stretch>
            <a:fillRect/>
          </a:stretch>
        </p:blipFill>
        <p:spPr>
          <a:xfrm>
            <a:off x="9236108" y="3636535"/>
            <a:ext cx="2117692" cy="2117692"/>
          </a:xfrm>
          <a:prstGeom prst="rect">
            <a:avLst/>
          </a:prstGeom>
        </p:spPr>
      </p:pic>
      <p:pic>
        <p:nvPicPr>
          <p:cNvPr id="23" name="Picture 22">
            <a:extLst>
              <a:ext uri="{FF2B5EF4-FFF2-40B4-BE49-F238E27FC236}">
                <a16:creationId xmlns:a16="http://schemas.microsoft.com/office/drawing/2014/main" id="{57BC95CA-FFC3-3041-871E-05151E9C19E2}"/>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200351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A74519-F3D9-A04D-B9CB-981C14C5B68F}"/>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45042" cy="365125"/>
          </a:xfrm>
        </p:spPr>
        <p:txBody>
          <a:bodyPr/>
          <a:lstStyle/>
          <a:p>
            <a:fld id="{810C48DE-2B38-BE4F-8436-BDD66F11DF22}" type="slidenum">
              <a:rPr lang="en-US" smtClean="0">
                <a:solidFill>
                  <a:schemeClr val="tx1"/>
                </a:solidFill>
              </a:rPr>
              <a:t>12</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Medications for PTSD</a:t>
            </a:r>
          </a:p>
        </p:txBody>
      </p:sp>
      <p:graphicFrame>
        <p:nvGraphicFramePr>
          <p:cNvPr id="26" name="Table 25">
            <a:extLst>
              <a:ext uri="{FF2B5EF4-FFF2-40B4-BE49-F238E27FC236}">
                <a16:creationId xmlns:a16="http://schemas.microsoft.com/office/drawing/2014/main" id="{7C83CC53-5739-E145-91AA-C224EB058A57}"/>
              </a:ext>
            </a:extLst>
          </p:cNvPr>
          <p:cNvGraphicFramePr>
            <a:graphicFrameLocks noGrp="1"/>
          </p:cNvGraphicFramePr>
          <p:nvPr>
            <p:extLst>
              <p:ext uri="{D42A27DB-BD31-4B8C-83A1-F6EECF244321}">
                <p14:modId xmlns:p14="http://schemas.microsoft.com/office/powerpoint/2010/main" val="3247791227"/>
              </p:ext>
            </p:extLst>
          </p:nvPr>
        </p:nvGraphicFramePr>
        <p:xfrm>
          <a:off x="1932422" y="2298823"/>
          <a:ext cx="9308081" cy="741695"/>
        </p:xfrm>
        <a:graphic>
          <a:graphicData uri="http://schemas.openxmlformats.org/drawingml/2006/table">
            <a:tbl>
              <a:tblPr firstRow="1" bandRow="1">
                <a:tableStyleId>{5C22544A-7EE6-4342-B048-85BDC9FD1C3A}</a:tableStyleId>
              </a:tblPr>
              <a:tblGrid>
                <a:gridCol w="9308081">
                  <a:extLst>
                    <a:ext uri="{9D8B030D-6E8A-4147-A177-3AD203B41FA5}">
                      <a16:colId xmlns:a16="http://schemas.microsoft.com/office/drawing/2014/main" val="20000"/>
                    </a:ext>
                  </a:extLst>
                </a:gridCol>
              </a:tblGrid>
              <a:tr h="741695">
                <a:tc>
                  <a:txBody>
                    <a:bodyPr/>
                    <a:lstStyle/>
                    <a:p>
                      <a:pPr marL="0" marR="0" lvl="0" indent="0" algn="l" defTabSz="914400" rtl="0" eaLnBrk="1" fontAlgn="auto" latinLnBrk="0" hangingPunct="1">
                        <a:lnSpc>
                          <a:spcPct val="100000"/>
                        </a:lnSpc>
                        <a:spcBef>
                          <a:spcPts val="0"/>
                        </a:spcBef>
                        <a:spcAft>
                          <a:spcPts val="0"/>
                        </a:spcAft>
                        <a:buClr>
                          <a:srgbClr val="E95525"/>
                        </a:buClr>
                        <a:buSzTx/>
                        <a:buFont typeface="Wingdings" panose="05000000000000000000" pitchFamily="2" charset="2"/>
                        <a:buNone/>
                        <a:tabLst/>
                        <a:defRPr/>
                      </a:pPr>
                      <a:r>
                        <a:rPr lang="en-US" sz="2000" b="1" i="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 </a:t>
                      </a:r>
                      <a:r>
                        <a:rPr lang="en-US" sz="2000" b="0" dirty="0">
                          <a:solidFill>
                            <a:schemeClr val="accent2">
                              <a:lumMod val="75000"/>
                            </a:schemeClr>
                          </a:solidFill>
                        </a:rPr>
                        <a:t>the following antidepressant medications—Sertraline, Paroxetine, Fluoxetine, and Venlafaxine—to treat PTSD.</a:t>
                      </a:r>
                      <a:endParaRPr lang="en-US" sz="2000" b="0" dirty="0">
                        <a:solidFill>
                          <a:schemeClr val="accent2">
                            <a:lumMod val="7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A513A065-8C38-F34E-BCC1-760652CD03A7}"/>
              </a:ext>
            </a:extLst>
          </p:cNvPr>
          <p:cNvSpPr/>
          <p:nvPr/>
        </p:nvSpPr>
        <p:spPr>
          <a:xfrm>
            <a:off x="6765425" y="3762558"/>
            <a:ext cx="1092030" cy="369332"/>
          </a:xfrm>
          <a:prstGeom prst="rect">
            <a:avLst/>
          </a:prstGeom>
        </p:spPr>
        <p:txBody>
          <a:bodyPr wrap="none">
            <a:spAutoFit/>
          </a:bodyPr>
          <a:lstStyle/>
          <a:p>
            <a:r>
              <a:rPr lang="en-US" dirty="0">
                <a:solidFill>
                  <a:schemeClr val="bg2">
                    <a:lumMod val="50000"/>
                  </a:schemeClr>
                </a:solidFill>
              </a:rPr>
              <a:t>Sertraline</a:t>
            </a:r>
          </a:p>
        </p:txBody>
      </p:sp>
      <p:sp>
        <p:nvSpPr>
          <p:cNvPr id="9" name="Rectangle 8">
            <a:extLst>
              <a:ext uri="{FF2B5EF4-FFF2-40B4-BE49-F238E27FC236}">
                <a16:creationId xmlns:a16="http://schemas.microsoft.com/office/drawing/2014/main" id="{3E599EE5-789E-4940-8391-0DFFB0E3B701}"/>
              </a:ext>
            </a:extLst>
          </p:cNvPr>
          <p:cNvSpPr/>
          <p:nvPr/>
        </p:nvSpPr>
        <p:spPr>
          <a:xfrm>
            <a:off x="6778966" y="4195054"/>
            <a:ext cx="1230209" cy="369332"/>
          </a:xfrm>
          <a:prstGeom prst="rect">
            <a:avLst/>
          </a:prstGeom>
        </p:spPr>
        <p:txBody>
          <a:bodyPr wrap="none">
            <a:spAutoFit/>
          </a:bodyPr>
          <a:lstStyle/>
          <a:p>
            <a:r>
              <a:rPr lang="en-US" dirty="0">
                <a:solidFill>
                  <a:schemeClr val="bg2">
                    <a:lumMod val="50000"/>
                  </a:schemeClr>
                </a:solidFill>
              </a:rPr>
              <a:t>Paroxetine </a:t>
            </a:r>
          </a:p>
        </p:txBody>
      </p:sp>
      <p:sp>
        <p:nvSpPr>
          <p:cNvPr id="10" name="Rectangle 9">
            <a:extLst>
              <a:ext uri="{FF2B5EF4-FFF2-40B4-BE49-F238E27FC236}">
                <a16:creationId xmlns:a16="http://schemas.microsoft.com/office/drawing/2014/main" id="{4EC82739-C51E-6541-8736-27D987B17275}"/>
              </a:ext>
            </a:extLst>
          </p:cNvPr>
          <p:cNvSpPr/>
          <p:nvPr/>
        </p:nvSpPr>
        <p:spPr>
          <a:xfrm>
            <a:off x="6778966" y="4673658"/>
            <a:ext cx="1157112" cy="369332"/>
          </a:xfrm>
          <a:prstGeom prst="rect">
            <a:avLst/>
          </a:prstGeom>
        </p:spPr>
        <p:txBody>
          <a:bodyPr wrap="none">
            <a:spAutoFit/>
          </a:bodyPr>
          <a:lstStyle/>
          <a:p>
            <a:r>
              <a:rPr lang="en-US" dirty="0">
                <a:solidFill>
                  <a:schemeClr val="bg2">
                    <a:lumMod val="50000"/>
                  </a:schemeClr>
                </a:solidFill>
              </a:rPr>
              <a:t>Fluoxetine</a:t>
            </a:r>
          </a:p>
        </p:txBody>
      </p:sp>
      <p:sp>
        <p:nvSpPr>
          <p:cNvPr id="12" name="Rectangle 11">
            <a:extLst>
              <a:ext uri="{FF2B5EF4-FFF2-40B4-BE49-F238E27FC236}">
                <a16:creationId xmlns:a16="http://schemas.microsoft.com/office/drawing/2014/main" id="{557C3B63-641A-2746-860E-EE5079748EAE}"/>
              </a:ext>
            </a:extLst>
          </p:cNvPr>
          <p:cNvSpPr/>
          <p:nvPr/>
        </p:nvSpPr>
        <p:spPr>
          <a:xfrm>
            <a:off x="6760033" y="5165759"/>
            <a:ext cx="1268104" cy="369332"/>
          </a:xfrm>
          <a:prstGeom prst="rect">
            <a:avLst/>
          </a:prstGeom>
        </p:spPr>
        <p:txBody>
          <a:bodyPr wrap="none">
            <a:spAutoFit/>
          </a:bodyPr>
          <a:lstStyle/>
          <a:p>
            <a:r>
              <a:rPr lang="en-US" dirty="0">
                <a:solidFill>
                  <a:schemeClr val="bg2">
                    <a:lumMod val="50000"/>
                  </a:schemeClr>
                </a:solidFill>
              </a:rPr>
              <a:t>Venlafaxine</a:t>
            </a:r>
          </a:p>
        </p:txBody>
      </p:sp>
      <p:pic>
        <p:nvPicPr>
          <p:cNvPr id="3" name="Picture 2">
            <a:extLst>
              <a:ext uri="{FF2B5EF4-FFF2-40B4-BE49-F238E27FC236}">
                <a16:creationId xmlns:a16="http://schemas.microsoft.com/office/drawing/2014/main" id="{F5FFFFF3-ACBB-0741-AAF4-6053C699642A}"/>
              </a:ext>
            </a:extLst>
          </p:cNvPr>
          <p:cNvPicPr>
            <a:picLocks noChangeAspect="1"/>
          </p:cNvPicPr>
          <p:nvPr/>
        </p:nvPicPr>
        <p:blipFill>
          <a:blip r:embed="rId3"/>
          <a:stretch>
            <a:fillRect/>
          </a:stretch>
        </p:blipFill>
        <p:spPr>
          <a:xfrm>
            <a:off x="3806626" y="3072100"/>
            <a:ext cx="2922786" cy="2967752"/>
          </a:xfrm>
          <a:prstGeom prst="rect">
            <a:avLst/>
          </a:prstGeom>
        </p:spPr>
      </p:pic>
      <p:pic>
        <p:nvPicPr>
          <p:cNvPr id="16" name="Picture 15">
            <a:extLst>
              <a:ext uri="{FF2B5EF4-FFF2-40B4-BE49-F238E27FC236}">
                <a16:creationId xmlns:a16="http://schemas.microsoft.com/office/drawing/2014/main" id="{A5119174-E0F4-294A-B3A0-6A03F4FC0B0E}"/>
              </a:ext>
            </a:extLst>
          </p:cNvPr>
          <p:cNvPicPr>
            <a:picLocks noChangeAspect="1"/>
          </p:cNvPicPr>
          <p:nvPr/>
        </p:nvPicPr>
        <p:blipFill>
          <a:blip r:embed="rId4"/>
          <a:stretch>
            <a:fillRect/>
          </a:stretch>
        </p:blipFill>
        <p:spPr>
          <a:xfrm>
            <a:off x="1141594" y="2358838"/>
            <a:ext cx="413535" cy="590765"/>
          </a:xfrm>
          <a:prstGeom prst="rect">
            <a:avLst/>
          </a:prstGeom>
        </p:spPr>
      </p:pic>
      <p:sp>
        <p:nvSpPr>
          <p:cNvPr id="18" name="Oval 17">
            <a:extLst>
              <a:ext uri="{FF2B5EF4-FFF2-40B4-BE49-F238E27FC236}">
                <a16:creationId xmlns:a16="http://schemas.microsoft.com/office/drawing/2014/main" id="{E6AF8CD2-DDBB-6A47-8D3F-429355447E84}"/>
              </a:ext>
            </a:extLst>
          </p:cNvPr>
          <p:cNvSpPr/>
          <p:nvPr/>
        </p:nvSpPr>
        <p:spPr>
          <a:xfrm>
            <a:off x="948158" y="2263175"/>
            <a:ext cx="790828" cy="7808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D638405-1521-2D4C-9F43-0E1A77E333C1}"/>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340981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lumMod val="65000"/>
                  </a:schemeClr>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70442" cy="365125"/>
          </a:xfrm>
        </p:spPr>
        <p:txBody>
          <a:bodyPr/>
          <a:lstStyle/>
          <a:p>
            <a:fld id="{810C48DE-2B38-BE4F-8436-BDD66F11DF22}" type="slidenum">
              <a:rPr lang="en-US" smtClean="0">
                <a:solidFill>
                  <a:schemeClr val="tx1"/>
                </a:solidFill>
              </a:rPr>
              <a:t>13</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Medications for PTSD</a:t>
            </a:r>
          </a:p>
        </p:txBody>
      </p:sp>
      <p:sp>
        <p:nvSpPr>
          <p:cNvPr id="8" name="Rectangle 7">
            <a:extLst>
              <a:ext uri="{FF2B5EF4-FFF2-40B4-BE49-F238E27FC236}">
                <a16:creationId xmlns:a16="http://schemas.microsoft.com/office/drawing/2014/main" id="{1EFFB7FF-2FD2-AC4C-A107-62F8FD700C5E}"/>
              </a:ext>
            </a:extLst>
          </p:cNvPr>
          <p:cNvSpPr/>
          <p:nvPr/>
        </p:nvSpPr>
        <p:spPr>
          <a:xfrm>
            <a:off x="7855635" y="2371738"/>
            <a:ext cx="4145865" cy="2677656"/>
          </a:xfrm>
          <a:prstGeom prst="rect">
            <a:avLst/>
          </a:prstGeom>
        </p:spPr>
        <p:txBody>
          <a:bodyPr wrap="square">
            <a:spAutoFit/>
          </a:bodyPr>
          <a:lstStyle/>
          <a:p>
            <a:r>
              <a:rPr lang="en-US" sz="1400" dirty="0">
                <a:solidFill>
                  <a:schemeClr val="bg2">
                    <a:lumMod val="50000"/>
                  </a:schemeClr>
                </a:solidFill>
                <a:latin typeface="Calibri" panose="020F0502020204030204" pitchFamily="34" charset="0"/>
                <a:cs typeface="Calibri" panose="020F0502020204030204" pitchFamily="34" charset="0"/>
              </a:rPr>
              <a:t>* The Work Group determined there was no high        quality evidence regarding medication monotherapy</a:t>
            </a:r>
          </a:p>
          <a:p>
            <a:r>
              <a:rPr lang="en-US" sz="1400" dirty="0">
                <a:solidFill>
                  <a:schemeClr val="bg2">
                    <a:lumMod val="50000"/>
                  </a:schemeClr>
                </a:solidFill>
                <a:latin typeface="Calibri" panose="020F0502020204030204" pitchFamily="34" charset="0"/>
                <a:cs typeface="Calibri" panose="020F0502020204030204" pitchFamily="34" charset="0"/>
              </a:rPr>
              <a:t>^ FDA approved for PTSD</a:t>
            </a:r>
          </a:p>
          <a:p>
            <a:r>
              <a:rPr lang="en-US" sz="1400" dirty="0">
                <a:solidFill>
                  <a:schemeClr val="bg2">
                    <a:lumMod val="50000"/>
                  </a:schemeClr>
                </a:solidFill>
                <a:latin typeface="Calibri" panose="020F0502020204030204" pitchFamily="34" charset="0"/>
                <a:cs typeface="Calibri" panose="020F0502020204030204" pitchFamily="34" charset="0"/>
              </a:rPr>
              <a:t>± Serious potential toxicity, should be managed carefully</a:t>
            </a:r>
          </a:p>
          <a:p>
            <a:r>
              <a:rPr lang="en-US" sz="1400" dirty="0">
                <a:solidFill>
                  <a:schemeClr val="bg2">
                    <a:lumMod val="50000"/>
                  </a:schemeClr>
                </a:solidFill>
                <a:latin typeface="Calibri" panose="020F0502020204030204" pitchFamily="34" charset="0"/>
                <a:cs typeface="Calibri" panose="020F0502020204030204" pitchFamily="34" charset="0"/>
              </a:rPr>
              <a:t>† No data were captured in the evidence review for the CPG and were not considered in development of this table</a:t>
            </a:r>
          </a:p>
          <a:p>
            <a:r>
              <a:rPr lang="en-US" sz="1400" dirty="0">
                <a:solidFill>
                  <a:schemeClr val="bg2">
                    <a:lumMod val="50000"/>
                  </a:schemeClr>
                </a:solidFill>
                <a:latin typeface="Calibri" panose="020F0502020204030204" pitchFamily="34" charset="0"/>
                <a:cs typeface="Calibri" panose="020F0502020204030204" pitchFamily="34" charset="0"/>
              </a:rPr>
              <a:t>‡ Studies of these drugs did not meet the inclusion criteria for the systematic evidence review due to poor quality</a:t>
            </a:r>
          </a:p>
          <a:p>
            <a:endParaRPr lang="en-US"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227989D-5177-9745-8379-50EB16DE087F}"/>
              </a:ext>
            </a:extLst>
          </p:cNvPr>
          <p:cNvPicPr>
            <a:picLocks noChangeAspect="1"/>
          </p:cNvPicPr>
          <p:nvPr/>
        </p:nvPicPr>
        <p:blipFill rotWithShape="1">
          <a:blip r:embed="rId3"/>
          <a:srcRect b="1082"/>
          <a:stretch/>
        </p:blipFill>
        <p:spPr>
          <a:xfrm>
            <a:off x="652459" y="1982178"/>
            <a:ext cx="7017435" cy="4842646"/>
          </a:xfrm>
          <a:prstGeom prst="rect">
            <a:avLst/>
          </a:prstGeom>
        </p:spPr>
      </p:pic>
      <p:pic>
        <p:nvPicPr>
          <p:cNvPr id="9" name="Picture 8">
            <a:extLst>
              <a:ext uri="{FF2B5EF4-FFF2-40B4-BE49-F238E27FC236}">
                <a16:creationId xmlns:a16="http://schemas.microsoft.com/office/drawing/2014/main" id="{A4D6980E-828C-DE4B-B6EA-63BDC6680BD7}"/>
              </a:ext>
            </a:extLst>
          </p:cNvPr>
          <p:cNvPicPr>
            <a:picLocks noChangeAspect="1"/>
          </p:cNvPicPr>
          <p:nvPr/>
        </p:nvPicPr>
        <p:blipFill>
          <a:blip r:embed="rId4"/>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30063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lumMod val="65000"/>
                  </a:schemeClr>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70442" cy="365125"/>
          </a:xfrm>
        </p:spPr>
        <p:txBody>
          <a:bodyPr/>
          <a:lstStyle/>
          <a:p>
            <a:fld id="{810C48DE-2B38-BE4F-8436-BDD66F11DF22}" type="slidenum">
              <a:rPr lang="en-US" smtClean="0">
                <a:solidFill>
                  <a:schemeClr val="tx1"/>
                </a:solidFill>
              </a:rPr>
              <a:t>14</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Medications for PTSD</a:t>
            </a:r>
          </a:p>
        </p:txBody>
      </p:sp>
      <p:sp>
        <p:nvSpPr>
          <p:cNvPr id="21" name="Rectangle 20">
            <a:extLst>
              <a:ext uri="{FF2B5EF4-FFF2-40B4-BE49-F238E27FC236}">
                <a16:creationId xmlns:a16="http://schemas.microsoft.com/office/drawing/2014/main" id="{022CB01C-A839-C145-8256-FD7DAE7D72D7}"/>
              </a:ext>
            </a:extLst>
          </p:cNvPr>
          <p:cNvSpPr/>
          <p:nvPr/>
        </p:nvSpPr>
        <p:spPr>
          <a:xfrm>
            <a:off x="7852706" y="2726585"/>
            <a:ext cx="4226351" cy="2292935"/>
          </a:xfrm>
          <a:prstGeom prst="rect">
            <a:avLst/>
          </a:prstGeom>
        </p:spPr>
        <p:txBody>
          <a:bodyPr wrap="square">
            <a:spAutoFit/>
          </a:bodyPr>
          <a:lstStyle/>
          <a:p>
            <a:r>
              <a:rPr lang="en-US" sz="1300" dirty="0">
                <a:solidFill>
                  <a:schemeClr val="bg2">
                    <a:lumMod val="50000"/>
                  </a:schemeClr>
                </a:solidFill>
                <a:latin typeface="Calibri" panose="020F0502020204030204" pitchFamily="34" charset="0"/>
                <a:cs typeface="Calibri" panose="020F0502020204030204" pitchFamily="34" charset="0"/>
              </a:rPr>
              <a:t>* Combination means treatments are started simultaneously; augmentation means one treatment is started after another treatment. All treatments are augmentation unless otherwise noted. </a:t>
            </a:r>
          </a:p>
          <a:p>
            <a:r>
              <a:rPr lang="en-US" sz="1300" dirty="0">
                <a:solidFill>
                  <a:schemeClr val="bg2">
                    <a:lumMod val="50000"/>
                  </a:schemeClr>
                </a:solidFill>
                <a:latin typeface="Calibri" panose="020F0502020204030204" pitchFamily="34" charset="0"/>
                <a:cs typeface="Calibri" panose="020F0502020204030204" pitchFamily="34" charset="0"/>
              </a:rPr>
              <a:t>± The Work Group determined there was no high quality evidence regarding medication augmentation and combination therapy</a:t>
            </a:r>
          </a:p>
          <a:p>
            <a:r>
              <a:rPr lang="en-US" sz="1300" dirty="0">
                <a:solidFill>
                  <a:schemeClr val="bg2">
                    <a:lumMod val="50000"/>
                  </a:schemeClr>
                </a:solidFill>
                <a:latin typeface="Calibri" panose="020F0502020204030204" pitchFamily="34" charset="0"/>
                <a:cs typeface="Calibri" panose="020F0502020204030204" pitchFamily="34" charset="0"/>
              </a:rPr>
              <a:t>† Outside of a research setting</a:t>
            </a:r>
          </a:p>
          <a:p>
            <a:r>
              <a:rPr lang="en-US" sz="1300" dirty="0">
                <a:solidFill>
                  <a:schemeClr val="bg2">
                    <a:lumMod val="50000"/>
                  </a:schemeClr>
                </a:solidFill>
                <a:latin typeface="Calibri" panose="020F0502020204030204" pitchFamily="34" charset="0"/>
                <a:cs typeface="Calibri" panose="020F0502020204030204" pitchFamily="34" charset="0"/>
              </a:rPr>
              <a:t>^ Combination treatment</a:t>
            </a:r>
          </a:p>
          <a:p>
            <a:r>
              <a:rPr lang="en-US" sz="1300" dirty="0">
                <a:solidFill>
                  <a:schemeClr val="bg2">
                    <a:lumMod val="50000"/>
                  </a:schemeClr>
                </a:solidFill>
                <a:latin typeface="Calibri" panose="020F0502020204030204" pitchFamily="34" charset="0"/>
                <a:cs typeface="Calibri" panose="020F0502020204030204" pitchFamily="34" charset="0"/>
              </a:rPr>
              <a:t>‡ No data were captured in the evidence review for this CPG and were not considered in development of this table</a:t>
            </a:r>
          </a:p>
        </p:txBody>
      </p:sp>
      <p:pic>
        <p:nvPicPr>
          <p:cNvPr id="3" name="Picture 2">
            <a:extLst>
              <a:ext uri="{FF2B5EF4-FFF2-40B4-BE49-F238E27FC236}">
                <a16:creationId xmlns:a16="http://schemas.microsoft.com/office/drawing/2014/main" id="{4DCB77E0-2A81-964B-B528-74EDBD2A136D}"/>
              </a:ext>
            </a:extLst>
          </p:cNvPr>
          <p:cNvPicPr>
            <a:picLocks noChangeAspect="1"/>
          </p:cNvPicPr>
          <p:nvPr/>
        </p:nvPicPr>
        <p:blipFill>
          <a:blip r:embed="rId3"/>
          <a:stretch>
            <a:fillRect/>
          </a:stretch>
        </p:blipFill>
        <p:spPr>
          <a:xfrm>
            <a:off x="823912" y="1995486"/>
            <a:ext cx="6855674" cy="4847686"/>
          </a:xfrm>
          <a:prstGeom prst="rect">
            <a:avLst/>
          </a:prstGeom>
        </p:spPr>
      </p:pic>
      <p:pic>
        <p:nvPicPr>
          <p:cNvPr id="9" name="Picture 8">
            <a:extLst>
              <a:ext uri="{FF2B5EF4-FFF2-40B4-BE49-F238E27FC236}">
                <a16:creationId xmlns:a16="http://schemas.microsoft.com/office/drawing/2014/main" id="{5E87DEF7-8EC2-EA46-9AA3-65B745D78F3A}"/>
              </a:ext>
            </a:extLst>
          </p:cNvPr>
          <p:cNvPicPr>
            <a:picLocks noChangeAspect="1"/>
          </p:cNvPicPr>
          <p:nvPr/>
        </p:nvPicPr>
        <p:blipFill>
          <a:blip r:embed="rId4"/>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228289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FC298B-2634-DB40-AFEF-20C63AEFC898}"/>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795E971-6DF8-5146-A7AA-8F0B7833EE08}"/>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13" name="Straight Connector 12">
            <a:extLst>
              <a:ext uri="{FF2B5EF4-FFF2-40B4-BE49-F238E27FC236}">
                <a16:creationId xmlns:a16="http://schemas.microsoft.com/office/drawing/2014/main" id="{13C8052C-5EB8-B94E-AF92-96C7A914F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70442" cy="365125"/>
          </a:xfrm>
        </p:spPr>
        <p:txBody>
          <a:bodyPr/>
          <a:lstStyle/>
          <a:p>
            <a:fld id="{810C48DE-2B38-BE4F-8436-BDD66F11DF22}" type="slidenum">
              <a:rPr lang="en-US" smtClean="0">
                <a:solidFill>
                  <a:schemeClr val="tx1"/>
                </a:solidFill>
              </a:rPr>
              <a:t>15</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795608" y="278120"/>
            <a:ext cx="10515600" cy="1446550"/>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Treatment of PTSD with Co-occurring Conditions</a:t>
            </a:r>
          </a:p>
        </p:txBody>
      </p:sp>
      <p:sp>
        <p:nvSpPr>
          <p:cNvPr id="24" name="Rectangle 23">
            <a:extLst>
              <a:ext uri="{FF2B5EF4-FFF2-40B4-BE49-F238E27FC236}">
                <a16:creationId xmlns:a16="http://schemas.microsoft.com/office/drawing/2014/main" id="{6F484C76-9B30-2D4B-A90F-C7B94F8A0636}"/>
              </a:ext>
            </a:extLst>
          </p:cNvPr>
          <p:cNvSpPr/>
          <p:nvPr/>
        </p:nvSpPr>
        <p:spPr>
          <a:xfrm>
            <a:off x="1658581" y="2128340"/>
            <a:ext cx="8297907" cy="646331"/>
          </a:xfrm>
          <a:prstGeom prst="rect">
            <a:avLst/>
          </a:prstGeom>
        </p:spPr>
        <p:txBody>
          <a:bodyPr wrap="square">
            <a:spAutoFit/>
          </a:bodyPr>
          <a:lstStyle/>
          <a:p>
            <a:pPr>
              <a:buClr>
                <a:srgbClr val="E95525"/>
              </a:buClr>
            </a:pPr>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a:t>
            </a:r>
            <a:r>
              <a:rPr lang="en-US"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solidFill>
                  <a:schemeClr val="accent2">
                    <a:lumMod val="75000"/>
                  </a:schemeClr>
                </a:solidFill>
                <a:latin typeface="Calibri" panose="020F0502020204030204" pitchFamily="34" charset="0"/>
                <a:cs typeface="Calibri" panose="020F0502020204030204" pitchFamily="34" charset="0"/>
              </a:rPr>
              <a:t>the presence of co-occurring disorder(s) should not prevent patients from receiving other VA/DoD guideline-recommended treatments for PTSD.</a:t>
            </a:r>
          </a:p>
        </p:txBody>
      </p:sp>
      <p:sp>
        <p:nvSpPr>
          <p:cNvPr id="25" name="Rectangle 24">
            <a:extLst>
              <a:ext uri="{FF2B5EF4-FFF2-40B4-BE49-F238E27FC236}">
                <a16:creationId xmlns:a16="http://schemas.microsoft.com/office/drawing/2014/main" id="{ECE61114-456F-214C-B506-17C1F93F1292}"/>
              </a:ext>
            </a:extLst>
          </p:cNvPr>
          <p:cNvSpPr/>
          <p:nvPr/>
        </p:nvSpPr>
        <p:spPr>
          <a:xfrm>
            <a:off x="1658581" y="2982930"/>
            <a:ext cx="8497917" cy="646331"/>
          </a:xfrm>
          <a:prstGeom prst="rect">
            <a:avLst/>
          </a:prstGeom>
        </p:spPr>
        <p:txBody>
          <a:bodyPr wrap="square">
            <a:spAutoFit/>
          </a:bodyPr>
          <a:lstStyle/>
          <a:p>
            <a:pPr>
              <a:buClr>
                <a:srgbClr val="E95525"/>
              </a:buClr>
            </a:pPr>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 </a:t>
            </a:r>
            <a:r>
              <a:rPr lang="en-US" dirty="0">
                <a:solidFill>
                  <a:schemeClr val="accent2">
                    <a:lumMod val="75000"/>
                  </a:schemeClr>
                </a:solidFill>
                <a:latin typeface="Calibri" panose="020F0502020204030204" pitchFamily="34" charset="0"/>
                <a:cs typeface="Calibri" panose="020F0502020204030204" pitchFamily="34" charset="0"/>
              </a:rPr>
              <a:t>VA/DoD guideline-recommended treatments for PTSD in the presence of co-occurring substance use disorder (SUD). </a:t>
            </a:r>
          </a:p>
        </p:txBody>
      </p:sp>
      <p:sp>
        <p:nvSpPr>
          <p:cNvPr id="26" name="Rectangle 25">
            <a:extLst>
              <a:ext uri="{FF2B5EF4-FFF2-40B4-BE49-F238E27FC236}">
                <a16:creationId xmlns:a16="http://schemas.microsoft.com/office/drawing/2014/main" id="{431F3DE4-C302-8D4C-99D3-246F825D866C}"/>
              </a:ext>
            </a:extLst>
          </p:cNvPr>
          <p:cNvSpPr/>
          <p:nvPr/>
        </p:nvSpPr>
        <p:spPr>
          <a:xfrm>
            <a:off x="1658582" y="3863838"/>
            <a:ext cx="8253578" cy="923330"/>
          </a:xfrm>
          <a:prstGeom prst="rect">
            <a:avLst/>
          </a:prstGeom>
        </p:spPr>
        <p:txBody>
          <a:bodyPr wrap="square">
            <a:spAutoFit/>
          </a:bodyPr>
          <a:lstStyle/>
          <a:p>
            <a:pPr>
              <a:buClr>
                <a:srgbClr val="E95525"/>
              </a:buClr>
            </a:pPr>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a:t>
            </a:r>
            <a:r>
              <a:rPr lang="en-US" i="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solidFill>
                  <a:schemeClr val="accent2">
                    <a:lumMod val="75000"/>
                  </a:schemeClr>
                </a:solidFill>
                <a:latin typeface="Calibri" panose="020F0502020204030204" pitchFamily="34" charset="0"/>
                <a:cs typeface="Calibri" panose="020F0502020204030204" pitchFamily="34" charset="0"/>
              </a:rPr>
              <a:t>independent assessment of co-occurring sleep disturbances in patients with PTSD, particularly when sleep problems pre-date PTSD onset or remain following successful completion of a course of treatment.</a:t>
            </a:r>
          </a:p>
        </p:txBody>
      </p:sp>
      <p:sp>
        <p:nvSpPr>
          <p:cNvPr id="27" name="Rectangle 26">
            <a:extLst>
              <a:ext uri="{FF2B5EF4-FFF2-40B4-BE49-F238E27FC236}">
                <a16:creationId xmlns:a16="http://schemas.microsoft.com/office/drawing/2014/main" id="{2BBC2CD8-451F-CA43-86FB-A4950C496751}"/>
              </a:ext>
            </a:extLst>
          </p:cNvPr>
          <p:cNvSpPr/>
          <p:nvPr/>
        </p:nvSpPr>
        <p:spPr>
          <a:xfrm>
            <a:off x="1629745" y="5004750"/>
            <a:ext cx="8328332" cy="923330"/>
          </a:xfrm>
          <a:prstGeom prst="rect">
            <a:avLst/>
          </a:prstGeom>
        </p:spPr>
        <p:txBody>
          <a:bodyPr wrap="square">
            <a:spAutoFit/>
          </a:bodyPr>
          <a:lstStyle/>
          <a:p>
            <a:pPr>
              <a:buClr>
                <a:srgbClr val="E95525"/>
              </a:buClr>
            </a:pPr>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 </a:t>
            </a:r>
            <a:r>
              <a:rPr lang="en-US" dirty="0">
                <a:solidFill>
                  <a:schemeClr val="accent2">
                    <a:lumMod val="75000"/>
                  </a:schemeClr>
                </a:solidFill>
                <a:latin typeface="Calibri" panose="020F0502020204030204" pitchFamily="34" charset="0"/>
                <a:cs typeface="Calibri" panose="020F0502020204030204" pitchFamily="34" charset="0"/>
              </a:rPr>
              <a:t>Cognitive Behavioral Therapy for Insomnia (CBT-I) for insomnia in patients with PTSD unless an underlying medical or environmental etiology is identified or severe sleep deprivation warrants the immediate use of medication to prevent harm. </a:t>
            </a:r>
          </a:p>
        </p:txBody>
      </p:sp>
      <p:pic>
        <p:nvPicPr>
          <p:cNvPr id="32" name="Picture 31">
            <a:extLst>
              <a:ext uri="{FF2B5EF4-FFF2-40B4-BE49-F238E27FC236}">
                <a16:creationId xmlns:a16="http://schemas.microsoft.com/office/drawing/2014/main" id="{77343F76-1EA2-DD4E-B60E-F48A63EDC4C0}"/>
              </a:ext>
            </a:extLst>
          </p:cNvPr>
          <p:cNvPicPr>
            <a:picLocks noChangeAspect="1"/>
          </p:cNvPicPr>
          <p:nvPr/>
        </p:nvPicPr>
        <p:blipFill>
          <a:blip r:embed="rId3"/>
          <a:stretch>
            <a:fillRect/>
          </a:stretch>
        </p:blipFill>
        <p:spPr>
          <a:xfrm>
            <a:off x="1024798" y="2182975"/>
            <a:ext cx="375941" cy="537059"/>
          </a:xfrm>
          <a:prstGeom prst="rect">
            <a:avLst/>
          </a:prstGeom>
        </p:spPr>
      </p:pic>
      <p:pic>
        <p:nvPicPr>
          <p:cNvPr id="33" name="Picture 32">
            <a:extLst>
              <a:ext uri="{FF2B5EF4-FFF2-40B4-BE49-F238E27FC236}">
                <a16:creationId xmlns:a16="http://schemas.microsoft.com/office/drawing/2014/main" id="{B78CE158-857B-3443-9DBE-9BF9EE34A918}"/>
              </a:ext>
            </a:extLst>
          </p:cNvPr>
          <p:cNvPicPr>
            <a:picLocks noChangeAspect="1"/>
          </p:cNvPicPr>
          <p:nvPr/>
        </p:nvPicPr>
        <p:blipFill>
          <a:blip r:embed="rId3"/>
          <a:stretch>
            <a:fillRect/>
          </a:stretch>
        </p:blipFill>
        <p:spPr>
          <a:xfrm>
            <a:off x="1016943" y="3051812"/>
            <a:ext cx="375941" cy="537059"/>
          </a:xfrm>
          <a:prstGeom prst="rect">
            <a:avLst/>
          </a:prstGeom>
        </p:spPr>
      </p:pic>
      <p:pic>
        <p:nvPicPr>
          <p:cNvPr id="34" name="Picture 33">
            <a:extLst>
              <a:ext uri="{FF2B5EF4-FFF2-40B4-BE49-F238E27FC236}">
                <a16:creationId xmlns:a16="http://schemas.microsoft.com/office/drawing/2014/main" id="{D12217B4-C81E-C84C-9C23-7F3B8689FEC3}"/>
              </a:ext>
            </a:extLst>
          </p:cNvPr>
          <p:cNvPicPr>
            <a:picLocks noChangeAspect="1"/>
          </p:cNvPicPr>
          <p:nvPr/>
        </p:nvPicPr>
        <p:blipFill>
          <a:blip r:embed="rId3"/>
          <a:stretch>
            <a:fillRect/>
          </a:stretch>
        </p:blipFill>
        <p:spPr>
          <a:xfrm>
            <a:off x="1026368" y="4013348"/>
            <a:ext cx="375941" cy="537059"/>
          </a:xfrm>
          <a:prstGeom prst="rect">
            <a:avLst/>
          </a:prstGeom>
        </p:spPr>
      </p:pic>
      <p:pic>
        <p:nvPicPr>
          <p:cNvPr id="35" name="Picture 34">
            <a:extLst>
              <a:ext uri="{FF2B5EF4-FFF2-40B4-BE49-F238E27FC236}">
                <a16:creationId xmlns:a16="http://schemas.microsoft.com/office/drawing/2014/main" id="{864AB2BD-B48E-9346-B82E-762D5069D1C7}"/>
              </a:ext>
            </a:extLst>
          </p:cNvPr>
          <p:cNvPicPr>
            <a:picLocks noChangeAspect="1"/>
          </p:cNvPicPr>
          <p:nvPr/>
        </p:nvPicPr>
        <p:blipFill>
          <a:blip r:embed="rId3"/>
          <a:stretch>
            <a:fillRect/>
          </a:stretch>
        </p:blipFill>
        <p:spPr>
          <a:xfrm>
            <a:off x="1018511" y="5183845"/>
            <a:ext cx="375941" cy="537059"/>
          </a:xfrm>
          <a:prstGeom prst="rect">
            <a:avLst/>
          </a:prstGeom>
        </p:spPr>
      </p:pic>
      <p:sp>
        <p:nvSpPr>
          <p:cNvPr id="36" name="Oval 35">
            <a:extLst>
              <a:ext uri="{FF2B5EF4-FFF2-40B4-BE49-F238E27FC236}">
                <a16:creationId xmlns:a16="http://schemas.microsoft.com/office/drawing/2014/main" id="{54908E8B-9D9D-0D41-8043-00858C5DA92D}"/>
              </a:ext>
            </a:extLst>
          </p:cNvPr>
          <p:cNvSpPr/>
          <p:nvPr/>
        </p:nvSpPr>
        <p:spPr>
          <a:xfrm>
            <a:off x="846666" y="2097479"/>
            <a:ext cx="725095" cy="715937"/>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76DB3C0-B0C1-1A41-84A2-B7CBEF83D654}"/>
              </a:ext>
            </a:extLst>
          </p:cNvPr>
          <p:cNvSpPr/>
          <p:nvPr/>
        </p:nvSpPr>
        <p:spPr>
          <a:xfrm>
            <a:off x="836336" y="2962799"/>
            <a:ext cx="725095" cy="715937"/>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B2B5657-D481-F646-92F1-075895CB5E7B}"/>
              </a:ext>
            </a:extLst>
          </p:cNvPr>
          <p:cNvSpPr/>
          <p:nvPr/>
        </p:nvSpPr>
        <p:spPr>
          <a:xfrm>
            <a:off x="841504" y="3928857"/>
            <a:ext cx="725095" cy="715937"/>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C0BB99E-7CF1-B641-87EF-ACB11C11AFB3}"/>
              </a:ext>
            </a:extLst>
          </p:cNvPr>
          <p:cNvSpPr/>
          <p:nvPr/>
        </p:nvSpPr>
        <p:spPr>
          <a:xfrm>
            <a:off x="846673" y="5096393"/>
            <a:ext cx="725095" cy="715937"/>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1B89E3C-EA59-1544-822B-1FB4E8A57524}"/>
              </a:ext>
            </a:extLst>
          </p:cNvPr>
          <p:cNvPicPr>
            <a:picLocks noChangeAspect="1"/>
          </p:cNvPicPr>
          <p:nvPr/>
        </p:nvPicPr>
        <p:blipFill>
          <a:blip r:embed="rId4"/>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358689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FC298B-2634-DB40-AFEF-20C63AEFC898}"/>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795E971-6DF8-5146-A7AA-8F0B7833EE08}"/>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13" name="Straight Connector 12">
            <a:extLst>
              <a:ext uri="{FF2B5EF4-FFF2-40B4-BE49-F238E27FC236}">
                <a16:creationId xmlns:a16="http://schemas.microsoft.com/office/drawing/2014/main" id="{13C8052C-5EB8-B94E-AF92-96C7A914F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70442" cy="365125"/>
          </a:xfrm>
        </p:spPr>
        <p:txBody>
          <a:bodyPr/>
          <a:lstStyle/>
          <a:p>
            <a:fld id="{810C48DE-2B38-BE4F-8436-BDD66F11DF22}" type="slidenum">
              <a:rPr lang="en-US" smtClean="0">
                <a:solidFill>
                  <a:schemeClr val="tx1"/>
                </a:solidFill>
              </a:rPr>
              <a:t>16</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795608" y="278120"/>
            <a:ext cx="10515600" cy="1446550"/>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Complementary &amp; Integrative Health</a:t>
            </a:r>
          </a:p>
          <a:p>
            <a:r>
              <a:rPr lang="en-US" sz="4400" b="1" dirty="0">
                <a:solidFill>
                  <a:schemeClr val="bg1"/>
                </a:solidFill>
                <a:latin typeface="Avenir Black" panose="02000503020000020003" pitchFamily="2" charset="0"/>
                <a:cs typeface="Calibri" panose="020F0502020204030204" pitchFamily="34" charset="0"/>
              </a:rPr>
              <a:t>Recommendations</a:t>
            </a:r>
          </a:p>
        </p:txBody>
      </p:sp>
      <p:sp>
        <p:nvSpPr>
          <p:cNvPr id="19" name="Content Placeholder 2">
            <a:extLst>
              <a:ext uri="{FF2B5EF4-FFF2-40B4-BE49-F238E27FC236}">
                <a16:creationId xmlns:a16="http://schemas.microsoft.com/office/drawing/2014/main" id="{4172AB47-83A9-804D-BB46-3096701B3A54}"/>
              </a:ext>
            </a:extLst>
          </p:cNvPr>
          <p:cNvSpPr>
            <a:spLocks noGrp="1"/>
          </p:cNvSpPr>
          <p:nvPr>
            <p:ph idx="1"/>
          </p:nvPr>
        </p:nvSpPr>
        <p:spPr>
          <a:xfrm>
            <a:off x="2560372" y="3365183"/>
            <a:ext cx="8808689" cy="2604480"/>
          </a:xfrm>
        </p:spPr>
        <p:txBody>
          <a:bodyPr>
            <a:normAutofit/>
          </a:bodyPr>
          <a:lstStyle/>
          <a:p>
            <a:pPr>
              <a:buFont typeface="Wingdings" pitchFamily="2" charset="2"/>
              <a:buChar char="§"/>
            </a:pPr>
            <a:r>
              <a:rPr lang="en-US" sz="2000" dirty="0"/>
              <a:t>It is Important to clarify that we are not recommending against these treatments but at this time, the research does not support the use of any CIH practice for the </a:t>
            </a:r>
            <a:r>
              <a:rPr lang="en-US" sz="2000" i="1" dirty="0"/>
              <a:t>primary </a:t>
            </a:r>
            <a:r>
              <a:rPr lang="en-US" sz="2000" dirty="0"/>
              <a:t>treatment of PTSD. </a:t>
            </a:r>
            <a:r>
              <a:rPr lang="en-US" sz="2000" b="1" dirty="0"/>
              <a:t>We recognize their value to improve wellness and promote recovery.</a:t>
            </a:r>
          </a:p>
          <a:p>
            <a:pPr>
              <a:buFont typeface="Wingdings" pitchFamily="2" charset="2"/>
              <a:buChar char="§"/>
            </a:pPr>
            <a:r>
              <a:rPr lang="en-US" sz="2000" dirty="0"/>
              <a:t>Grading of evidence was complicated by the heterogeneity of the types of acupuncture or meditation, for instance, that have been assessed.</a:t>
            </a:r>
          </a:p>
          <a:p>
            <a:pPr>
              <a:buFont typeface="Wingdings" pitchFamily="2" charset="2"/>
              <a:buChar char="§"/>
            </a:pPr>
            <a:r>
              <a:rPr lang="en-US" sz="2000" dirty="0"/>
              <a:t>No studies evaluating the use of animal-assisted therapy met the threshold for inclusion.  </a:t>
            </a:r>
          </a:p>
          <a:p>
            <a:pPr marL="0" indent="0">
              <a:buNone/>
            </a:pPr>
            <a:endParaRPr lang="en-US" sz="2000" dirty="0"/>
          </a:p>
        </p:txBody>
      </p:sp>
      <p:graphicFrame>
        <p:nvGraphicFramePr>
          <p:cNvPr id="22" name="Table 21">
            <a:extLst>
              <a:ext uri="{FF2B5EF4-FFF2-40B4-BE49-F238E27FC236}">
                <a16:creationId xmlns:a16="http://schemas.microsoft.com/office/drawing/2014/main" id="{AD2411EF-37B5-CE44-B04D-9ED903A071B5}"/>
              </a:ext>
            </a:extLst>
          </p:cNvPr>
          <p:cNvGraphicFramePr>
            <a:graphicFrameLocks noGrp="1"/>
          </p:cNvGraphicFramePr>
          <p:nvPr>
            <p:extLst>
              <p:ext uri="{D42A27DB-BD31-4B8C-83A1-F6EECF244321}">
                <p14:modId xmlns:p14="http://schemas.microsoft.com/office/powerpoint/2010/main" val="3655778568"/>
              </p:ext>
            </p:extLst>
          </p:nvPr>
        </p:nvGraphicFramePr>
        <p:xfrm>
          <a:off x="1923432" y="2181027"/>
          <a:ext cx="9445629" cy="1005840"/>
        </p:xfrm>
        <a:graphic>
          <a:graphicData uri="http://schemas.openxmlformats.org/drawingml/2006/table">
            <a:tbl>
              <a:tblPr firstRow="1" bandRow="1">
                <a:tableStyleId>{5C22544A-7EE6-4342-B048-85BDC9FD1C3A}</a:tableStyleId>
              </a:tblPr>
              <a:tblGrid>
                <a:gridCol w="9445629">
                  <a:extLst>
                    <a:ext uri="{9D8B030D-6E8A-4147-A177-3AD203B41FA5}">
                      <a16:colId xmlns:a16="http://schemas.microsoft.com/office/drawing/2014/main" val="20000"/>
                    </a:ext>
                  </a:extLst>
                </a:gridCol>
              </a:tblGrid>
              <a:tr h="8586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bg2">
                              <a:lumMod val="50000"/>
                            </a:schemeClr>
                          </a:solidFill>
                          <a:latin typeface="+mn-lt"/>
                          <a:ea typeface="+mn-ea"/>
                          <a:cs typeface="+mn-cs"/>
                        </a:rPr>
                        <a:t>There is </a:t>
                      </a:r>
                      <a:r>
                        <a:rPr lang="en-US" sz="2000" b="1" i="0" u="none" strike="noStrike" kern="1200" baseline="0" dirty="0">
                          <a:solidFill>
                            <a:schemeClr val="bg2">
                              <a:lumMod val="50000"/>
                            </a:schemeClr>
                          </a:solidFill>
                          <a:effectLst>
                            <a:outerShdw blurRad="38100" dist="38100" dir="2700000" algn="tl">
                              <a:srgbClr val="000000">
                                <a:alpha val="43137"/>
                              </a:srgbClr>
                            </a:outerShdw>
                          </a:effectLst>
                          <a:latin typeface="+mn-lt"/>
                          <a:ea typeface="+mn-ea"/>
                          <a:cs typeface="+mn-cs"/>
                        </a:rPr>
                        <a:t>insufficient evidence </a:t>
                      </a:r>
                      <a:r>
                        <a:rPr lang="en-US" sz="2000" b="0" i="0" u="none" strike="noStrike" kern="1200" baseline="0" dirty="0">
                          <a:solidFill>
                            <a:schemeClr val="bg2">
                              <a:lumMod val="50000"/>
                            </a:schemeClr>
                          </a:solidFill>
                          <a:latin typeface="+mn-lt"/>
                          <a:ea typeface="+mn-ea"/>
                          <a:cs typeface="+mn-cs"/>
                        </a:rPr>
                        <a:t>to recommend any complementary and integrative health (CIH) practice, such as meditation (including mindfulness), yoga, acupuncture, and </a:t>
                      </a:r>
                      <a:r>
                        <a:rPr lang="en-US" sz="2000" b="0" i="0" u="none" strike="noStrike" kern="1200" baseline="0" dirty="0" err="1">
                          <a:solidFill>
                            <a:schemeClr val="bg2">
                              <a:lumMod val="50000"/>
                            </a:schemeClr>
                          </a:solidFill>
                          <a:latin typeface="+mn-lt"/>
                          <a:ea typeface="+mn-ea"/>
                          <a:cs typeface="+mn-cs"/>
                        </a:rPr>
                        <a:t>mantram</a:t>
                      </a:r>
                      <a:r>
                        <a:rPr lang="en-US" sz="2000" b="0" i="0" u="none" strike="noStrike" kern="1200" baseline="0" dirty="0">
                          <a:solidFill>
                            <a:schemeClr val="bg2">
                              <a:lumMod val="50000"/>
                            </a:schemeClr>
                          </a:solidFill>
                          <a:latin typeface="+mn-lt"/>
                          <a:ea typeface="+mn-ea"/>
                          <a:cs typeface="+mn-cs"/>
                        </a:rPr>
                        <a:t> meditation, as a primary treatment for PTSD.</a:t>
                      </a:r>
                    </a:p>
                  </a:txBody>
                  <a:tcPr>
                    <a:noFill/>
                  </a:tcPr>
                </a:tc>
                <a:extLst>
                  <a:ext uri="{0D108BD9-81ED-4DB2-BD59-A6C34878D82A}">
                    <a16:rowId xmlns:a16="http://schemas.microsoft.com/office/drawing/2014/main" val="10000"/>
                  </a:ext>
                </a:extLst>
              </a:tr>
            </a:tbl>
          </a:graphicData>
        </a:graphic>
      </p:graphicFrame>
      <p:pic>
        <p:nvPicPr>
          <p:cNvPr id="31" name="Picture 30">
            <a:extLst>
              <a:ext uri="{FF2B5EF4-FFF2-40B4-BE49-F238E27FC236}">
                <a16:creationId xmlns:a16="http://schemas.microsoft.com/office/drawing/2014/main" id="{29DF8FAF-8486-6D47-B32D-DB46006AB0BD}"/>
              </a:ext>
            </a:extLst>
          </p:cNvPr>
          <p:cNvPicPr>
            <a:picLocks noChangeAspect="1"/>
          </p:cNvPicPr>
          <p:nvPr/>
        </p:nvPicPr>
        <p:blipFill>
          <a:blip r:embed="rId3"/>
          <a:stretch>
            <a:fillRect/>
          </a:stretch>
        </p:blipFill>
        <p:spPr>
          <a:xfrm>
            <a:off x="920419" y="2287867"/>
            <a:ext cx="714737" cy="714737"/>
          </a:xfrm>
          <a:prstGeom prst="rect">
            <a:avLst/>
          </a:prstGeom>
        </p:spPr>
      </p:pic>
      <p:pic>
        <p:nvPicPr>
          <p:cNvPr id="32" name="Picture 31">
            <a:extLst>
              <a:ext uri="{FF2B5EF4-FFF2-40B4-BE49-F238E27FC236}">
                <a16:creationId xmlns:a16="http://schemas.microsoft.com/office/drawing/2014/main" id="{7FC289C0-AAB0-4848-A9B9-248653FA1F11}"/>
              </a:ext>
            </a:extLst>
          </p:cNvPr>
          <p:cNvPicPr>
            <a:picLocks noChangeAspect="1"/>
          </p:cNvPicPr>
          <p:nvPr/>
        </p:nvPicPr>
        <p:blipFill>
          <a:blip r:embed="rId4"/>
          <a:stretch>
            <a:fillRect/>
          </a:stretch>
        </p:blipFill>
        <p:spPr>
          <a:xfrm>
            <a:off x="937476" y="3419105"/>
            <a:ext cx="1512460" cy="1228874"/>
          </a:xfrm>
          <a:prstGeom prst="rect">
            <a:avLst/>
          </a:prstGeom>
        </p:spPr>
      </p:pic>
      <p:pic>
        <p:nvPicPr>
          <p:cNvPr id="14" name="Picture 13">
            <a:extLst>
              <a:ext uri="{FF2B5EF4-FFF2-40B4-BE49-F238E27FC236}">
                <a16:creationId xmlns:a16="http://schemas.microsoft.com/office/drawing/2014/main" id="{5E7486F0-04F7-7E44-A508-87796926D2D4}"/>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173042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8A928C-0DE4-5542-8E34-385E41F95A2D}"/>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70442" cy="365125"/>
          </a:xfrm>
        </p:spPr>
        <p:txBody>
          <a:bodyPr/>
          <a:lstStyle/>
          <a:p>
            <a:fld id="{810C48DE-2B38-BE4F-8436-BDD66F11DF22}" type="slidenum">
              <a:rPr lang="en-US" smtClean="0">
                <a:solidFill>
                  <a:schemeClr val="tx1"/>
                </a:solidFill>
              </a:rPr>
              <a:t>17</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How can </a:t>
            </a:r>
            <a:r>
              <a:rPr lang="en-US" sz="4400" b="1" i="1" dirty="0">
                <a:solidFill>
                  <a:schemeClr val="bg1"/>
                </a:solidFill>
                <a:latin typeface="Avenir Black" panose="02000503020000020003" pitchFamily="2" charset="0"/>
                <a:cs typeface="Calibri" panose="020F0502020204030204" pitchFamily="34" charset="0"/>
              </a:rPr>
              <a:t>you</a:t>
            </a:r>
            <a:r>
              <a:rPr lang="en-US" sz="4400" b="1" dirty="0">
                <a:solidFill>
                  <a:schemeClr val="bg1"/>
                </a:solidFill>
                <a:latin typeface="Avenir Black" panose="02000503020000020003" pitchFamily="2" charset="0"/>
                <a:cs typeface="Calibri" panose="020F0502020204030204" pitchFamily="34" charset="0"/>
              </a:rPr>
              <a:t> help?</a:t>
            </a:r>
          </a:p>
        </p:txBody>
      </p:sp>
      <p:sp>
        <p:nvSpPr>
          <p:cNvPr id="10" name="Content Placeholder 2">
            <a:extLst>
              <a:ext uri="{FF2B5EF4-FFF2-40B4-BE49-F238E27FC236}">
                <a16:creationId xmlns:a16="http://schemas.microsoft.com/office/drawing/2014/main" id="{843B65BE-4CD5-FA45-9371-4F7DA0A64ACD}"/>
              </a:ext>
            </a:extLst>
          </p:cNvPr>
          <p:cNvSpPr>
            <a:spLocks noGrp="1"/>
          </p:cNvSpPr>
          <p:nvPr>
            <p:ph idx="1"/>
          </p:nvPr>
        </p:nvSpPr>
        <p:spPr>
          <a:xfrm>
            <a:off x="759207" y="2002972"/>
            <a:ext cx="9286123" cy="5135563"/>
          </a:xfrm>
        </p:spPr>
        <p:txBody>
          <a:bodyPr>
            <a:normAutofit/>
          </a:bodyPr>
          <a:lstStyle/>
          <a:p>
            <a:pPr marL="0" lvl="1" indent="0">
              <a:spcBef>
                <a:spcPts val="600"/>
              </a:spcBef>
              <a:buNone/>
            </a:pPr>
            <a:r>
              <a:rPr lang="en-US" sz="2100" b="1" dirty="0">
                <a:solidFill>
                  <a:srgbClr val="005F7A"/>
                </a:solidFill>
                <a:cs typeface="Arial" panose="020B0604020202020204" pitchFamily="34" charset="0"/>
              </a:rPr>
              <a:t>Tell your patient trauma-focused psychotherapy works best</a:t>
            </a:r>
          </a:p>
          <a:p>
            <a:pPr marL="457200" lvl="1" indent="0">
              <a:lnSpc>
                <a:spcPct val="110000"/>
              </a:lnSpc>
              <a:spcBef>
                <a:spcPts val="600"/>
              </a:spcBef>
              <a:buNone/>
            </a:pPr>
            <a:r>
              <a:rPr lang="en-US" sz="2000" dirty="0">
                <a:solidFill>
                  <a:schemeClr val="bg2">
                    <a:lumMod val="25000"/>
                  </a:schemeClr>
                </a:solidFill>
                <a:cs typeface="Arial" panose="020B0604020202020204" pitchFamily="34" charset="0"/>
              </a:rPr>
              <a:t>Explain that untreated PTSD can </a:t>
            </a:r>
            <a:r>
              <a:rPr lang="en-US" sz="2000" b="1" dirty="0">
                <a:solidFill>
                  <a:schemeClr val="bg2">
                    <a:lumMod val="25000"/>
                  </a:schemeClr>
                </a:solidFill>
                <a:cs typeface="Arial" panose="020B0604020202020204" pitchFamily="34" charset="0"/>
              </a:rPr>
              <a:t>negatively impact </a:t>
            </a:r>
            <a:r>
              <a:rPr lang="en-US" sz="2000" dirty="0">
                <a:solidFill>
                  <a:schemeClr val="bg2">
                    <a:lumMod val="25000"/>
                  </a:schemeClr>
                </a:solidFill>
                <a:cs typeface="Arial" panose="020B0604020202020204" pitchFamily="34" charset="0"/>
              </a:rPr>
              <a:t>health and enjoyment of life.</a:t>
            </a:r>
          </a:p>
          <a:p>
            <a:pPr marL="457200" lvl="1" indent="0">
              <a:lnSpc>
                <a:spcPct val="100000"/>
              </a:lnSpc>
              <a:spcBef>
                <a:spcPts val="600"/>
              </a:spcBef>
              <a:buNone/>
            </a:pPr>
            <a:r>
              <a:rPr lang="en-US" sz="2000" dirty="0">
                <a:solidFill>
                  <a:schemeClr val="bg2">
                    <a:lumMod val="25000"/>
                  </a:schemeClr>
                </a:solidFill>
                <a:cs typeface="Arial" panose="020B0604020202020204" pitchFamily="34" charset="0"/>
              </a:rPr>
              <a:t>Point out that with no treatment, symptoms are </a:t>
            </a:r>
            <a:r>
              <a:rPr lang="en-US" sz="2000" b="1" dirty="0">
                <a:solidFill>
                  <a:schemeClr val="bg2">
                    <a:lumMod val="25000"/>
                  </a:schemeClr>
                </a:solidFill>
                <a:cs typeface="Arial" panose="020B0604020202020204" pitchFamily="34" charset="0"/>
              </a:rPr>
              <a:t>unlikely to get better </a:t>
            </a:r>
            <a:r>
              <a:rPr lang="en-US" sz="2000" dirty="0">
                <a:solidFill>
                  <a:schemeClr val="bg2">
                    <a:lumMod val="25000"/>
                  </a:schemeClr>
                </a:solidFill>
                <a:cs typeface="Arial" panose="020B0604020202020204" pitchFamily="34" charset="0"/>
              </a:rPr>
              <a:t>and may get worse.</a:t>
            </a:r>
          </a:p>
          <a:p>
            <a:pPr marL="457200" lvl="1" indent="0">
              <a:lnSpc>
                <a:spcPct val="110000"/>
              </a:lnSpc>
              <a:spcBef>
                <a:spcPts val="600"/>
              </a:spcBef>
              <a:buNone/>
            </a:pPr>
            <a:r>
              <a:rPr lang="en-US" sz="2000" dirty="0">
                <a:solidFill>
                  <a:schemeClr val="bg2">
                    <a:lumMod val="25000"/>
                  </a:schemeClr>
                </a:solidFill>
                <a:cs typeface="Arial" panose="020B0604020202020204" pitchFamily="34" charset="0"/>
              </a:rPr>
              <a:t>Be a </a:t>
            </a:r>
            <a:r>
              <a:rPr lang="en-US" sz="2000" b="1" dirty="0">
                <a:solidFill>
                  <a:schemeClr val="bg2">
                    <a:lumMod val="25000"/>
                  </a:schemeClr>
                </a:solidFill>
                <a:cs typeface="Arial" panose="020B0604020202020204" pitchFamily="34" charset="0"/>
              </a:rPr>
              <a:t>myth-buster</a:t>
            </a:r>
            <a:r>
              <a:rPr lang="en-US" sz="2000" dirty="0">
                <a:solidFill>
                  <a:schemeClr val="bg2">
                    <a:lumMod val="25000"/>
                  </a:schemeClr>
                </a:solidFill>
                <a:cs typeface="Arial" panose="020B0604020202020204" pitchFamily="34" charset="0"/>
              </a:rPr>
              <a:t>:  Trauma-focused psychotherapy for PTSD is not lying on a couch, won’t go on indefinitely, and is not the same as talking to a support group.  </a:t>
            </a:r>
          </a:p>
          <a:p>
            <a:pPr marL="457200" lvl="1" indent="0">
              <a:lnSpc>
                <a:spcPct val="110000"/>
              </a:lnSpc>
              <a:spcBef>
                <a:spcPts val="600"/>
              </a:spcBef>
              <a:buNone/>
            </a:pPr>
            <a:r>
              <a:rPr lang="en-US" sz="2000" dirty="0">
                <a:solidFill>
                  <a:schemeClr val="bg2">
                    <a:lumMod val="25000"/>
                  </a:schemeClr>
                </a:solidFill>
                <a:cs typeface="Arial" panose="020B0604020202020204" pitchFamily="34" charset="0"/>
              </a:rPr>
              <a:t>Explore why a patient is declining referral.</a:t>
            </a:r>
          </a:p>
          <a:p>
            <a:pPr marL="457200" lvl="1" indent="0">
              <a:lnSpc>
                <a:spcPct val="110000"/>
              </a:lnSpc>
              <a:spcBef>
                <a:spcPts val="600"/>
              </a:spcBef>
              <a:buNone/>
            </a:pPr>
            <a:r>
              <a:rPr lang="en-US" sz="2000" dirty="0">
                <a:solidFill>
                  <a:schemeClr val="bg2">
                    <a:lumMod val="25000"/>
                  </a:schemeClr>
                </a:solidFill>
                <a:cs typeface="Arial" panose="020B0604020202020204" pitchFamily="34" charset="0"/>
              </a:rPr>
              <a:t>Know the </a:t>
            </a:r>
            <a:r>
              <a:rPr lang="en-US" sz="2000" b="1" dirty="0">
                <a:solidFill>
                  <a:schemeClr val="bg2">
                    <a:lumMod val="25000"/>
                  </a:schemeClr>
                </a:solidFill>
                <a:cs typeface="Arial" panose="020B0604020202020204" pitchFamily="34" charset="0"/>
              </a:rPr>
              <a:t>recommended treatments</a:t>
            </a:r>
            <a:r>
              <a:rPr lang="en-US" sz="2000" dirty="0">
                <a:solidFill>
                  <a:schemeClr val="bg2">
                    <a:lumMod val="25000"/>
                  </a:schemeClr>
                </a:solidFill>
                <a:cs typeface="Arial" panose="020B0604020202020204" pitchFamily="34" charset="0"/>
              </a:rPr>
              <a:t>, not just for PTSD but also for the common symptoms that you treat such as insomnia.</a:t>
            </a:r>
          </a:p>
          <a:p>
            <a:pPr marL="457200" lvl="1" indent="0">
              <a:lnSpc>
                <a:spcPct val="110000"/>
              </a:lnSpc>
              <a:spcBef>
                <a:spcPts val="600"/>
              </a:spcBef>
              <a:buNone/>
            </a:pPr>
            <a:r>
              <a:rPr lang="en-US" sz="2000" dirty="0">
                <a:solidFill>
                  <a:schemeClr val="bg2">
                    <a:lumMod val="25000"/>
                  </a:schemeClr>
                </a:solidFill>
                <a:cs typeface="Arial" panose="020B0604020202020204" pitchFamily="34" charset="0"/>
              </a:rPr>
              <a:t>Acknowledge that there are </a:t>
            </a:r>
            <a:r>
              <a:rPr lang="en-US" sz="2000" b="1" dirty="0">
                <a:solidFill>
                  <a:schemeClr val="bg2">
                    <a:lumMod val="25000"/>
                  </a:schemeClr>
                </a:solidFill>
                <a:cs typeface="Arial" panose="020B0604020202020204" pitchFamily="34" charset="0"/>
              </a:rPr>
              <a:t>side effects to psychotherapy</a:t>
            </a:r>
            <a:r>
              <a:rPr lang="en-US" sz="2000" dirty="0">
                <a:solidFill>
                  <a:schemeClr val="bg2">
                    <a:lumMod val="25000"/>
                  </a:schemeClr>
                </a:solidFill>
                <a:cs typeface="Arial" panose="020B0604020202020204" pitchFamily="34" charset="0"/>
              </a:rPr>
              <a:t>; it is hard work and symptoms may worsen initially.</a:t>
            </a:r>
          </a:p>
        </p:txBody>
      </p:sp>
      <p:pic>
        <p:nvPicPr>
          <p:cNvPr id="12" name="Picture 11">
            <a:extLst>
              <a:ext uri="{FF2B5EF4-FFF2-40B4-BE49-F238E27FC236}">
                <a16:creationId xmlns:a16="http://schemas.microsoft.com/office/drawing/2014/main" id="{936D61D2-A051-FF46-8133-14A15F905656}"/>
              </a:ext>
            </a:extLst>
          </p:cNvPr>
          <p:cNvPicPr>
            <a:picLocks noChangeAspect="1"/>
          </p:cNvPicPr>
          <p:nvPr/>
        </p:nvPicPr>
        <p:blipFill>
          <a:blip r:embed="rId4"/>
          <a:stretch>
            <a:fillRect/>
          </a:stretch>
        </p:blipFill>
        <p:spPr>
          <a:xfrm>
            <a:off x="903138" y="2508072"/>
            <a:ext cx="249873" cy="199898"/>
          </a:xfrm>
          <a:prstGeom prst="rect">
            <a:avLst/>
          </a:prstGeom>
        </p:spPr>
      </p:pic>
      <p:pic>
        <p:nvPicPr>
          <p:cNvPr id="13" name="Picture 12">
            <a:extLst>
              <a:ext uri="{FF2B5EF4-FFF2-40B4-BE49-F238E27FC236}">
                <a16:creationId xmlns:a16="http://schemas.microsoft.com/office/drawing/2014/main" id="{1851E09E-3AE3-6E47-AB87-3F155F85B0B2}"/>
              </a:ext>
            </a:extLst>
          </p:cNvPr>
          <p:cNvPicPr>
            <a:picLocks noChangeAspect="1"/>
          </p:cNvPicPr>
          <p:nvPr/>
        </p:nvPicPr>
        <p:blipFill>
          <a:blip r:embed="rId4"/>
          <a:stretch>
            <a:fillRect/>
          </a:stretch>
        </p:blipFill>
        <p:spPr>
          <a:xfrm>
            <a:off x="903138" y="2918243"/>
            <a:ext cx="249873" cy="199898"/>
          </a:xfrm>
          <a:prstGeom prst="rect">
            <a:avLst/>
          </a:prstGeom>
        </p:spPr>
      </p:pic>
      <p:pic>
        <p:nvPicPr>
          <p:cNvPr id="14" name="Picture 13">
            <a:extLst>
              <a:ext uri="{FF2B5EF4-FFF2-40B4-BE49-F238E27FC236}">
                <a16:creationId xmlns:a16="http://schemas.microsoft.com/office/drawing/2014/main" id="{5434BABF-44B9-F743-A0AD-B2F92B771624}"/>
              </a:ext>
            </a:extLst>
          </p:cNvPr>
          <p:cNvPicPr>
            <a:picLocks noChangeAspect="1"/>
          </p:cNvPicPr>
          <p:nvPr/>
        </p:nvPicPr>
        <p:blipFill>
          <a:blip r:embed="rId4"/>
          <a:stretch>
            <a:fillRect/>
          </a:stretch>
        </p:blipFill>
        <p:spPr>
          <a:xfrm>
            <a:off x="890946" y="3628863"/>
            <a:ext cx="249873" cy="199898"/>
          </a:xfrm>
          <a:prstGeom prst="rect">
            <a:avLst/>
          </a:prstGeom>
        </p:spPr>
      </p:pic>
      <p:pic>
        <p:nvPicPr>
          <p:cNvPr id="15" name="Picture 14">
            <a:extLst>
              <a:ext uri="{FF2B5EF4-FFF2-40B4-BE49-F238E27FC236}">
                <a16:creationId xmlns:a16="http://schemas.microsoft.com/office/drawing/2014/main" id="{D2227F83-0991-B740-A8B7-93FC3B32BFCC}"/>
              </a:ext>
            </a:extLst>
          </p:cNvPr>
          <p:cNvPicPr>
            <a:picLocks noChangeAspect="1"/>
          </p:cNvPicPr>
          <p:nvPr/>
        </p:nvPicPr>
        <p:blipFill>
          <a:blip r:embed="rId4"/>
          <a:stretch>
            <a:fillRect/>
          </a:stretch>
        </p:blipFill>
        <p:spPr>
          <a:xfrm>
            <a:off x="890946" y="4374317"/>
            <a:ext cx="249873" cy="199898"/>
          </a:xfrm>
          <a:prstGeom prst="rect">
            <a:avLst/>
          </a:prstGeom>
        </p:spPr>
      </p:pic>
      <p:pic>
        <p:nvPicPr>
          <p:cNvPr id="16" name="Picture 15">
            <a:extLst>
              <a:ext uri="{FF2B5EF4-FFF2-40B4-BE49-F238E27FC236}">
                <a16:creationId xmlns:a16="http://schemas.microsoft.com/office/drawing/2014/main" id="{C104A77A-A2B5-7E44-9F6D-35E3F55950EE}"/>
              </a:ext>
            </a:extLst>
          </p:cNvPr>
          <p:cNvPicPr>
            <a:picLocks noChangeAspect="1"/>
          </p:cNvPicPr>
          <p:nvPr/>
        </p:nvPicPr>
        <p:blipFill>
          <a:blip r:embed="rId4"/>
          <a:stretch>
            <a:fillRect/>
          </a:stretch>
        </p:blipFill>
        <p:spPr>
          <a:xfrm>
            <a:off x="890946" y="4785354"/>
            <a:ext cx="249873" cy="199898"/>
          </a:xfrm>
          <a:prstGeom prst="rect">
            <a:avLst/>
          </a:prstGeom>
        </p:spPr>
      </p:pic>
      <p:pic>
        <p:nvPicPr>
          <p:cNvPr id="17" name="Picture 16">
            <a:extLst>
              <a:ext uri="{FF2B5EF4-FFF2-40B4-BE49-F238E27FC236}">
                <a16:creationId xmlns:a16="http://schemas.microsoft.com/office/drawing/2014/main" id="{EF79F9B4-5C1A-7340-A1CE-2ACEFE9B5DEB}"/>
              </a:ext>
            </a:extLst>
          </p:cNvPr>
          <p:cNvPicPr>
            <a:picLocks noChangeAspect="1"/>
          </p:cNvPicPr>
          <p:nvPr/>
        </p:nvPicPr>
        <p:blipFill>
          <a:blip r:embed="rId4"/>
          <a:stretch>
            <a:fillRect/>
          </a:stretch>
        </p:blipFill>
        <p:spPr>
          <a:xfrm>
            <a:off x="886590" y="5512526"/>
            <a:ext cx="249873" cy="199898"/>
          </a:xfrm>
          <a:prstGeom prst="rect">
            <a:avLst/>
          </a:prstGeom>
        </p:spPr>
      </p:pic>
      <p:cxnSp>
        <p:nvCxnSpPr>
          <p:cNvPr id="4" name="Straight Connector 3">
            <a:extLst>
              <a:ext uri="{FF2B5EF4-FFF2-40B4-BE49-F238E27FC236}">
                <a16:creationId xmlns:a16="http://schemas.microsoft.com/office/drawing/2014/main" id="{FD6570E7-5F8E-7348-B530-4AEB46CEC291}"/>
              </a:ext>
            </a:extLst>
          </p:cNvPr>
          <p:cNvCxnSpPr>
            <a:cxnSpLocks/>
          </p:cNvCxnSpPr>
          <p:nvPr/>
        </p:nvCxnSpPr>
        <p:spPr>
          <a:xfrm>
            <a:off x="1201775" y="2796640"/>
            <a:ext cx="8511724" cy="0"/>
          </a:xfrm>
          <a:prstGeom prst="line">
            <a:avLst/>
          </a:prstGeom>
          <a:ln>
            <a:solidFill>
              <a:srgbClr val="00577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328E1-65ED-6147-B07B-85A8A9508975}"/>
              </a:ext>
            </a:extLst>
          </p:cNvPr>
          <p:cNvCxnSpPr>
            <a:cxnSpLocks/>
          </p:cNvCxnSpPr>
          <p:nvPr/>
        </p:nvCxnSpPr>
        <p:spPr>
          <a:xfrm>
            <a:off x="1201775" y="3488973"/>
            <a:ext cx="8511724" cy="0"/>
          </a:xfrm>
          <a:prstGeom prst="line">
            <a:avLst/>
          </a:prstGeom>
          <a:ln>
            <a:solidFill>
              <a:srgbClr val="00577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F47DFC-5DA2-3F45-826F-8D35D7D5FA00}"/>
              </a:ext>
            </a:extLst>
          </p:cNvPr>
          <p:cNvCxnSpPr>
            <a:cxnSpLocks/>
          </p:cNvCxnSpPr>
          <p:nvPr/>
        </p:nvCxnSpPr>
        <p:spPr>
          <a:xfrm>
            <a:off x="1201775" y="4233557"/>
            <a:ext cx="8511724" cy="0"/>
          </a:xfrm>
          <a:prstGeom prst="line">
            <a:avLst/>
          </a:prstGeom>
          <a:ln>
            <a:solidFill>
              <a:srgbClr val="00577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87E8D5-2CED-224D-B1F1-88FB0D4F1E6B}"/>
              </a:ext>
            </a:extLst>
          </p:cNvPr>
          <p:cNvCxnSpPr>
            <a:cxnSpLocks/>
          </p:cNvCxnSpPr>
          <p:nvPr/>
        </p:nvCxnSpPr>
        <p:spPr>
          <a:xfrm>
            <a:off x="1175649" y="4638506"/>
            <a:ext cx="8511724" cy="0"/>
          </a:xfrm>
          <a:prstGeom prst="line">
            <a:avLst/>
          </a:prstGeom>
          <a:ln>
            <a:solidFill>
              <a:srgbClr val="00577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DC4192-7B93-5F49-B511-B1655D22261D}"/>
              </a:ext>
            </a:extLst>
          </p:cNvPr>
          <p:cNvCxnSpPr>
            <a:cxnSpLocks/>
          </p:cNvCxnSpPr>
          <p:nvPr/>
        </p:nvCxnSpPr>
        <p:spPr>
          <a:xfrm>
            <a:off x="1175649" y="5383091"/>
            <a:ext cx="8511724" cy="0"/>
          </a:xfrm>
          <a:prstGeom prst="line">
            <a:avLst/>
          </a:prstGeom>
          <a:ln>
            <a:solidFill>
              <a:srgbClr val="00577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A668AE5-1416-C74D-B117-AC4E6043F254}"/>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75935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77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FC298B-2634-DB40-AFEF-20C63AEFC898}"/>
              </a:ext>
            </a:extLst>
          </p:cNvPr>
          <p:cNvSpPr/>
          <p:nvPr/>
        </p:nvSpPr>
        <p:spPr>
          <a:xfrm>
            <a:off x="-40408" y="6123492"/>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795E971-6DF8-5146-A7AA-8F0B7833EE08}"/>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13" name="Straight Connector 12">
            <a:extLst>
              <a:ext uri="{FF2B5EF4-FFF2-40B4-BE49-F238E27FC236}">
                <a16:creationId xmlns:a16="http://schemas.microsoft.com/office/drawing/2014/main" id="{13C8052C-5EB8-B94E-AF92-96C7A914F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470442" cy="365125"/>
          </a:xfrm>
        </p:spPr>
        <p:txBody>
          <a:bodyPr/>
          <a:lstStyle/>
          <a:p>
            <a:fld id="{810C48DE-2B38-BE4F-8436-BDD66F11DF22}" type="slidenum">
              <a:rPr lang="en-US" smtClean="0">
                <a:solidFill>
                  <a:schemeClr val="tx1"/>
                </a:solidFill>
              </a:rPr>
              <a:t>18</a:t>
            </a:fld>
            <a:endParaRPr lang="en-US" dirty="0">
              <a:solidFill>
                <a:schemeClr val="tx1"/>
              </a:solidFill>
            </a:endParaRPr>
          </a:p>
        </p:txBody>
      </p:sp>
      <p:sp>
        <p:nvSpPr>
          <p:cNvPr id="22" name="TextBox 21">
            <a:extLst>
              <a:ext uri="{FF2B5EF4-FFF2-40B4-BE49-F238E27FC236}">
                <a16:creationId xmlns:a16="http://schemas.microsoft.com/office/drawing/2014/main" id="{A1B37097-4E6D-444D-B432-656B2D15D8FD}"/>
              </a:ext>
            </a:extLst>
          </p:cNvPr>
          <p:cNvSpPr txBox="1"/>
          <p:nvPr/>
        </p:nvSpPr>
        <p:spPr>
          <a:xfrm>
            <a:off x="4595559" y="1303307"/>
            <a:ext cx="325166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Learn more</a:t>
            </a:r>
          </a:p>
        </p:txBody>
      </p:sp>
      <p:sp>
        <p:nvSpPr>
          <p:cNvPr id="29" name="TextBox 28">
            <a:extLst>
              <a:ext uri="{FF2B5EF4-FFF2-40B4-BE49-F238E27FC236}">
                <a16:creationId xmlns:a16="http://schemas.microsoft.com/office/drawing/2014/main" id="{E271A0E9-8EA2-8743-87F9-C9236BC8D72F}"/>
              </a:ext>
            </a:extLst>
          </p:cNvPr>
          <p:cNvSpPr txBox="1"/>
          <p:nvPr/>
        </p:nvSpPr>
        <p:spPr>
          <a:xfrm>
            <a:off x="2998455" y="2480110"/>
            <a:ext cx="6129338" cy="2246769"/>
          </a:xfrm>
          <a:prstGeom prst="rect">
            <a:avLst/>
          </a:prstGeom>
          <a:noFill/>
        </p:spPr>
        <p:txBody>
          <a:bodyPr wrap="square" rtlCol="0">
            <a:spAutoFit/>
          </a:bodyPr>
          <a:lstStyle/>
          <a:p>
            <a:pPr algn="ctr"/>
            <a:r>
              <a:rPr lang="en-US" sz="2000" b="1" dirty="0">
                <a:solidFill>
                  <a:schemeClr val="bg1"/>
                </a:solidFill>
                <a:latin typeface="Avenir Roman" panose="02000503020000020003" pitchFamily="2" charset="0"/>
                <a:cs typeface="Calibri" panose="020F0502020204030204" pitchFamily="34" charset="0"/>
              </a:rPr>
              <a:t>Visit: </a:t>
            </a:r>
            <a:r>
              <a:rPr lang="en-US" sz="2000" dirty="0">
                <a:solidFill>
                  <a:schemeClr val="bg1"/>
                </a:solidFill>
                <a:latin typeface="Avenir Roman" panose="02000503020000020003" pitchFamily="2" charset="0"/>
                <a:cs typeface="Calibri" panose="020F0502020204030204" pitchFamily="34" charset="0"/>
                <a:hlinkClick r:id="rId2">
                  <a:extLst>
                    <a:ext uri="{A12FA001-AC4F-418D-AE19-62706E023703}">
                      <ahyp:hlinkClr xmlns:ahyp="http://schemas.microsoft.com/office/drawing/2018/hyperlinkcolor" val="tx"/>
                    </a:ext>
                  </a:extLst>
                </a:hlinkClick>
              </a:rPr>
              <a:t>www.ptsd.va.gov</a:t>
            </a:r>
            <a:endParaRPr lang="en-US" sz="2000" dirty="0">
              <a:solidFill>
                <a:schemeClr val="bg1"/>
              </a:solidFill>
              <a:latin typeface="Avenir Roman" panose="02000503020000020003" pitchFamily="2" charset="0"/>
              <a:cs typeface="Calibri" panose="020F0502020204030204" pitchFamily="34" charset="0"/>
            </a:endParaRPr>
          </a:p>
          <a:p>
            <a:pPr algn="ctr"/>
            <a:endParaRPr lang="en-US" sz="2000" b="1" dirty="0">
              <a:solidFill>
                <a:schemeClr val="bg1"/>
              </a:solidFill>
              <a:latin typeface="Avenir Roman" panose="02000503020000020003" pitchFamily="2" charset="0"/>
              <a:cs typeface="Calibri" panose="020F0502020204030204" pitchFamily="34" charset="0"/>
            </a:endParaRPr>
          </a:p>
          <a:p>
            <a:pPr algn="ctr"/>
            <a:r>
              <a:rPr lang="en-US" sz="2000" b="1" dirty="0">
                <a:solidFill>
                  <a:schemeClr val="bg1"/>
                </a:solidFill>
                <a:latin typeface="Avenir Roman" panose="02000503020000020003" pitchFamily="2" charset="0"/>
                <a:cs typeface="Calibri" panose="020F0502020204030204" pitchFamily="34" charset="0"/>
              </a:rPr>
              <a:t>Explore Treatment Options: </a:t>
            </a:r>
            <a:r>
              <a:rPr lang="en-US" sz="2000" u="sng" dirty="0">
                <a:solidFill>
                  <a:schemeClr val="bg1"/>
                </a:solidFill>
                <a:hlinkClick r:id="rId3">
                  <a:extLst>
                    <a:ext uri="{A12FA001-AC4F-418D-AE19-62706E023703}">
                      <ahyp:hlinkClr xmlns:ahyp="http://schemas.microsoft.com/office/drawing/2018/hyperlinkcolor" val="tx"/>
                    </a:ext>
                  </a:extLst>
                </a:hlinkClick>
              </a:rPr>
              <a:t>www.ptsd.va.gov/decisionaid</a:t>
            </a:r>
            <a:endParaRPr lang="en-US" sz="2000" u="sng" dirty="0">
              <a:solidFill>
                <a:schemeClr val="bg1"/>
              </a:solidFill>
              <a:latin typeface="Avenir Roman" panose="02000503020000020003" pitchFamily="2" charset="0"/>
              <a:cs typeface="Calibri" panose="020F0502020204030204" pitchFamily="34" charset="0"/>
            </a:endParaRPr>
          </a:p>
          <a:p>
            <a:pPr algn="ctr"/>
            <a:endParaRPr lang="en-US" sz="2000" b="1" dirty="0">
              <a:solidFill>
                <a:schemeClr val="bg1"/>
              </a:solidFill>
              <a:latin typeface="Avenir Roman" panose="02000503020000020003" pitchFamily="2" charset="0"/>
              <a:cs typeface="Calibri" panose="020F0502020204030204" pitchFamily="34" charset="0"/>
            </a:endParaRPr>
          </a:p>
          <a:p>
            <a:pPr algn="ctr"/>
            <a:r>
              <a:rPr lang="en-US" sz="2000" b="1" dirty="0">
                <a:solidFill>
                  <a:schemeClr val="bg1"/>
                </a:solidFill>
                <a:latin typeface="Avenir Roman" panose="02000503020000020003" pitchFamily="2" charset="0"/>
                <a:cs typeface="Calibri" panose="020F0502020204030204" pitchFamily="34" charset="0"/>
              </a:rPr>
              <a:t>Contact the PTSD Consultation Program: </a:t>
            </a:r>
            <a:r>
              <a:rPr lang="en-US" sz="2000" u="sng" dirty="0">
                <a:solidFill>
                  <a:schemeClr val="bg1"/>
                </a:solidFill>
                <a:latin typeface="Avenir Roman" panose="02000503020000020003" pitchFamily="2" charset="0"/>
                <a:cs typeface="Calibri" panose="020F0502020204030204" pitchFamily="34" charset="0"/>
                <a:hlinkClick r:id="rId4">
                  <a:extLst>
                    <a:ext uri="{A12FA001-AC4F-418D-AE19-62706E023703}">
                      <ahyp:hlinkClr xmlns:ahyp="http://schemas.microsoft.com/office/drawing/2018/hyperlinkcolor" val="tx"/>
                    </a:ext>
                  </a:extLst>
                </a:hlinkClick>
              </a:rPr>
              <a:t>https://www.ptsd.va.gov/professional/consult/</a:t>
            </a:r>
            <a:r>
              <a:rPr lang="en-US" sz="2000" u="sng" dirty="0">
                <a:solidFill>
                  <a:schemeClr val="bg1"/>
                </a:solidFill>
                <a:latin typeface="Avenir Roman" panose="02000503020000020003" pitchFamily="2" charset="0"/>
                <a:cs typeface="Calibri" panose="020F0502020204030204" pitchFamily="34" charset="0"/>
              </a:rPr>
              <a:t> </a:t>
            </a:r>
            <a:endParaRPr lang="en-US" sz="2000" dirty="0">
              <a:solidFill>
                <a:schemeClr val="bg1"/>
              </a:solidFill>
            </a:endParaRPr>
          </a:p>
        </p:txBody>
      </p:sp>
      <p:pic>
        <p:nvPicPr>
          <p:cNvPr id="11" name="Picture 10">
            <a:extLst>
              <a:ext uri="{FF2B5EF4-FFF2-40B4-BE49-F238E27FC236}">
                <a16:creationId xmlns:a16="http://schemas.microsoft.com/office/drawing/2014/main" id="{56C0E038-81FA-E743-947F-BE1AD7AC2C13}"/>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407002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9E8E91-73B5-014B-9E3A-AAED46B92FB6}"/>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635760" y="6314700"/>
            <a:ext cx="302239" cy="365125"/>
          </a:xfrm>
        </p:spPr>
        <p:txBody>
          <a:bodyPr/>
          <a:lstStyle/>
          <a:p>
            <a:fld id="{810C48DE-2B38-BE4F-8436-BDD66F11DF22}" type="slidenum">
              <a:rPr lang="en-US" smtClean="0">
                <a:solidFill>
                  <a:schemeClr val="tx1"/>
                </a:solidFill>
              </a:rPr>
              <a:t>2</a:t>
            </a:fld>
            <a:endParaRPr lang="en-US" dirty="0">
              <a:solidFill>
                <a:schemeClr val="tx1"/>
              </a:solidFill>
            </a:endParaRPr>
          </a:p>
        </p:txBody>
      </p:sp>
      <p:sp>
        <p:nvSpPr>
          <p:cNvPr id="9" name="Content Placeholder 8">
            <a:extLst>
              <a:ext uri="{FF2B5EF4-FFF2-40B4-BE49-F238E27FC236}">
                <a16:creationId xmlns:a16="http://schemas.microsoft.com/office/drawing/2014/main" id="{003B5CD3-9750-C949-9F2D-7701E7F7AF22}"/>
              </a:ext>
            </a:extLst>
          </p:cNvPr>
          <p:cNvSpPr>
            <a:spLocks noGrp="1"/>
          </p:cNvSpPr>
          <p:nvPr>
            <p:ph idx="1"/>
          </p:nvPr>
        </p:nvSpPr>
        <p:spPr>
          <a:xfrm>
            <a:off x="786773" y="2069616"/>
            <a:ext cx="10515600" cy="3962319"/>
          </a:xfrm>
        </p:spPr>
        <p:txBody>
          <a:bodyPr>
            <a:normAutofit fontScale="92500" lnSpcReduction="10000"/>
          </a:bodyPr>
          <a:lstStyle/>
          <a:p>
            <a:pPr marL="0" lvl="0" indent="0">
              <a:buNone/>
            </a:pPr>
            <a:r>
              <a:rPr lang="en-US" sz="2000" dirty="0">
                <a:solidFill>
                  <a:schemeClr val="bg2">
                    <a:lumMod val="25000"/>
                  </a:schemeClr>
                </a:solidFill>
                <a:latin typeface="Calibri" panose="020F0502020204030204" pitchFamily="34" charset="0"/>
                <a:cs typeface="Calibri" panose="020F0502020204030204" pitchFamily="34" charset="0"/>
              </a:rPr>
              <a:t>Guidelines:</a:t>
            </a:r>
          </a:p>
          <a:p>
            <a:pPr marL="0" lvl="0" indent="0">
              <a:buNone/>
              <a:tabLst>
                <a:tab pos="625475" algn="l"/>
                <a:tab pos="866775" algn="l"/>
              </a:tabLst>
            </a:pPr>
            <a:r>
              <a:rPr lang="en-US" sz="2000" dirty="0">
                <a:solidFill>
                  <a:schemeClr val="bg2">
                    <a:lumMod val="25000"/>
                  </a:schemeClr>
                </a:solidFill>
                <a:latin typeface="Calibri" panose="020F0502020204030204" pitchFamily="34" charset="0"/>
                <a:cs typeface="Calibri" panose="020F0502020204030204" pitchFamily="34" charset="0"/>
              </a:rPr>
              <a:t>	Are based upon the best information available at time of publication and are designed to 	assist decision making.</a:t>
            </a:r>
          </a:p>
          <a:p>
            <a:pPr marL="0" lvl="0" indent="0">
              <a:buNone/>
              <a:tabLst>
                <a:tab pos="625475" algn="l"/>
                <a:tab pos="793750" algn="l"/>
              </a:tabLst>
            </a:pPr>
            <a:r>
              <a:rPr lang="en-US" sz="2000" dirty="0">
                <a:solidFill>
                  <a:schemeClr val="bg2">
                    <a:lumMod val="25000"/>
                  </a:schemeClr>
                </a:solidFill>
                <a:latin typeface="Calibri" panose="020F0502020204030204" pitchFamily="34" charset="0"/>
                <a:cs typeface="Calibri" panose="020F0502020204030204" pitchFamily="34" charset="0"/>
              </a:rPr>
              <a:t>	Are developed by a panel of multidisciplinary experts and based on a systematic review of 	both clinical and epidemiological evidence.</a:t>
            </a:r>
          </a:p>
          <a:p>
            <a:pPr marL="0" lvl="0" indent="0" defTabSz="627063">
              <a:buNone/>
            </a:pPr>
            <a:r>
              <a:rPr lang="en-US" sz="2000" dirty="0">
                <a:solidFill>
                  <a:schemeClr val="bg2">
                    <a:lumMod val="25000"/>
                  </a:schemeClr>
                </a:solidFill>
                <a:latin typeface="Calibri" panose="020F0502020204030204" pitchFamily="34" charset="0"/>
                <a:cs typeface="Calibri" panose="020F0502020204030204" pitchFamily="34" charset="0"/>
              </a:rPr>
              <a:t>	Provide a clear explanation of the logical relationships among various care options and health 	outcomes while rating both the quality of the evidence and strength of the recommendation.</a:t>
            </a:r>
          </a:p>
          <a:p>
            <a:pPr marL="0" lvl="0" indent="0" defTabSz="627063">
              <a:buNone/>
            </a:pPr>
            <a:r>
              <a:rPr lang="en-US" sz="2000" dirty="0">
                <a:solidFill>
                  <a:schemeClr val="bg2">
                    <a:lumMod val="25000"/>
                  </a:schemeClr>
                </a:solidFill>
                <a:latin typeface="Calibri" panose="020F0502020204030204" pitchFamily="34" charset="0"/>
                <a:cs typeface="Calibri" panose="020F0502020204030204" pitchFamily="34" charset="0"/>
              </a:rPr>
              <a:t>	Are not intended to represent TRICARE policy.</a:t>
            </a:r>
          </a:p>
          <a:p>
            <a:pPr marL="0" lvl="0" indent="0">
              <a:lnSpc>
                <a:spcPct val="160000"/>
              </a:lnSpc>
              <a:buNone/>
            </a:pPr>
            <a:r>
              <a:rPr lang="en-US" sz="2000" dirty="0">
                <a:solidFill>
                  <a:schemeClr val="bg2">
                    <a:lumMod val="25000"/>
                  </a:schemeClr>
                </a:solidFill>
                <a:latin typeface="Calibri" panose="020F0502020204030204" pitchFamily="34" charset="0"/>
                <a:cs typeface="Calibri" panose="020F0502020204030204" pitchFamily="34" charset="0"/>
              </a:rPr>
              <a:t>Variations in practice will inevitably occur when clinicians consider: </a:t>
            </a:r>
          </a:p>
          <a:p>
            <a:pPr lvl="1">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The needs of individual patients</a:t>
            </a:r>
          </a:p>
          <a:p>
            <a:pPr lvl="1">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Available resources</a:t>
            </a:r>
          </a:p>
          <a:p>
            <a:pPr lvl="1">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Limitations unique to an institution or type of practice</a:t>
            </a: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CPG Qualifying Statements</a:t>
            </a:r>
          </a:p>
        </p:txBody>
      </p:sp>
      <p:sp>
        <p:nvSpPr>
          <p:cNvPr id="13" name="TextBox 12">
            <a:extLst>
              <a:ext uri="{FF2B5EF4-FFF2-40B4-BE49-F238E27FC236}">
                <a16:creationId xmlns:a16="http://schemas.microsoft.com/office/drawing/2014/main" id="{491FAA77-FDC0-714C-A982-E938D0BA83F5}"/>
              </a:ext>
            </a:extLst>
          </p:cNvPr>
          <p:cNvSpPr txBox="1"/>
          <p:nvPr/>
        </p:nvSpPr>
        <p:spPr>
          <a:xfrm>
            <a:off x="9103317" y="620677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16" name="Straight Connector 15">
            <a:extLst>
              <a:ext uri="{FF2B5EF4-FFF2-40B4-BE49-F238E27FC236}">
                <a16:creationId xmlns:a16="http://schemas.microsoft.com/office/drawing/2014/main" id="{11061350-41AE-5A4A-9E0F-3F4FBB817DF0}"/>
              </a:ext>
            </a:extLst>
          </p:cNvPr>
          <p:cNvCxnSpPr>
            <a:cxnSpLocks/>
          </p:cNvCxnSpPr>
          <p:nvPr/>
        </p:nvCxnSpPr>
        <p:spPr>
          <a:xfrm>
            <a:off x="9841072" y="624096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B62A531C-8D93-3942-8FC3-FEB3FC2E78CB}"/>
              </a:ext>
            </a:extLst>
          </p:cNvPr>
          <p:cNvPicPr>
            <a:picLocks noChangeAspect="1"/>
          </p:cNvPicPr>
          <p:nvPr/>
        </p:nvPicPr>
        <p:blipFill>
          <a:blip r:embed="rId3"/>
          <a:stretch>
            <a:fillRect/>
          </a:stretch>
        </p:blipFill>
        <p:spPr>
          <a:xfrm>
            <a:off x="953091" y="2510656"/>
            <a:ext cx="360710" cy="288568"/>
          </a:xfrm>
          <a:prstGeom prst="rect">
            <a:avLst/>
          </a:prstGeom>
        </p:spPr>
      </p:pic>
      <p:pic>
        <p:nvPicPr>
          <p:cNvPr id="30" name="Picture 29">
            <a:extLst>
              <a:ext uri="{FF2B5EF4-FFF2-40B4-BE49-F238E27FC236}">
                <a16:creationId xmlns:a16="http://schemas.microsoft.com/office/drawing/2014/main" id="{1EB3D9F3-48A2-C042-9A9F-8F69DF461487}"/>
              </a:ext>
            </a:extLst>
          </p:cNvPr>
          <p:cNvPicPr>
            <a:picLocks noChangeAspect="1"/>
          </p:cNvPicPr>
          <p:nvPr/>
        </p:nvPicPr>
        <p:blipFill>
          <a:blip r:embed="rId3"/>
          <a:stretch>
            <a:fillRect/>
          </a:stretch>
        </p:blipFill>
        <p:spPr>
          <a:xfrm>
            <a:off x="936444" y="3134306"/>
            <a:ext cx="360710" cy="288568"/>
          </a:xfrm>
          <a:prstGeom prst="rect">
            <a:avLst/>
          </a:prstGeom>
        </p:spPr>
      </p:pic>
      <p:pic>
        <p:nvPicPr>
          <p:cNvPr id="31" name="Picture 30">
            <a:extLst>
              <a:ext uri="{FF2B5EF4-FFF2-40B4-BE49-F238E27FC236}">
                <a16:creationId xmlns:a16="http://schemas.microsoft.com/office/drawing/2014/main" id="{6F479221-0FAE-1140-A19E-40615DD16221}"/>
              </a:ext>
            </a:extLst>
          </p:cNvPr>
          <p:cNvPicPr>
            <a:picLocks noChangeAspect="1"/>
          </p:cNvPicPr>
          <p:nvPr/>
        </p:nvPicPr>
        <p:blipFill>
          <a:blip r:embed="rId3"/>
          <a:stretch>
            <a:fillRect/>
          </a:stretch>
        </p:blipFill>
        <p:spPr>
          <a:xfrm>
            <a:off x="936444" y="3709608"/>
            <a:ext cx="360710" cy="288568"/>
          </a:xfrm>
          <a:prstGeom prst="rect">
            <a:avLst/>
          </a:prstGeom>
        </p:spPr>
      </p:pic>
      <p:pic>
        <p:nvPicPr>
          <p:cNvPr id="32" name="Picture 31">
            <a:extLst>
              <a:ext uri="{FF2B5EF4-FFF2-40B4-BE49-F238E27FC236}">
                <a16:creationId xmlns:a16="http://schemas.microsoft.com/office/drawing/2014/main" id="{450253E1-60F8-0B4C-854A-97D9BC43B311}"/>
              </a:ext>
            </a:extLst>
          </p:cNvPr>
          <p:cNvPicPr>
            <a:picLocks noChangeAspect="1"/>
          </p:cNvPicPr>
          <p:nvPr/>
        </p:nvPicPr>
        <p:blipFill>
          <a:blip r:embed="rId3"/>
          <a:stretch>
            <a:fillRect/>
          </a:stretch>
        </p:blipFill>
        <p:spPr>
          <a:xfrm>
            <a:off x="936444" y="4216246"/>
            <a:ext cx="360710" cy="288568"/>
          </a:xfrm>
          <a:prstGeom prst="rect">
            <a:avLst/>
          </a:prstGeom>
        </p:spPr>
      </p:pic>
      <p:pic>
        <p:nvPicPr>
          <p:cNvPr id="3" name="Picture 2">
            <a:extLst>
              <a:ext uri="{FF2B5EF4-FFF2-40B4-BE49-F238E27FC236}">
                <a16:creationId xmlns:a16="http://schemas.microsoft.com/office/drawing/2014/main" id="{B91EE622-7CA6-0348-8512-CD05E54BA5D6}"/>
              </a:ext>
            </a:extLst>
          </p:cNvPr>
          <p:cNvPicPr>
            <a:picLocks noChangeAspect="1"/>
          </p:cNvPicPr>
          <p:nvPr/>
        </p:nvPicPr>
        <p:blipFill>
          <a:blip r:embed="rId4"/>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111668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CB65D7-0EC0-BF4A-B43B-A69D65428278}"/>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2C49AF4-7CE7-DF4C-92C8-39FD8522BFE5}"/>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14" name="Straight Connector 13">
            <a:extLst>
              <a:ext uri="{FF2B5EF4-FFF2-40B4-BE49-F238E27FC236}">
                <a16:creationId xmlns:a16="http://schemas.microsoft.com/office/drawing/2014/main" id="{6AD7FBBB-1A5E-2D4A-98E9-D381518F6AE7}"/>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671300" y="6305550"/>
            <a:ext cx="254000" cy="365125"/>
          </a:xfrm>
        </p:spPr>
        <p:txBody>
          <a:bodyPr/>
          <a:lstStyle/>
          <a:p>
            <a:fld id="{810C48DE-2B38-BE4F-8436-BDD66F11DF22}" type="slidenum">
              <a:rPr lang="en-US" smtClean="0">
                <a:solidFill>
                  <a:schemeClr val="tx1"/>
                </a:solidFill>
              </a:rPr>
              <a:t>3</a:t>
            </a:fld>
            <a:endParaRPr lang="en-US" dirty="0">
              <a:solidFill>
                <a:schemeClr val="tx1"/>
              </a:solidFill>
            </a:endParaRPr>
          </a:p>
        </p:txBody>
      </p:sp>
      <p:sp>
        <p:nvSpPr>
          <p:cNvPr id="9" name="Content Placeholder 8">
            <a:extLst>
              <a:ext uri="{FF2B5EF4-FFF2-40B4-BE49-F238E27FC236}">
                <a16:creationId xmlns:a16="http://schemas.microsoft.com/office/drawing/2014/main" id="{003B5CD3-9750-C949-9F2D-7701E7F7AF22}"/>
              </a:ext>
            </a:extLst>
          </p:cNvPr>
          <p:cNvSpPr>
            <a:spLocks noGrp="1"/>
          </p:cNvSpPr>
          <p:nvPr>
            <p:ph idx="1"/>
          </p:nvPr>
        </p:nvSpPr>
        <p:spPr>
          <a:xfrm>
            <a:off x="1660334" y="2341424"/>
            <a:ext cx="5497735" cy="2715489"/>
          </a:xfrm>
        </p:spPr>
        <p:txBody>
          <a:bodyPr>
            <a:normAutofit/>
          </a:bodyPr>
          <a:lstStyle/>
          <a:p>
            <a:pPr marL="0" lvl="0" indent="0">
              <a:buNone/>
            </a:pPr>
            <a:r>
              <a:rPr lang="en-US" sz="2000" dirty="0">
                <a:solidFill>
                  <a:schemeClr val="bg2">
                    <a:lumMod val="25000"/>
                  </a:schemeClr>
                </a:solidFill>
                <a:cs typeface="Arial" panose="020B0604020202020204" pitchFamily="34" charset="0"/>
              </a:rPr>
              <a:t>The major recommendations in the CPG cover the following:</a:t>
            </a:r>
          </a:p>
          <a:p>
            <a:pPr lvl="1">
              <a:buFont typeface="Wingdings" pitchFamily="2" charset="2"/>
              <a:buChar char="§"/>
            </a:pPr>
            <a:r>
              <a:rPr lang="en-US" sz="2000" dirty="0">
                <a:solidFill>
                  <a:schemeClr val="bg2">
                    <a:lumMod val="25000"/>
                  </a:schemeClr>
                </a:solidFill>
                <a:cs typeface="Arial" panose="020B0604020202020204" pitchFamily="34" charset="0"/>
              </a:rPr>
              <a:t>General Clinical Management</a:t>
            </a:r>
          </a:p>
          <a:p>
            <a:pPr lvl="1">
              <a:buFont typeface="Wingdings" pitchFamily="2" charset="2"/>
              <a:buChar char="§"/>
            </a:pPr>
            <a:r>
              <a:rPr lang="en-US" sz="2000" dirty="0">
                <a:solidFill>
                  <a:schemeClr val="bg2">
                    <a:lumMod val="25000"/>
                  </a:schemeClr>
                </a:solidFill>
                <a:cs typeface="Arial" panose="020B0604020202020204" pitchFamily="34" charset="0"/>
              </a:rPr>
              <a:t>Diagnosis and Assessment of PTSD</a:t>
            </a:r>
          </a:p>
          <a:p>
            <a:pPr lvl="1">
              <a:buFont typeface="Wingdings" pitchFamily="2" charset="2"/>
              <a:buChar char="§"/>
            </a:pPr>
            <a:r>
              <a:rPr lang="en-US" sz="2000" dirty="0">
                <a:solidFill>
                  <a:schemeClr val="bg2">
                    <a:lumMod val="25000"/>
                  </a:schemeClr>
                </a:solidFill>
                <a:cs typeface="Arial" panose="020B0604020202020204" pitchFamily="34" charset="0"/>
              </a:rPr>
              <a:t>Prevention of PTSD</a:t>
            </a:r>
          </a:p>
          <a:p>
            <a:pPr lvl="1">
              <a:buFont typeface="Wingdings" pitchFamily="2" charset="2"/>
              <a:buChar char="§"/>
            </a:pPr>
            <a:r>
              <a:rPr lang="en-US" sz="2000" dirty="0">
                <a:solidFill>
                  <a:schemeClr val="bg2">
                    <a:lumMod val="25000"/>
                  </a:schemeClr>
                </a:solidFill>
                <a:cs typeface="Arial" panose="020B0604020202020204" pitchFamily="34" charset="0"/>
              </a:rPr>
              <a:t>Treatment of PTSD</a:t>
            </a:r>
          </a:p>
          <a:p>
            <a:pPr lvl="1">
              <a:buFont typeface="Wingdings" pitchFamily="2" charset="2"/>
              <a:buChar char="§"/>
            </a:pPr>
            <a:r>
              <a:rPr lang="en-US" sz="2000" dirty="0">
                <a:solidFill>
                  <a:schemeClr val="bg2">
                    <a:lumMod val="25000"/>
                  </a:schemeClr>
                </a:solidFill>
                <a:cs typeface="Arial" panose="020B0604020202020204" pitchFamily="34" charset="0"/>
              </a:rPr>
              <a:t>Treatment of PTSD with Co-occurring Conditions</a:t>
            </a:r>
          </a:p>
          <a:p>
            <a:pPr marL="0" indent="0">
              <a:buNone/>
            </a:pPr>
            <a:endParaRPr lang="en-US" dirty="0"/>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Summary of Recommendations</a:t>
            </a:r>
          </a:p>
        </p:txBody>
      </p:sp>
      <p:pic>
        <p:nvPicPr>
          <p:cNvPr id="16" name="Content Placeholder 8" descr="Untitled.png">
            <a:extLst>
              <a:ext uri="{FF2B5EF4-FFF2-40B4-BE49-F238E27FC236}">
                <a16:creationId xmlns:a16="http://schemas.microsoft.com/office/drawing/2014/main" id="{DB1BE844-518D-A849-9844-9A8557FE9C29}"/>
              </a:ext>
            </a:extLst>
          </p:cNvPr>
          <p:cNvPicPr>
            <a:picLocks noChangeAspect="1"/>
          </p:cNvPicPr>
          <p:nvPr/>
        </p:nvPicPr>
        <p:blipFill>
          <a:blip r:embed="rId3">
            <a:extLst>
              <a:ext uri="{BEBA8EAE-BF5A-486C-A8C5-ECC9F3942E4B}">
                <a14:imgProps xmlns:a14="http://schemas.microsoft.com/office/drawing/2010/main">
                  <a14:imgLayer>
                    <a14:imgEffect>
                      <a14:saturation sat="104000"/>
                    </a14:imgEffect>
                    <a14:imgEffect>
                      <a14:brightnessContrast bright="-2000"/>
                    </a14:imgEffect>
                  </a14:imgLayer>
                </a14:imgProps>
              </a:ext>
              <a:ext uri="{28A0092B-C50C-407E-A947-70E740481C1C}">
                <a14:useLocalDpi xmlns:a14="http://schemas.microsoft.com/office/drawing/2010/main" val="0"/>
              </a:ext>
            </a:extLst>
          </a:blip>
          <a:srcRect t="-3772" b="-3772"/>
          <a:stretch>
            <a:fillRect/>
          </a:stretch>
        </p:blipFill>
        <p:spPr>
          <a:xfrm>
            <a:off x="7770881" y="2109102"/>
            <a:ext cx="2760483" cy="3680645"/>
          </a:xfrm>
          <a:prstGeom prst="rect">
            <a:avLst/>
          </a:prstGeom>
        </p:spPr>
      </p:pic>
      <p:pic>
        <p:nvPicPr>
          <p:cNvPr id="2" name="Picture 1">
            <a:extLst>
              <a:ext uri="{FF2B5EF4-FFF2-40B4-BE49-F238E27FC236}">
                <a16:creationId xmlns:a16="http://schemas.microsoft.com/office/drawing/2014/main" id="{0CD4763C-E865-1947-8DDC-B26BC7E38E16}"/>
              </a:ext>
            </a:extLst>
          </p:cNvPr>
          <p:cNvPicPr>
            <a:picLocks noChangeAspect="1"/>
          </p:cNvPicPr>
          <p:nvPr/>
        </p:nvPicPr>
        <p:blipFill>
          <a:blip r:embed="rId4"/>
          <a:stretch>
            <a:fillRect/>
          </a:stretch>
        </p:blipFill>
        <p:spPr>
          <a:xfrm>
            <a:off x="755279" y="2433703"/>
            <a:ext cx="820307" cy="878900"/>
          </a:xfrm>
          <a:prstGeom prst="rect">
            <a:avLst/>
          </a:prstGeom>
        </p:spPr>
      </p:pic>
      <p:pic>
        <p:nvPicPr>
          <p:cNvPr id="15" name="Picture 14">
            <a:extLst>
              <a:ext uri="{FF2B5EF4-FFF2-40B4-BE49-F238E27FC236}">
                <a16:creationId xmlns:a16="http://schemas.microsoft.com/office/drawing/2014/main" id="{1DECDEAF-30D5-5F46-8511-F645912336D7}"/>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29998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391162-F780-8148-840C-07EA378FB23A}"/>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D29B583-CAF7-2E41-835F-A4557AF3550A}"/>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14" name="Straight Connector 13">
            <a:extLst>
              <a:ext uri="{FF2B5EF4-FFF2-40B4-BE49-F238E27FC236}">
                <a16:creationId xmlns:a16="http://schemas.microsoft.com/office/drawing/2014/main" id="{16EB3391-7A6F-D84E-A92D-E8AA319E2462}"/>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82400" y="6330950"/>
            <a:ext cx="342900" cy="365125"/>
          </a:xfrm>
        </p:spPr>
        <p:txBody>
          <a:bodyPr/>
          <a:lstStyle/>
          <a:p>
            <a:fld id="{810C48DE-2B38-BE4F-8436-BDD66F11DF22}" type="slidenum">
              <a:rPr lang="en-US" smtClean="0">
                <a:solidFill>
                  <a:schemeClr val="tx1"/>
                </a:solidFill>
              </a:rPr>
              <a:t>4</a:t>
            </a:fld>
            <a:endParaRPr lang="en-US" dirty="0">
              <a:solidFill>
                <a:schemeClr val="tx1"/>
              </a:solidFill>
            </a:endParaRPr>
          </a:p>
        </p:txBody>
      </p:sp>
      <p:sp>
        <p:nvSpPr>
          <p:cNvPr id="9" name="Content Placeholder 8">
            <a:extLst>
              <a:ext uri="{FF2B5EF4-FFF2-40B4-BE49-F238E27FC236}">
                <a16:creationId xmlns:a16="http://schemas.microsoft.com/office/drawing/2014/main" id="{003B5CD3-9750-C949-9F2D-7701E7F7AF22}"/>
              </a:ext>
            </a:extLst>
          </p:cNvPr>
          <p:cNvSpPr>
            <a:spLocks noGrp="1"/>
          </p:cNvSpPr>
          <p:nvPr>
            <p:ph idx="1"/>
          </p:nvPr>
        </p:nvSpPr>
        <p:spPr>
          <a:xfrm>
            <a:off x="1080848" y="2341423"/>
            <a:ext cx="8799848" cy="3657513"/>
          </a:xfrm>
        </p:spPr>
        <p:txBody>
          <a:bodyPr>
            <a:normAutofit/>
          </a:bodyPr>
          <a:lstStyle/>
          <a:p>
            <a:pPr lvl="0">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Recommendations were made using a systematic approach considering multiple domains:</a:t>
            </a:r>
          </a:p>
          <a:p>
            <a:pPr lvl="1">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Confidence in the quality of the evidence:</a:t>
            </a:r>
          </a:p>
          <a:p>
            <a:pPr lvl="2">
              <a:buFont typeface="Wingdings" pitchFamily="2" charset="2"/>
              <a:buChar char="§"/>
            </a:pPr>
            <a:r>
              <a:rPr lang="en-US" b="1" dirty="0">
                <a:solidFill>
                  <a:schemeClr val="accent2">
                    <a:lumMod val="75000"/>
                  </a:schemeClr>
                </a:solidFill>
                <a:latin typeface="Calibri" panose="020F0502020204030204" pitchFamily="34" charset="0"/>
                <a:cs typeface="Calibri" panose="020F0502020204030204" pitchFamily="34" charset="0"/>
              </a:rPr>
              <a:t>Strong evidence = recommendation</a:t>
            </a:r>
          </a:p>
          <a:p>
            <a:pPr lvl="2">
              <a:buFont typeface="Wingdings" pitchFamily="2" charset="2"/>
              <a:buChar char="§"/>
            </a:pPr>
            <a:r>
              <a:rPr lang="en-US" b="1" dirty="0">
                <a:solidFill>
                  <a:srgbClr val="007291"/>
                </a:solidFill>
                <a:latin typeface="Calibri" panose="020F0502020204030204" pitchFamily="34" charset="0"/>
                <a:cs typeface="Calibri" panose="020F0502020204030204" pitchFamily="34" charset="0"/>
              </a:rPr>
              <a:t>Weak evidence = suggestion</a:t>
            </a:r>
          </a:p>
          <a:p>
            <a:pPr lvl="2">
              <a:buFont typeface="Wingdings" pitchFamily="2" charset="2"/>
              <a:buChar char="§"/>
            </a:pPr>
            <a:r>
              <a:rPr lang="en-US" b="1" dirty="0">
                <a:solidFill>
                  <a:schemeClr val="bg2">
                    <a:lumMod val="50000"/>
                  </a:schemeClr>
                </a:solidFill>
                <a:latin typeface="Calibri" panose="020F0502020204030204" pitchFamily="34" charset="0"/>
                <a:cs typeface="Calibri" panose="020F0502020204030204" pitchFamily="34" charset="0"/>
              </a:rPr>
              <a:t>Insufficient evidence = no specific guidance </a:t>
            </a:r>
          </a:p>
          <a:p>
            <a:pPr lvl="1">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Balance of desirable and undesirable outcomes</a:t>
            </a:r>
          </a:p>
          <a:p>
            <a:pPr lvl="1">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Patient or provider values and preferences</a:t>
            </a:r>
          </a:p>
          <a:p>
            <a:pPr lvl="1">
              <a:buFont typeface="Wingdings" pitchFamily="2" charset="2"/>
              <a:buChar char="§"/>
            </a:pPr>
            <a:r>
              <a:rPr lang="en-US" sz="2000" dirty="0">
                <a:solidFill>
                  <a:schemeClr val="bg2">
                    <a:lumMod val="25000"/>
                  </a:schemeClr>
                </a:solidFill>
                <a:latin typeface="Calibri" panose="020F0502020204030204" pitchFamily="34" charset="0"/>
                <a:cs typeface="Calibri" panose="020F0502020204030204" pitchFamily="34" charset="0"/>
              </a:rPr>
              <a:t>Other implications, as appropriate (e.g., resource use, equity, acceptability, feasibility, and subgroup considerations)</a:t>
            </a:r>
          </a:p>
          <a:p>
            <a:pPr marL="0" indent="0">
              <a:buNone/>
            </a:pPr>
            <a:endParaRPr lang="en-US" dirty="0"/>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Summary of Recommendations</a:t>
            </a:r>
          </a:p>
        </p:txBody>
      </p:sp>
      <p:pic>
        <p:nvPicPr>
          <p:cNvPr id="12" name="Picture 11">
            <a:extLst>
              <a:ext uri="{FF2B5EF4-FFF2-40B4-BE49-F238E27FC236}">
                <a16:creationId xmlns:a16="http://schemas.microsoft.com/office/drawing/2014/main" id="{FBA2196D-F411-E741-8369-19523B63DB23}"/>
              </a:ext>
            </a:extLst>
          </p:cNvPr>
          <p:cNvPicPr>
            <a:picLocks noChangeAspect="1"/>
          </p:cNvPicPr>
          <p:nvPr/>
        </p:nvPicPr>
        <p:blipFill>
          <a:blip r:embed="rId3"/>
          <a:stretch>
            <a:fillRect/>
          </a:stretch>
        </p:blipFill>
        <p:spPr>
          <a:xfrm>
            <a:off x="10039654" y="6224985"/>
            <a:ext cx="1078347" cy="584775"/>
          </a:xfrm>
          <a:prstGeom prst="rect">
            <a:avLst/>
          </a:prstGeom>
        </p:spPr>
      </p:pic>
      <p:pic>
        <p:nvPicPr>
          <p:cNvPr id="6" name="Picture 5">
            <a:extLst>
              <a:ext uri="{FF2B5EF4-FFF2-40B4-BE49-F238E27FC236}">
                <a16:creationId xmlns:a16="http://schemas.microsoft.com/office/drawing/2014/main" id="{516BF409-FC0A-BC48-AB9B-21EC215CC4D8}"/>
              </a:ext>
            </a:extLst>
          </p:cNvPr>
          <p:cNvPicPr>
            <a:picLocks noChangeAspect="1"/>
          </p:cNvPicPr>
          <p:nvPr/>
        </p:nvPicPr>
        <p:blipFill rotWithShape="1">
          <a:blip r:embed="rId4"/>
          <a:srcRect l="6866" t="5033" r="5657"/>
          <a:stretch/>
        </p:blipFill>
        <p:spPr>
          <a:xfrm>
            <a:off x="9101127" y="2753764"/>
            <a:ext cx="2112580" cy="2181334"/>
          </a:xfrm>
          <a:prstGeom prst="rect">
            <a:avLst/>
          </a:prstGeom>
        </p:spPr>
      </p:pic>
    </p:spTree>
    <p:extLst>
      <p:ext uri="{BB962C8B-B14F-4D97-AF65-F5344CB8AC3E}">
        <p14:creationId xmlns:p14="http://schemas.microsoft.com/office/powerpoint/2010/main" val="69233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3944FFD-ACA1-144B-B625-8D4EC45DADD8}"/>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6A457D2-563E-E04B-9A63-52BFC2B99C27}"/>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18" name="Straight Connector 17">
            <a:extLst>
              <a:ext uri="{FF2B5EF4-FFF2-40B4-BE49-F238E27FC236}">
                <a16:creationId xmlns:a16="http://schemas.microsoft.com/office/drawing/2014/main" id="{365A3AAC-A0DB-E249-BC2A-D581EAF9C6A6}"/>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620500" y="6305550"/>
            <a:ext cx="355600" cy="365125"/>
          </a:xfrm>
        </p:spPr>
        <p:txBody>
          <a:bodyPr/>
          <a:lstStyle/>
          <a:p>
            <a:fld id="{810C48DE-2B38-BE4F-8436-BDD66F11DF22}" type="slidenum">
              <a:rPr lang="en-US" smtClean="0">
                <a:solidFill>
                  <a:schemeClr val="tx1"/>
                </a:solidFill>
              </a:rPr>
              <a:t>5</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General Clinical Management</a:t>
            </a:r>
          </a:p>
        </p:txBody>
      </p:sp>
      <p:graphicFrame>
        <p:nvGraphicFramePr>
          <p:cNvPr id="12" name="Table 11">
            <a:extLst>
              <a:ext uri="{FF2B5EF4-FFF2-40B4-BE49-F238E27FC236}">
                <a16:creationId xmlns:a16="http://schemas.microsoft.com/office/drawing/2014/main" id="{94F9DF69-A157-8A42-843A-620EE0E3DF56}"/>
              </a:ext>
            </a:extLst>
          </p:cNvPr>
          <p:cNvGraphicFramePr>
            <a:graphicFrameLocks noGrp="1"/>
          </p:cNvGraphicFramePr>
          <p:nvPr>
            <p:extLst>
              <p:ext uri="{D42A27DB-BD31-4B8C-83A1-F6EECF244321}">
                <p14:modId xmlns:p14="http://schemas.microsoft.com/office/powerpoint/2010/main" val="1303075986"/>
              </p:ext>
            </p:extLst>
          </p:nvPr>
        </p:nvGraphicFramePr>
        <p:xfrm>
          <a:off x="596245" y="2261274"/>
          <a:ext cx="4252846" cy="1527948"/>
        </p:xfrm>
        <a:graphic>
          <a:graphicData uri="http://schemas.openxmlformats.org/drawingml/2006/table">
            <a:tbl>
              <a:tblPr firstRow="1" bandRow="1">
                <a:tableStyleId>{5C22544A-7EE6-4342-B048-85BDC9FD1C3A}</a:tableStyleId>
              </a:tblPr>
              <a:tblGrid>
                <a:gridCol w="4252846">
                  <a:extLst>
                    <a:ext uri="{9D8B030D-6E8A-4147-A177-3AD203B41FA5}">
                      <a16:colId xmlns:a16="http://schemas.microsoft.com/office/drawing/2014/main" val="20000"/>
                    </a:ext>
                  </a:extLst>
                </a:gridCol>
              </a:tblGrid>
              <a:tr h="1527948">
                <a:tc>
                  <a:txBody>
                    <a:bodyPr/>
                    <a:lstStyle/>
                    <a:p>
                      <a:pPr marL="342900" indent="-342900" algn="l">
                        <a:buFont typeface="Wingdings" pitchFamily="2" charset="2"/>
                        <a:buChar char="§"/>
                      </a:pPr>
                      <a:r>
                        <a:rPr lang="en-US" sz="2000" i="0" dirty="0">
                          <a:solidFill>
                            <a:schemeClr val="accent2">
                              <a:lumMod val="75000"/>
                            </a:schemeClr>
                          </a:solidFill>
                          <a:effectLst>
                            <a:outerShdw blurRad="38100" dist="38100" dir="2700000" algn="tl">
                              <a:srgbClr val="000000">
                                <a:alpha val="43137"/>
                              </a:srgbClr>
                            </a:outerShdw>
                          </a:effectLst>
                          <a:latin typeface="+mn-lt"/>
                          <a:cs typeface="Calibri" panose="020F0502020204030204" pitchFamily="34" charset="0"/>
                        </a:rPr>
                        <a:t>We recommend</a:t>
                      </a:r>
                      <a:r>
                        <a:rPr lang="en-US" sz="2000" i="0" baseline="0" dirty="0">
                          <a:solidFill>
                            <a:schemeClr val="accent2">
                              <a:lumMod val="75000"/>
                            </a:schemeClr>
                          </a:solidFill>
                          <a:effectLst>
                            <a:outerShdw blurRad="38100" dist="38100" dir="2700000" algn="tl">
                              <a:srgbClr val="000000">
                                <a:alpha val="43137"/>
                              </a:srgbClr>
                            </a:outerShdw>
                          </a:effectLst>
                          <a:latin typeface="+mn-lt"/>
                          <a:cs typeface="Calibri" panose="020F0502020204030204" pitchFamily="34" charset="0"/>
                        </a:rPr>
                        <a:t> </a:t>
                      </a:r>
                      <a:r>
                        <a:rPr lang="en-US" sz="2000" b="0" baseline="0" dirty="0">
                          <a:solidFill>
                            <a:schemeClr val="accent2">
                              <a:lumMod val="75000"/>
                            </a:schemeClr>
                          </a:solidFill>
                          <a:latin typeface="+mn-lt"/>
                          <a:cs typeface="Calibri" panose="020F0502020204030204" pitchFamily="34" charset="0"/>
                        </a:rPr>
                        <a:t>engaging patients in shared decision making, which includes educating patients about effective treatment options.</a:t>
                      </a:r>
                      <a:endParaRPr lang="en-US" sz="2000" b="0" dirty="0">
                        <a:solidFill>
                          <a:schemeClr val="accent2">
                            <a:lumMod val="75000"/>
                          </a:schemeClr>
                        </a:solidFill>
                        <a:latin typeface="+mn-lt"/>
                        <a:cs typeface="Calibri" panose="020F0502020204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131A1B26-927C-5142-AF53-0C58E3070E3F}"/>
              </a:ext>
            </a:extLst>
          </p:cNvPr>
          <p:cNvGraphicFramePr>
            <a:graphicFrameLocks noGrp="1"/>
          </p:cNvGraphicFramePr>
          <p:nvPr>
            <p:extLst>
              <p:ext uri="{D42A27DB-BD31-4B8C-83A1-F6EECF244321}">
                <p14:modId xmlns:p14="http://schemas.microsoft.com/office/powerpoint/2010/main" val="3103179365"/>
              </p:ext>
            </p:extLst>
          </p:nvPr>
        </p:nvGraphicFramePr>
        <p:xfrm>
          <a:off x="606495" y="3773679"/>
          <a:ext cx="4252846" cy="1800766"/>
        </p:xfrm>
        <a:graphic>
          <a:graphicData uri="http://schemas.openxmlformats.org/drawingml/2006/table">
            <a:tbl>
              <a:tblPr firstRow="1" bandRow="1">
                <a:tableStyleId>{5C22544A-7EE6-4342-B048-85BDC9FD1C3A}</a:tableStyleId>
              </a:tblPr>
              <a:tblGrid>
                <a:gridCol w="4252846">
                  <a:extLst>
                    <a:ext uri="{9D8B030D-6E8A-4147-A177-3AD203B41FA5}">
                      <a16:colId xmlns:a16="http://schemas.microsoft.com/office/drawing/2014/main" val="20000"/>
                    </a:ext>
                  </a:extLst>
                </a:gridCol>
              </a:tblGrid>
              <a:tr h="1800766">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lang="en-US" sz="2000" i="0" dirty="0">
                          <a:solidFill>
                            <a:srgbClr val="007291"/>
                          </a:solidFill>
                          <a:effectLst>
                            <a:outerShdw blurRad="38100" dist="38100" dir="2700000" algn="tl">
                              <a:srgbClr val="000000">
                                <a:alpha val="43137"/>
                              </a:srgbClr>
                            </a:outerShdw>
                          </a:effectLst>
                          <a:latin typeface="+mn-lt"/>
                          <a:cs typeface="Calibri" panose="020F0502020204030204" pitchFamily="34" charset="0"/>
                        </a:rPr>
                        <a:t>We suggest</a:t>
                      </a:r>
                      <a:r>
                        <a:rPr lang="en-US" sz="2000" i="0" baseline="0" dirty="0">
                          <a:solidFill>
                            <a:srgbClr val="007291"/>
                          </a:solidFill>
                          <a:effectLst>
                            <a:outerShdw blurRad="38100" dist="38100" dir="2700000" algn="tl">
                              <a:srgbClr val="000000">
                                <a:alpha val="43137"/>
                              </a:srgbClr>
                            </a:outerShdw>
                          </a:effectLst>
                          <a:latin typeface="+mn-lt"/>
                          <a:cs typeface="Calibri" panose="020F0502020204030204" pitchFamily="34" charset="0"/>
                        </a:rPr>
                        <a:t> </a:t>
                      </a:r>
                      <a:r>
                        <a:rPr lang="en-US" sz="2000" b="0" i="0" baseline="0" dirty="0">
                          <a:solidFill>
                            <a:srgbClr val="007291"/>
                          </a:solidFill>
                          <a:effectLst/>
                          <a:latin typeface="+mn-lt"/>
                          <a:cs typeface="Calibri" panose="020F0502020204030204" pitchFamily="34" charset="0"/>
                        </a:rPr>
                        <a:t>the use of collaborative care interventions that facilitate active engagement in evidence-based treatments for patients who are treated in primary care.</a:t>
                      </a:r>
                    </a:p>
                  </a:txBody>
                  <a:tcPr>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AE9CE848-5E1B-304B-8BA9-0BFDF406D6CE}"/>
              </a:ext>
            </a:extLst>
          </p:cNvPr>
          <p:cNvSpPr/>
          <p:nvPr/>
        </p:nvSpPr>
        <p:spPr>
          <a:xfrm>
            <a:off x="4831629" y="2312308"/>
            <a:ext cx="45719" cy="359772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AE8684-9033-CB4B-9C10-DC308906C5AE}"/>
              </a:ext>
            </a:extLst>
          </p:cNvPr>
          <p:cNvPicPr>
            <a:picLocks noGrp="1" noChangeAspect="1"/>
          </p:cNvPicPr>
          <p:nvPr>
            <p:ph idx="1"/>
          </p:nvPr>
        </p:nvPicPr>
        <p:blipFill>
          <a:blip r:embed="rId3"/>
          <a:stretch>
            <a:fillRect/>
          </a:stretch>
        </p:blipFill>
        <p:spPr>
          <a:xfrm>
            <a:off x="4967013" y="2312308"/>
            <a:ext cx="7241973" cy="3121540"/>
          </a:xfrm>
        </p:spPr>
      </p:pic>
      <p:pic>
        <p:nvPicPr>
          <p:cNvPr id="19" name="Picture 18">
            <a:extLst>
              <a:ext uri="{FF2B5EF4-FFF2-40B4-BE49-F238E27FC236}">
                <a16:creationId xmlns:a16="http://schemas.microsoft.com/office/drawing/2014/main" id="{B8E1F6B8-A4B3-2B4E-A1E5-EF075B81A675}"/>
              </a:ext>
            </a:extLst>
          </p:cNvPr>
          <p:cNvPicPr>
            <a:picLocks noChangeAspect="1"/>
          </p:cNvPicPr>
          <p:nvPr/>
        </p:nvPicPr>
        <p:blipFill>
          <a:blip r:embed="rId4"/>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227681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694A3DE3-822B-C44F-A707-CF37C07CC5DD}"/>
              </a:ext>
            </a:extLst>
          </p:cNvPr>
          <p:cNvSpPr/>
          <p:nvPr/>
        </p:nvSpPr>
        <p:spPr>
          <a:xfrm>
            <a:off x="2390558" y="4785118"/>
            <a:ext cx="7593929" cy="675153"/>
          </a:xfrm>
          <a:prstGeom prst="roundRect">
            <a:avLst/>
          </a:prstGeom>
          <a:noFill/>
          <a:ln w="50800">
            <a:solidFill>
              <a:srgbClr val="005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345D22-079D-4D46-8622-4E7729E2F510}"/>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1CC466D-EF86-3A44-8183-44160F4B0C1F}"/>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3" name="Straight Connector 22">
            <a:extLst>
              <a:ext uri="{FF2B5EF4-FFF2-40B4-BE49-F238E27FC236}">
                <a16:creationId xmlns:a16="http://schemas.microsoft.com/office/drawing/2014/main" id="{32F29431-B2CE-1643-B9DB-7FE443E2512F}"/>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645358" y="6305550"/>
            <a:ext cx="292641" cy="365125"/>
          </a:xfrm>
        </p:spPr>
        <p:txBody>
          <a:bodyPr/>
          <a:lstStyle/>
          <a:p>
            <a:fld id="{810C48DE-2B38-BE4F-8436-BDD66F11DF22}" type="slidenum">
              <a:rPr lang="en-US" smtClean="0">
                <a:solidFill>
                  <a:schemeClr val="tx1"/>
                </a:solidFill>
              </a:rPr>
              <a:t>6</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Diagnosis and Assessment of PTSD</a:t>
            </a:r>
          </a:p>
        </p:txBody>
      </p:sp>
      <p:graphicFrame>
        <p:nvGraphicFramePr>
          <p:cNvPr id="12" name="Table 11">
            <a:extLst>
              <a:ext uri="{FF2B5EF4-FFF2-40B4-BE49-F238E27FC236}">
                <a16:creationId xmlns:a16="http://schemas.microsoft.com/office/drawing/2014/main" id="{94F9DF69-A157-8A42-843A-620EE0E3DF56}"/>
              </a:ext>
            </a:extLst>
          </p:cNvPr>
          <p:cNvGraphicFramePr>
            <a:graphicFrameLocks noGrp="1"/>
          </p:cNvGraphicFramePr>
          <p:nvPr>
            <p:extLst>
              <p:ext uri="{D42A27DB-BD31-4B8C-83A1-F6EECF244321}">
                <p14:modId xmlns:p14="http://schemas.microsoft.com/office/powerpoint/2010/main" val="2554886340"/>
              </p:ext>
            </p:extLst>
          </p:nvPr>
        </p:nvGraphicFramePr>
        <p:xfrm>
          <a:off x="1923433" y="2251975"/>
          <a:ext cx="9137727" cy="1527948"/>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15279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i="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a:t>
                      </a:r>
                      <a:r>
                        <a:rPr lang="en-US" sz="2000" i="0" baseline="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000" b="0" i="0" baseline="0" dirty="0">
                          <a:solidFill>
                            <a:schemeClr val="accent2">
                              <a:lumMod val="75000"/>
                            </a:schemeClr>
                          </a:solidFill>
                          <a:effectLst/>
                          <a:latin typeface="Calibri" panose="020F0502020204030204" pitchFamily="34" charset="0"/>
                          <a:cs typeface="Calibri" panose="020F0502020204030204" pitchFamily="34" charset="0"/>
                        </a:rPr>
                        <a:t>appropriate diagnostic evaluation that includes determination of DSM criteria, acute risk of harm to self or others, functional status, medical history, past treatment history, and relevant family history. A structured diagnostic interview may be considered (i.e., for patients with suspected PTSD). </a:t>
                      </a:r>
                    </a:p>
                  </a:txBody>
                  <a:tcPr>
                    <a:no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131A1B26-927C-5142-AF53-0C58E3070E3F}"/>
              </a:ext>
            </a:extLst>
          </p:cNvPr>
          <p:cNvGraphicFramePr>
            <a:graphicFrameLocks noGrp="1"/>
          </p:cNvGraphicFramePr>
          <p:nvPr>
            <p:extLst>
              <p:ext uri="{D42A27DB-BD31-4B8C-83A1-F6EECF244321}">
                <p14:modId xmlns:p14="http://schemas.microsoft.com/office/powerpoint/2010/main" val="2401561046"/>
              </p:ext>
            </p:extLst>
          </p:nvPr>
        </p:nvGraphicFramePr>
        <p:xfrm>
          <a:off x="1923433" y="3779824"/>
          <a:ext cx="9137727" cy="858654"/>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858654">
                <a:tc>
                  <a:txBody>
                    <a:bodyPr/>
                    <a:lstStyle/>
                    <a:p>
                      <a:pPr marL="0" indent="0">
                        <a:buClr>
                          <a:srgbClr val="E95525"/>
                        </a:buClr>
                        <a:buFont typeface="Wingdings" panose="05000000000000000000" pitchFamily="2" charset="2"/>
                        <a:buNone/>
                      </a:pPr>
                      <a:r>
                        <a:rPr lang="en-US" sz="2000" b="1" i="0" dirty="0">
                          <a:solidFill>
                            <a:srgbClr val="00729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suggest </a:t>
                      </a:r>
                      <a:r>
                        <a:rPr lang="en-US" sz="2000" b="0" i="0" dirty="0">
                          <a:solidFill>
                            <a:srgbClr val="007291"/>
                          </a:solidFill>
                          <a:effectLst/>
                          <a:latin typeface="Calibri" panose="020F0502020204030204" pitchFamily="34" charset="0"/>
                          <a:cs typeface="Calibri" panose="020F0502020204030204" pitchFamily="34" charset="0"/>
                        </a:rPr>
                        <a:t>periodic screening for PTSD using validated measures such as the Primary Care PTSD Screen (PC-PTSD) or the PTSD Checklist (PCL).</a:t>
                      </a:r>
                    </a:p>
                  </a:txBody>
                  <a:tcPr>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BA6786C8-83F2-5F44-88B0-C1BE2CF1577B}"/>
              </a:ext>
            </a:extLst>
          </p:cNvPr>
          <p:cNvPicPr>
            <a:picLocks noChangeAspect="1"/>
          </p:cNvPicPr>
          <p:nvPr/>
        </p:nvPicPr>
        <p:blipFill>
          <a:blip r:embed="rId4"/>
          <a:stretch>
            <a:fillRect/>
          </a:stretch>
        </p:blipFill>
        <p:spPr>
          <a:xfrm>
            <a:off x="900544" y="3835343"/>
            <a:ext cx="805387" cy="690331"/>
          </a:xfrm>
          <a:prstGeom prst="rect">
            <a:avLst/>
          </a:prstGeom>
        </p:spPr>
      </p:pic>
      <p:sp>
        <p:nvSpPr>
          <p:cNvPr id="2" name="Rectangle 1">
            <a:extLst>
              <a:ext uri="{FF2B5EF4-FFF2-40B4-BE49-F238E27FC236}">
                <a16:creationId xmlns:a16="http://schemas.microsoft.com/office/drawing/2014/main" id="{562302DC-9230-0A4B-820D-7DBC39A54797}"/>
              </a:ext>
            </a:extLst>
          </p:cNvPr>
          <p:cNvSpPr/>
          <p:nvPr/>
        </p:nvSpPr>
        <p:spPr>
          <a:xfrm>
            <a:off x="2471295" y="4919430"/>
            <a:ext cx="6857673" cy="369332"/>
          </a:xfrm>
          <a:prstGeom prst="rect">
            <a:avLst/>
          </a:prstGeom>
        </p:spPr>
        <p:txBody>
          <a:bodyPr wrap="square">
            <a:spAutoFit/>
          </a:bodyPr>
          <a:lstStyle/>
          <a:p>
            <a:r>
              <a:rPr lang="en-US" dirty="0"/>
              <a:t>https://</a:t>
            </a:r>
            <a:r>
              <a:rPr lang="en-US" dirty="0" err="1"/>
              <a:t>www.ptsd.va.gov</a:t>
            </a:r>
            <a:r>
              <a:rPr lang="en-US" dirty="0"/>
              <a:t>/professional/assessment/screens/pc-</a:t>
            </a:r>
            <a:r>
              <a:rPr lang="en-US" dirty="0" err="1"/>
              <a:t>ptsd.asp</a:t>
            </a:r>
            <a:endParaRPr lang="en-US" dirty="0"/>
          </a:p>
        </p:txBody>
      </p:sp>
      <p:pic>
        <p:nvPicPr>
          <p:cNvPr id="19" name="Picture 18">
            <a:extLst>
              <a:ext uri="{FF2B5EF4-FFF2-40B4-BE49-F238E27FC236}">
                <a16:creationId xmlns:a16="http://schemas.microsoft.com/office/drawing/2014/main" id="{54648401-900B-C64F-AD0E-510D68DED319}"/>
              </a:ext>
            </a:extLst>
          </p:cNvPr>
          <p:cNvPicPr>
            <a:picLocks noChangeAspect="1"/>
          </p:cNvPicPr>
          <p:nvPr/>
        </p:nvPicPr>
        <p:blipFill>
          <a:blip r:embed="rId5"/>
          <a:stretch>
            <a:fillRect/>
          </a:stretch>
        </p:blipFill>
        <p:spPr>
          <a:xfrm>
            <a:off x="9383579" y="4855694"/>
            <a:ext cx="484053" cy="544559"/>
          </a:xfrm>
          <a:prstGeom prst="rect">
            <a:avLst/>
          </a:prstGeom>
        </p:spPr>
      </p:pic>
      <p:pic>
        <p:nvPicPr>
          <p:cNvPr id="24" name="Picture 23">
            <a:extLst>
              <a:ext uri="{FF2B5EF4-FFF2-40B4-BE49-F238E27FC236}">
                <a16:creationId xmlns:a16="http://schemas.microsoft.com/office/drawing/2014/main" id="{E6F2697C-869A-FD46-A34A-C79F3A72ACB8}"/>
              </a:ext>
            </a:extLst>
          </p:cNvPr>
          <p:cNvPicPr>
            <a:picLocks noChangeAspect="1"/>
          </p:cNvPicPr>
          <p:nvPr/>
        </p:nvPicPr>
        <p:blipFill>
          <a:blip r:embed="rId6"/>
          <a:stretch>
            <a:fillRect/>
          </a:stretch>
        </p:blipFill>
        <p:spPr>
          <a:xfrm>
            <a:off x="9044311" y="5234919"/>
            <a:ext cx="661391" cy="755876"/>
          </a:xfrm>
          <a:prstGeom prst="rect">
            <a:avLst/>
          </a:prstGeom>
        </p:spPr>
      </p:pic>
      <p:pic>
        <p:nvPicPr>
          <p:cNvPr id="3" name="Picture 2">
            <a:extLst>
              <a:ext uri="{FF2B5EF4-FFF2-40B4-BE49-F238E27FC236}">
                <a16:creationId xmlns:a16="http://schemas.microsoft.com/office/drawing/2014/main" id="{11CFEDA4-3319-234F-86EC-F9B317130E92}"/>
              </a:ext>
            </a:extLst>
          </p:cNvPr>
          <p:cNvPicPr>
            <a:picLocks noChangeAspect="1"/>
          </p:cNvPicPr>
          <p:nvPr/>
        </p:nvPicPr>
        <p:blipFill>
          <a:blip r:embed="rId7"/>
          <a:stretch>
            <a:fillRect/>
          </a:stretch>
        </p:blipFill>
        <p:spPr>
          <a:xfrm>
            <a:off x="1045143" y="2462991"/>
            <a:ext cx="413535" cy="590765"/>
          </a:xfrm>
          <a:prstGeom prst="rect">
            <a:avLst/>
          </a:prstGeom>
        </p:spPr>
      </p:pic>
      <p:sp>
        <p:nvSpPr>
          <p:cNvPr id="21" name="Oval 20">
            <a:extLst>
              <a:ext uri="{FF2B5EF4-FFF2-40B4-BE49-F238E27FC236}">
                <a16:creationId xmlns:a16="http://schemas.microsoft.com/office/drawing/2014/main" id="{F1AE1176-F86A-8246-906E-7CF8A98BA155}"/>
              </a:ext>
            </a:extLst>
          </p:cNvPr>
          <p:cNvSpPr/>
          <p:nvPr/>
        </p:nvSpPr>
        <p:spPr>
          <a:xfrm>
            <a:off x="851707" y="2367328"/>
            <a:ext cx="790828" cy="7808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B1E1D30-9490-004B-A422-13D325902BCA}"/>
              </a:ext>
            </a:extLst>
          </p:cNvPr>
          <p:cNvPicPr>
            <a:picLocks noChangeAspect="1"/>
          </p:cNvPicPr>
          <p:nvPr/>
        </p:nvPicPr>
        <p:blipFill>
          <a:blip r:embed="rId8"/>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48171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4345D22-079D-4D46-8622-4E7729E2F510}"/>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1CC466D-EF86-3A44-8183-44160F4B0C1F}"/>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3" name="Straight Connector 22">
            <a:extLst>
              <a:ext uri="{FF2B5EF4-FFF2-40B4-BE49-F238E27FC236}">
                <a16:creationId xmlns:a16="http://schemas.microsoft.com/office/drawing/2014/main" id="{32F29431-B2CE-1643-B9DB-7FE443E2512F}"/>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645358" y="6305550"/>
            <a:ext cx="292641" cy="365125"/>
          </a:xfrm>
        </p:spPr>
        <p:txBody>
          <a:bodyPr/>
          <a:lstStyle/>
          <a:p>
            <a:fld id="{810C48DE-2B38-BE4F-8436-BDD66F11DF22}" type="slidenum">
              <a:rPr lang="en-US" smtClean="0">
                <a:solidFill>
                  <a:schemeClr val="tx1"/>
                </a:solidFill>
              </a:rPr>
              <a:t>7</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Diagnosis and Assessment of PTSD</a:t>
            </a:r>
          </a:p>
        </p:txBody>
      </p:sp>
      <p:sp>
        <p:nvSpPr>
          <p:cNvPr id="2" name="Rectangle 1">
            <a:extLst>
              <a:ext uri="{FF2B5EF4-FFF2-40B4-BE49-F238E27FC236}">
                <a16:creationId xmlns:a16="http://schemas.microsoft.com/office/drawing/2014/main" id="{F1725933-9D69-354A-8927-8BB2C53C0CEE}"/>
              </a:ext>
            </a:extLst>
          </p:cNvPr>
          <p:cNvSpPr/>
          <p:nvPr/>
        </p:nvSpPr>
        <p:spPr>
          <a:xfrm>
            <a:off x="5042285" y="2246811"/>
            <a:ext cx="3124188" cy="470262"/>
          </a:xfrm>
          <a:prstGeom prst="rect">
            <a:avLst/>
          </a:prstGeom>
          <a:solidFill>
            <a:srgbClr val="00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6AA14EA-2451-E34A-ADBB-E42F1D0EA689}"/>
              </a:ext>
            </a:extLst>
          </p:cNvPr>
          <p:cNvSpPr/>
          <p:nvPr/>
        </p:nvSpPr>
        <p:spPr>
          <a:xfrm>
            <a:off x="5042285" y="2782388"/>
            <a:ext cx="3124188" cy="29391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9EE69B-07B9-B54B-B024-46A6A01672DA}"/>
              </a:ext>
            </a:extLst>
          </p:cNvPr>
          <p:cNvSpPr/>
          <p:nvPr/>
        </p:nvSpPr>
        <p:spPr>
          <a:xfrm>
            <a:off x="8490873" y="2239613"/>
            <a:ext cx="3124188" cy="470262"/>
          </a:xfrm>
          <a:prstGeom prst="rect">
            <a:avLst/>
          </a:prstGeom>
          <a:solidFill>
            <a:srgbClr val="00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B6FA57-24D6-734D-A876-EFD2BE5AA316}"/>
              </a:ext>
            </a:extLst>
          </p:cNvPr>
          <p:cNvSpPr/>
          <p:nvPr/>
        </p:nvSpPr>
        <p:spPr>
          <a:xfrm>
            <a:off x="8490873" y="2775190"/>
            <a:ext cx="3124188" cy="29391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D41C61-0C49-414B-A89E-B6F3A2573F70}"/>
              </a:ext>
            </a:extLst>
          </p:cNvPr>
          <p:cNvSpPr txBox="1"/>
          <p:nvPr/>
        </p:nvSpPr>
        <p:spPr>
          <a:xfrm>
            <a:off x="6035061" y="2325187"/>
            <a:ext cx="1280160" cy="369332"/>
          </a:xfrm>
          <a:prstGeom prst="rect">
            <a:avLst/>
          </a:prstGeom>
          <a:noFill/>
        </p:spPr>
        <p:txBody>
          <a:bodyPr wrap="square" rtlCol="0">
            <a:spAutoFit/>
          </a:bodyPr>
          <a:lstStyle/>
          <a:p>
            <a:r>
              <a:rPr lang="en-US" b="1" dirty="0">
                <a:solidFill>
                  <a:schemeClr val="bg1"/>
                </a:solidFill>
                <a:latin typeface="Avenir Black" panose="02000503020000020003" pitchFamily="2" charset="0"/>
              </a:rPr>
              <a:t>PC-PTSD*</a:t>
            </a:r>
          </a:p>
        </p:txBody>
      </p:sp>
      <p:sp>
        <p:nvSpPr>
          <p:cNvPr id="24" name="TextBox 23">
            <a:extLst>
              <a:ext uri="{FF2B5EF4-FFF2-40B4-BE49-F238E27FC236}">
                <a16:creationId xmlns:a16="http://schemas.microsoft.com/office/drawing/2014/main" id="{0F47F27C-5631-BC4D-B499-0EA4B3E46BC7}"/>
              </a:ext>
            </a:extLst>
          </p:cNvPr>
          <p:cNvSpPr txBox="1"/>
          <p:nvPr/>
        </p:nvSpPr>
        <p:spPr>
          <a:xfrm>
            <a:off x="9740562" y="2333894"/>
            <a:ext cx="905683" cy="369332"/>
          </a:xfrm>
          <a:prstGeom prst="rect">
            <a:avLst/>
          </a:prstGeom>
          <a:noFill/>
        </p:spPr>
        <p:txBody>
          <a:bodyPr wrap="square" rtlCol="0">
            <a:spAutoFit/>
          </a:bodyPr>
          <a:lstStyle/>
          <a:p>
            <a:r>
              <a:rPr lang="en-US" b="1" dirty="0">
                <a:solidFill>
                  <a:schemeClr val="bg1"/>
                </a:solidFill>
                <a:latin typeface="Avenir Black" panose="02000503020000020003" pitchFamily="2" charset="0"/>
              </a:rPr>
              <a:t>PCL-5</a:t>
            </a:r>
          </a:p>
        </p:txBody>
      </p:sp>
      <p:sp>
        <p:nvSpPr>
          <p:cNvPr id="10" name="Rectangle 9">
            <a:extLst>
              <a:ext uri="{FF2B5EF4-FFF2-40B4-BE49-F238E27FC236}">
                <a16:creationId xmlns:a16="http://schemas.microsoft.com/office/drawing/2014/main" id="{F457C1EF-A9F2-3A46-993E-2E2DB29AD65F}"/>
              </a:ext>
            </a:extLst>
          </p:cNvPr>
          <p:cNvSpPr/>
          <p:nvPr/>
        </p:nvSpPr>
        <p:spPr>
          <a:xfrm>
            <a:off x="5242580" y="3028464"/>
            <a:ext cx="2673531" cy="2462213"/>
          </a:xfrm>
          <a:prstGeom prst="rect">
            <a:avLst/>
          </a:prstGeom>
        </p:spPr>
        <p:txBody>
          <a:bodyPr wrap="square">
            <a:spAutoFit/>
          </a:bodyPr>
          <a:lstStyle/>
          <a:p>
            <a:pPr marL="285750" lvl="0" indent="-285750">
              <a:buFont typeface="Wingdings" pitchFamily="2" charset="2"/>
              <a:buChar char="§"/>
            </a:pPr>
            <a:r>
              <a:rPr lang="en-US" sz="2200" dirty="0"/>
              <a:t>5 item</a:t>
            </a:r>
          </a:p>
          <a:p>
            <a:pPr marL="285750" lvl="0" indent="-285750">
              <a:buFont typeface="Wingdings" pitchFamily="2" charset="2"/>
              <a:buChar char="§"/>
            </a:pPr>
            <a:r>
              <a:rPr lang="en-US" sz="2200" dirty="0"/>
              <a:t>Self-report</a:t>
            </a:r>
          </a:p>
          <a:p>
            <a:pPr marL="285750" lvl="0" indent="-285750">
              <a:buFont typeface="Wingdings" pitchFamily="2" charset="2"/>
              <a:buChar char="§"/>
            </a:pPr>
            <a:r>
              <a:rPr lang="en-US" sz="2200" dirty="0"/>
              <a:t>Screen for PTSD in Primary Care</a:t>
            </a:r>
          </a:p>
          <a:p>
            <a:pPr marL="285750" lvl="0" indent="-285750">
              <a:buFont typeface="Wingdings" pitchFamily="2" charset="2"/>
              <a:buChar char="§"/>
            </a:pPr>
            <a:r>
              <a:rPr lang="en-US" sz="2200" dirty="0"/>
              <a:t>Positive if 3 or more YES responses</a:t>
            </a:r>
          </a:p>
        </p:txBody>
      </p:sp>
      <p:sp>
        <p:nvSpPr>
          <p:cNvPr id="16" name="Rectangle 15">
            <a:extLst>
              <a:ext uri="{FF2B5EF4-FFF2-40B4-BE49-F238E27FC236}">
                <a16:creationId xmlns:a16="http://schemas.microsoft.com/office/drawing/2014/main" id="{BE36BF8A-9422-DF44-8D9E-C752EC76A4B4}"/>
              </a:ext>
            </a:extLst>
          </p:cNvPr>
          <p:cNvSpPr/>
          <p:nvPr/>
        </p:nvSpPr>
        <p:spPr>
          <a:xfrm>
            <a:off x="8656334" y="3013434"/>
            <a:ext cx="2874499" cy="2123658"/>
          </a:xfrm>
          <a:prstGeom prst="rect">
            <a:avLst/>
          </a:prstGeom>
        </p:spPr>
        <p:txBody>
          <a:bodyPr wrap="square">
            <a:spAutoFit/>
          </a:bodyPr>
          <a:lstStyle/>
          <a:p>
            <a:pPr marL="285750" lvl="0" indent="-285750">
              <a:buFont typeface="Wingdings" pitchFamily="2" charset="2"/>
              <a:buChar char="§"/>
            </a:pPr>
            <a:r>
              <a:rPr lang="en-US" sz="2200" dirty="0"/>
              <a:t>20 item</a:t>
            </a:r>
          </a:p>
          <a:p>
            <a:pPr marL="285750" lvl="0" indent="-285750">
              <a:buFont typeface="Wingdings" pitchFamily="2" charset="2"/>
              <a:buChar char="§"/>
            </a:pPr>
            <a:r>
              <a:rPr lang="en-US" sz="2200" dirty="0"/>
              <a:t>5-10 minutes</a:t>
            </a:r>
          </a:p>
          <a:p>
            <a:pPr marL="285750" lvl="0" indent="-285750">
              <a:buFont typeface="Wingdings" pitchFamily="2" charset="2"/>
              <a:buChar char="§"/>
            </a:pPr>
            <a:r>
              <a:rPr lang="en-US" sz="2200" dirty="0"/>
              <a:t>Self-report</a:t>
            </a:r>
          </a:p>
          <a:p>
            <a:pPr marL="285750" lvl="0" indent="-285750">
              <a:buFont typeface="Wingdings" pitchFamily="2" charset="2"/>
              <a:buChar char="§"/>
            </a:pPr>
            <a:r>
              <a:rPr lang="en-US" sz="2200" dirty="0"/>
              <a:t>Screen and Monitor PTSD</a:t>
            </a:r>
          </a:p>
          <a:p>
            <a:pPr marL="285750" lvl="0" indent="-285750">
              <a:buFont typeface="Wingdings" pitchFamily="2" charset="2"/>
              <a:buChar char="§"/>
            </a:pPr>
            <a:r>
              <a:rPr lang="en-US" sz="2200" dirty="0"/>
              <a:t>33 cut-point score</a:t>
            </a:r>
          </a:p>
        </p:txBody>
      </p:sp>
      <p:sp>
        <p:nvSpPr>
          <p:cNvPr id="25" name="TextBox 24">
            <a:extLst>
              <a:ext uri="{FF2B5EF4-FFF2-40B4-BE49-F238E27FC236}">
                <a16:creationId xmlns:a16="http://schemas.microsoft.com/office/drawing/2014/main" id="{9A7F85D6-463A-6B4F-9540-64CFE184B313}"/>
              </a:ext>
            </a:extLst>
          </p:cNvPr>
          <p:cNvSpPr txBox="1"/>
          <p:nvPr/>
        </p:nvSpPr>
        <p:spPr>
          <a:xfrm>
            <a:off x="5003096" y="5721884"/>
            <a:ext cx="2664822" cy="307777"/>
          </a:xfrm>
          <a:prstGeom prst="rect">
            <a:avLst/>
          </a:prstGeom>
          <a:noFill/>
        </p:spPr>
        <p:txBody>
          <a:bodyPr wrap="square" rtlCol="0">
            <a:spAutoFit/>
          </a:bodyPr>
          <a:lstStyle/>
          <a:p>
            <a:r>
              <a:rPr lang="en-US" sz="1400" dirty="0"/>
              <a:t>*PC-PTSD 4 still in CPRS</a:t>
            </a:r>
          </a:p>
        </p:txBody>
      </p:sp>
      <p:graphicFrame>
        <p:nvGraphicFramePr>
          <p:cNvPr id="26" name="Table 25">
            <a:extLst>
              <a:ext uri="{FF2B5EF4-FFF2-40B4-BE49-F238E27FC236}">
                <a16:creationId xmlns:a16="http://schemas.microsoft.com/office/drawing/2014/main" id="{A1A82AC3-4369-CC44-AB53-61BED9754240}"/>
              </a:ext>
            </a:extLst>
          </p:cNvPr>
          <p:cNvGraphicFramePr>
            <a:graphicFrameLocks noGrp="1"/>
          </p:cNvGraphicFramePr>
          <p:nvPr>
            <p:extLst>
              <p:ext uri="{D42A27DB-BD31-4B8C-83A1-F6EECF244321}">
                <p14:modId xmlns:p14="http://schemas.microsoft.com/office/powerpoint/2010/main" val="2834222051"/>
              </p:ext>
            </p:extLst>
          </p:nvPr>
        </p:nvGraphicFramePr>
        <p:xfrm>
          <a:off x="1805136" y="2172215"/>
          <a:ext cx="2889544" cy="2286000"/>
        </p:xfrm>
        <a:graphic>
          <a:graphicData uri="http://schemas.openxmlformats.org/drawingml/2006/table">
            <a:tbl>
              <a:tblPr firstRow="1" bandRow="1">
                <a:tableStyleId>{5C22544A-7EE6-4342-B048-85BDC9FD1C3A}</a:tableStyleId>
              </a:tblPr>
              <a:tblGrid>
                <a:gridCol w="2889544">
                  <a:extLst>
                    <a:ext uri="{9D8B030D-6E8A-4147-A177-3AD203B41FA5}">
                      <a16:colId xmlns:a16="http://schemas.microsoft.com/office/drawing/2014/main" val="20000"/>
                    </a:ext>
                  </a:extLst>
                </a:gridCol>
              </a:tblGrid>
              <a:tr h="858654">
                <a:tc>
                  <a:txBody>
                    <a:bodyPr/>
                    <a:lstStyle/>
                    <a:p>
                      <a:pPr marL="0" indent="0">
                        <a:buClr>
                          <a:srgbClr val="E95525"/>
                        </a:buClr>
                        <a:buFont typeface="Wingdings" panose="05000000000000000000" pitchFamily="2" charset="2"/>
                        <a:buNone/>
                      </a:pPr>
                      <a:r>
                        <a:rPr lang="en-US" sz="1800" b="1" i="0" dirty="0">
                          <a:solidFill>
                            <a:srgbClr val="00729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suggest </a:t>
                      </a:r>
                      <a:r>
                        <a:rPr lang="en-US" sz="1800" b="0" i="0" dirty="0">
                          <a:solidFill>
                            <a:srgbClr val="007291"/>
                          </a:solidFill>
                          <a:effectLst/>
                          <a:latin typeface="Calibri" panose="020F0502020204030204" pitchFamily="34" charset="0"/>
                          <a:cs typeface="Calibri" panose="020F0502020204030204" pitchFamily="34" charset="0"/>
                        </a:rPr>
                        <a:t>for patients diagnosed with PTSD, using a quantitative self-report measure of PTSD severity, such as the PTSD Checklist (PCL-5), in the initial treatment planning and to monitor treatment progress.</a:t>
                      </a:r>
                    </a:p>
                  </a:txBody>
                  <a:tcPr>
                    <a:noFill/>
                  </a:tcPr>
                </a:tc>
                <a:extLst>
                  <a:ext uri="{0D108BD9-81ED-4DB2-BD59-A6C34878D82A}">
                    <a16:rowId xmlns:a16="http://schemas.microsoft.com/office/drawing/2014/main" val="10000"/>
                  </a:ext>
                </a:extLst>
              </a:tr>
            </a:tbl>
          </a:graphicData>
        </a:graphic>
      </p:graphicFrame>
      <p:pic>
        <p:nvPicPr>
          <p:cNvPr id="28" name="Picture 27">
            <a:extLst>
              <a:ext uri="{FF2B5EF4-FFF2-40B4-BE49-F238E27FC236}">
                <a16:creationId xmlns:a16="http://schemas.microsoft.com/office/drawing/2014/main" id="{E7247070-24A6-924D-BDA2-94DC02EB8571}"/>
              </a:ext>
            </a:extLst>
          </p:cNvPr>
          <p:cNvPicPr>
            <a:picLocks noChangeAspect="1"/>
          </p:cNvPicPr>
          <p:nvPr/>
        </p:nvPicPr>
        <p:blipFill>
          <a:blip r:embed="rId3"/>
          <a:stretch>
            <a:fillRect/>
          </a:stretch>
        </p:blipFill>
        <p:spPr>
          <a:xfrm>
            <a:off x="886357" y="2265132"/>
            <a:ext cx="805387" cy="690331"/>
          </a:xfrm>
          <a:prstGeom prst="rect">
            <a:avLst/>
          </a:prstGeom>
        </p:spPr>
      </p:pic>
      <p:pic>
        <p:nvPicPr>
          <p:cNvPr id="27" name="Picture 26">
            <a:extLst>
              <a:ext uri="{FF2B5EF4-FFF2-40B4-BE49-F238E27FC236}">
                <a16:creationId xmlns:a16="http://schemas.microsoft.com/office/drawing/2014/main" id="{6404F13D-8F29-CE43-B284-2538789B297E}"/>
              </a:ext>
            </a:extLst>
          </p:cNvPr>
          <p:cNvPicPr>
            <a:picLocks noChangeAspect="1"/>
          </p:cNvPicPr>
          <p:nvPr/>
        </p:nvPicPr>
        <p:blipFill>
          <a:blip r:embed="rId4"/>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379299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A74519-F3D9-A04D-B9CB-981C14C5B68F}"/>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292641" cy="365125"/>
          </a:xfrm>
        </p:spPr>
        <p:txBody>
          <a:bodyPr/>
          <a:lstStyle/>
          <a:p>
            <a:fld id="{810C48DE-2B38-BE4F-8436-BDD66F11DF22}" type="slidenum">
              <a:rPr lang="en-US" smtClean="0">
                <a:solidFill>
                  <a:schemeClr val="tx1"/>
                </a:solidFill>
              </a:rPr>
              <a:t>8</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Prevention of PTSD</a:t>
            </a:r>
          </a:p>
        </p:txBody>
      </p:sp>
      <p:graphicFrame>
        <p:nvGraphicFramePr>
          <p:cNvPr id="12" name="Table 11">
            <a:extLst>
              <a:ext uri="{FF2B5EF4-FFF2-40B4-BE49-F238E27FC236}">
                <a16:creationId xmlns:a16="http://schemas.microsoft.com/office/drawing/2014/main" id="{94F9DF69-A157-8A42-843A-620EE0E3DF56}"/>
              </a:ext>
            </a:extLst>
          </p:cNvPr>
          <p:cNvGraphicFramePr>
            <a:graphicFrameLocks noGrp="1"/>
          </p:cNvGraphicFramePr>
          <p:nvPr>
            <p:extLst>
              <p:ext uri="{D42A27DB-BD31-4B8C-83A1-F6EECF244321}">
                <p14:modId xmlns:p14="http://schemas.microsoft.com/office/powerpoint/2010/main" val="845707309"/>
              </p:ext>
            </p:extLst>
          </p:nvPr>
        </p:nvGraphicFramePr>
        <p:xfrm>
          <a:off x="1923433" y="2279685"/>
          <a:ext cx="9137727" cy="1156243"/>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11562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 </a:t>
                      </a:r>
                      <a:r>
                        <a:rPr lang="en-US" sz="2000" b="0" i="0" dirty="0">
                          <a:solidFill>
                            <a:schemeClr val="accent2">
                              <a:lumMod val="75000"/>
                            </a:schemeClr>
                          </a:solidFill>
                          <a:effectLst/>
                          <a:latin typeface="Calibri" panose="020F0502020204030204" pitchFamily="34" charset="0"/>
                          <a:cs typeface="Calibri" panose="020F0502020204030204" pitchFamily="34" charset="0"/>
                        </a:rPr>
                        <a:t>f</a:t>
                      </a:r>
                      <a:r>
                        <a:rPr lang="en-US" sz="2000" b="0" i="0" dirty="0">
                          <a:solidFill>
                            <a:schemeClr val="accent2">
                              <a:lumMod val="75000"/>
                            </a:schemeClr>
                          </a:solidFill>
                          <a:latin typeface="Calibri" panose="020F0502020204030204" pitchFamily="34" charset="0"/>
                          <a:cs typeface="Calibri" panose="020F0502020204030204" pitchFamily="34" charset="0"/>
                        </a:rPr>
                        <a:t>or the indicated prevention of PTSD in patients with ASD, an individual trauma-focused psychotherapy that includes a primary component of exposure and/or cognitive restructuring.</a:t>
                      </a:r>
                    </a:p>
                  </a:txBody>
                  <a:tcPr>
                    <a:no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131A1B26-927C-5142-AF53-0C58E3070E3F}"/>
              </a:ext>
            </a:extLst>
          </p:cNvPr>
          <p:cNvGraphicFramePr>
            <a:graphicFrameLocks noGrp="1"/>
          </p:cNvGraphicFramePr>
          <p:nvPr>
            <p:extLst>
              <p:ext uri="{D42A27DB-BD31-4B8C-83A1-F6EECF244321}">
                <p14:modId xmlns:p14="http://schemas.microsoft.com/office/powerpoint/2010/main" val="4000886904"/>
              </p:ext>
            </p:extLst>
          </p:nvPr>
        </p:nvGraphicFramePr>
        <p:xfrm>
          <a:off x="1923432" y="3604879"/>
          <a:ext cx="9137727" cy="1005840"/>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8586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bg2">
                              <a:lumMod val="50000"/>
                            </a:schemeClr>
                          </a:solidFill>
                          <a:latin typeface="Calibri" panose="020F0502020204030204" pitchFamily="34" charset="0"/>
                          <a:ea typeface="+mn-ea"/>
                          <a:cs typeface="Calibri" panose="020F0502020204030204" pitchFamily="34" charset="0"/>
                        </a:rPr>
                        <a:t>There is </a:t>
                      </a:r>
                      <a:r>
                        <a:rPr lang="en-US" sz="2000" b="1" i="0" u="none" strike="noStrike" kern="1200" baseline="0"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insufficient evidence </a:t>
                      </a:r>
                      <a:r>
                        <a:rPr lang="en-US" sz="2000" b="0" i="0" u="none" strike="noStrike" kern="1200" baseline="0" dirty="0">
                          <a:solidFill>
                            <a:schemeClr val="bg2">
                              <a:lumMod val="50000"/>
                            </a:schemeClr>
                          </a:solidFill>
                          <a:latin typeface="Calibri" panose="020F0502020204030204" pitchFamily="34" charset="0"/>
                          <a:ea typeface="+mn-ea"/>
                          <a:cs typeface="Calibri" panose="020F0502020204030204" pitchFamily="34" charset="0"/>
                        </a:rPr>
                        <a:t>to recommend for or against use of trauma-focused psychotherapy </a:t>
                      </a:r>
                      <a:r>
                        <a:rPr lang="en-US" sz="2000" b="0" dirty="0">
                          <a:solidFill>
                            <a:schemeClr val="bg2">
                              <a:lumMod val="50000"/>
                            </a:schemeClr>
                          </a:solidFill>
                          <a:latin typeface="Calibri" panose="020F0502020204030204" pitchFamily="34" charset="0"/>
                          <a:cs typeface="Calibri" panose="020F0502020204030204" pitchFamily="34" charset="0"/>
                        </a:rPr>
                        <a:t>or pharmacotherapy in the immediate post-trauma period for the selective prevention of PTSD.</a:t>
                      </a:r>
                    </a:p>
                  </a:txBody>
                  <a:tcPr>
                    <a:no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873AE87A-0EB6-1449-B0FC-59687C546D4F}"/>
              </a:ext>
            </a:extLst>
          </p:cNvPr>
          <p:cNvGraphicFramePr>
            <a:graphicFrameLocks noGrp="1"/>
          </p:cNvGraphicFramePr>
          <p:nvPr>
            <p:extLst>
              <p:ext uri="{D42A27DB-BD31-4B8C-83A1-F6EECF244321}">
                <p14:modId xmlns:p14="http://schemas.microsoft.com/office/powerpoint/2010/main" val="1359471422"/>
              </p:ext>
            </p:extLst>
          </p:nvPr>
        </p:nvGraphicFramePr>
        <p:xfrm>
          <a:off x="1923432" y="4835091"/>
          <a:ext cx="9137727" cy="858654"/>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8586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bg2">
                              <a:lumMod val="50000"/>
                            </a:schemeClr>
                          </a:solidFill>
                          <a:latin typeface="Calibri" panose="020F0502020204030204" pitchFamily="34" charset="0"/>
                          <a:ea typeface="+mn-ea"/>
                          <a:cs typeface="Calibri" panose="020F0502020204030204" pitchFamily="34" charset="0"/>
                        </a:rPr>
                        <a:t>There is </a:t>
                      </a:r>
                      <a:r>
                        <a:rPr lang="en-US" sz="2000" b="1" i="0" u="none" strike="noStrike" kern="1200" baseline="0"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insufficient evidence </a:t>
                      </a:r>
                      <a:r>
                        <a:rPr lang="en-US" sz="2000" b="0" i="0" u="none" strike="noStrike" kern="1200" baseline="0" dirty="0">
                          <a:solidFill>
                            <a:schemeClr val="bg2">
                              <a:lumMod val="50000"/>
                            </a:schemeClr>
                          </a:solidFill>
                          <a:latin typeface="Calibri" panose="020F0502020204030204" pitchFamily="34" charset="0"/>
                          <a:ea typeface="+mn-ea"/>
                          <a:cs typeface="Calibri" panose="020F0502020204030204" pitchFamily="34" charset="0"/>
                        </a:rPr>
                        <a:t>to recommend for or against u</a:t>
                      </a:r>
                      <a:r>
                        <a:rPr lang="en-US" sz="2000" b="0" i="0" dirty="0">
                          <a:solidFill>
                            <a:schemeClr val="bg2">
                              <a:lumMod val="50000"/>
                            </a:schemeClr>
                          </a:solidFill>
                          <a:latin typeface="Calibri" panose="020F0502020204030204" pitchFamily="34" charset="0"/>
                          <a:cs typeface="Calibri" panose="020F0502020204030204" pitchFamily="34" charset="0"/>
                        </a:rPr>
                        <a:t>se of pharmacotherapy for the indicated prevention of PTSD in patients with ASD. </a:t>
                      </a:r>
                    </a:p>
                  </a:txBody>
                  <a:tcPr>
                    <a:noFill/>
                  </a:tcPr>
                </a:tc>
                <a:extLst>
                  <a:ext uri="{0D108BD9-81ED-4DB2-BD59-A6C34878D82A}">
                    <a16:rowId xmlns:a16="http://schemas.microsoft.com/office/drawing/2014/main" val="10000"/>
                  </a:ext>
                </a:extLst>
              </a:tr>
            </a:tbl>
          </a:graphicData>
        </a:graphic>
      </p:graphicFrame>
      <p:pic>
        <p:nvPicPr>
          <p:cNvPr id="8" name="Picture 7">
            <a:extLst>
              <a:ext uri="{FF2B5EF4-FFF2-40B4-BE49-F238E27FC236}">
                <a16:creationId xmlns:a16="http://schemas.microsoft.com/office/drawing/2014/main" id="{ACAAB831-E66F-6945-9D8A-C208A8DC2B9D}"/>
              </a:ext>
            </a:extLst>
          </p:cNvPr>
          <p:cNvPicPr>
            <a:picLocks noChangeAspect="1"/>
          </p:cNvPicPr>
          <p:nvPr/>
        </p:nvPicPr>
        <p:blipFill>
          <a:blip r:embed="rId3"/>
          <a:stretch>
            <a:fillRect/>
          </a:stretch>
        </p:blipFill>
        <p:spPr>
          <a:xfrm>
            <a:off x="920419" y="3711719"/>
            <a:ext cx="714737" cy="714737"/>
          </a:xfrm>
          <a:prstGeom prst="rect">
            <a:avLst/>
          </a:prstGeom>
        </p:spPr>
      </p:pic>
      <p:pic>
        <p:nvPicPr>
          <p:cNvPr id="21" name="Picture 20">
            <a:extLst>
              <a:ext uri="{FF2B5EF4-FFF2-40B4-BE49-F238E27FC236}">
                <a16:creationId xmlns:a16="http://schemas.microsoft.com/office/drawing/2014/main" id="{4A5F41BD-D77D-1A45-B8D9-9F141B6F2038}"/>
              </a:ext>
            </a:extLst>
          </p:cNvPr>
          <p:cNvPicPr>
            <a:picLocks noChangeAspect="1"/>
          </p:cNvPicPr>
          <p:nvPr/>
        </p:nvPicPr>
        <p:blipFill>
          <a:blip r:embed="rId3"/>
          <a:stretch>
            <a:fillRect/>
          </a:stretch>
        </p:blipFill>
        <p:spPr>
          <a:xfrm>
            <a:off x="934707" y="4926168"/>
            <a:ext cx="714737" cy="714737"/>
          </a:xfrm>
          <a:prstGeom prst="rect">
            <a:avLst/>
          </a:prstGeom>
        </p:spPr>
      </p:pic>
      <p:pic>
        <p:nvPicPr>
          <p:cNvPr id="18" name="Picture 17">
            <a:extLst>
              <a:ext uri="{FF2B5EF4-FFF2-40B4-BE49-F238E27FC236}">
                <a16:creationId xmlns:a16="http://schemas.microsoft.com/office/drawing/2014/main" id="{E0BEA738-70D3-594C-BE80-352D30738F95}"/>
              </a:ext>
            </a:extLst>
          </p:cNvPr>
          <p:cNvPicPr>
            <a:picLocks noChangeAspect="1"/>
          </p:cNvPicPr>
          <p:nvPr/>
        </p:nvPicPr>
        <p:blipFill>
          <a:blip r:embed="rId4"/>
          <a:stretch>
            <a:fillRect/>
          </a:stretch>
        </p:blipFill>
        <p:spPr>
          <a:xfrm>
            <a:off x="1058205" y="2462991"/>
            <a:ext cx="413535" cy="590765"/>
          </a:xfrm>
          <a:prstGeom prst="rect">
            <a:avLst/>
          </a:prstGeom>
        </p:spPr>
      </p:pic>
      <p:sp>
        <p:nvSpPr>
          <p:cNvPr id="22" name="Oval 21">
            <a:extLst>
              <a:ext uri="{FF2B5EF4-FFF2-40B4-BE49-F238E27FC236}">
                <a16:creationId xmlns:a16="http://schemas.microsoft.com/office/drawing/2014/main" id="{A7B051C4-829C-B040-8FAC-157A007A8E66}"/>
              </a:ext>
            </a:extLst>
          </p:cNvPr>
          <p:cNvSpPr/>
          <p:nvPr/>
        </p:nvSpPr>
        <p:spPr>
          <a:xfrm>
            <a:off x="864769" y="2367328"/>
            <a:ext cx="790828" cy="7808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E7CD77B-C688-8D49-88B2-B4DA21B232F4}"/>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344567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A74519-F3D9-A04D-B9CB-981C14C5B68F}"/>
              </a:ext>
            </a:extLst>
          </p:cNvPr>
          <p:cNvSpPr/>
          <p:nvPr/>
        </p:nvSpPr>
        <p:spPr>
          <a:xfrm>
            <a:off x="-40408" y="6121810"/>
            <a:ext cx="12233563" cy="7416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9ED425-4E51-3D4D-AEB7-19117C78B2CC}"/>
              </a:ext>
            </a:extLst>
          </p:cNvPr>
          <p:cNvSpPr txBox="1"/>
          <p:nvPr/>
        </p:nvSpPr>
        <p:spPr>
          <a:xfrm>
            <a:off x="9101127" y="6212900"/>
            <a:ext cx="77956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VA</a:t>
            </a:r>
          </a:p>
        </p:txBody>
      </p:sp>
      <p:cxnSp>
        <p:nvCxnSpPr>
          <p:cNvPr id="20" name="Straight Connector 19">
            <a:extLst>
              <a:ext uri="{FF2B5EF4-FFF2-40B4-BE49-F238E27FC236}">
                <a16:creationId xmlns:a16="http://schemas.microsoft.com/office/drawing/2014/main" id="{3097E017-8A74-AE4B-BCEC-066DD09955EA}"/>
              </a:ext>
            </a:extLst>
          </p:cNvPr>
          <p:cNvCxnSpPr>
            <a:cxnSpLocks/>
          </p:cNvCxnSpPr>
          <p:nvPr/>
        </p:nvCxnSpPr>
        <p:spPr>
          <a:xfrm>
            <a:off x="9838882" y="6247090"/>
            <a:ext cx="0" cy="450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FCB8C2A-01D8-B340-9732-15FE2286630A}"/>
              </a:ext>
            </a:extLst>
          </p:cNvPr>
          <p:cNvSpPr>
            <a:spLocks noGrp="1"/>
          </p:cNvSpPr>
          <p:nvPr>
            <p:ph type="sldNum" sz="quarter" idx="12"/>
          </p:nvPr>
        </p:nvSpPr>
        <p:spPr>
          <a:xfrm>
            <a:off x="11594558" y="6305550"/>
            <a:ext cx="292641" cy="365125"/>
          </a:xfrm>
        </p:spPr>
        <p:txBody>
          <a:bodyPr/>
          <a:lstStyle/>
          <a:p>
            <a:fld id="{810C48DE-2B38-BE4F-8436-BDD66F11DF22}" type="slidenum">
              <a:rPr lang="en-US" smtClean="0">
                <a:solidFill>
                  <a:schemeClr val="tx1"/>
                </a:solidFill>
              </a:rPr>
              <a:t>9</a:t>
            </a:fld>
            <a:endParaRPr lang="en-US" dirty="0">
              <a:solidFill>
                <a:schemeClr val="tx1"/>
              </a:solidFill>
            </a:endParaRPr>
          </a:p>
        </p:txBody>
      </p:sp>
      <p:sp>
        <p:nvSpPr>
          <p:cNvPr id="11" name="TextBox 10">
            <a:extLst>
              <a:ext uri="{FF2B5EF4-FFF2-40B4-BE49-F238E27FC236}">
                <a16:creationId xmlns:a16="http://schemas.microsoft.com/office/drawing/2014/main" id="{7AD7E370-029D-FB4C-A584-612BCC9A4E10}"/>
              </a:ext>
            </a:extLst>
          </p:cNvPr>
          <p:cNvSpPr txBox="1"/>
          <p:nvPr/>
        </p:nvSpPr>
        <p:spPr>
          <a:xfrm>
            <a:off x="838200" y="623456"/>
            <a:ext cx="10515600" cy="769441"/>
          </a:xfrm>
          <a:prstGeom prst="rect">
            <a:avLst/>
          </a:prstGeom>
          <a:noFill/>
        </p:spPr>
        <p:txBody>
          <a:bodyPr wrap="square" rtlCol="0">
            <a:spAutoFit/>
          </a:bodyPr>
          <a:lstStyle/>
          <a:p>
            <a:r>
              <a:rPr lang="en-US" sz="4400" b="1" dirty="0">
                <a:solidFill>
                  <a:schemeClr val="bg1"/>
                </a:solidFill>
                <a:latin typeface="Avenir Black" panose="02000503020000020003" pitchFamily="2" charset="0"/>
                <a:cs typeface="Calibri" panose="020F0502020204030204" pitchFamily="34" charset="0"/>
              </a:rPr>
              <a:t>Treatment of PTSD</a:t>
            </a:r>
          </a:p>
        </p:txBody>
      </p:sp>
      <p:graphicFrame>
        <p:nvGraphicFramePr>
          <p:cNvPr id="12" name="Table 11">
            <a:extLst>
              <a:ext uri="{FF2B5EF4-FFF2-40B4-BE49-F238E27FC236}">
                <a16:creationId xmlns:a16="http://schemas.microsoft.com/office/drawing/2014/main" id="{94F9DF69-A157-8A42-843A-620EE0E3DF56}"/>
              </a:ext>
            </a:extLst>
          </p:cNvPr>
          <p:cNvGraphicFramePr>
            <a:graphicFrameLocks noGrp="1"/>
          </p:cNvGraphicFramePr>
          <p:nvPr>
            <p:extLst>
              <p:ext uri="{D42A27DB-BD31-4B8C-83A1-F6EECF244321}">
                <p14:modId xmlns:p14="http://schemas.microsoft.com/office/powerpoint/2010/main" val="460171772"/>
              </p:ext>
            </p:extLst>
          </p:nvPr>
        </p:nvGraphicFramePr>
        <p:xfrm>
          <a:off x="1923433" y="2051081"/>
          <a:ext cx="9137727" cy="1156243"/>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11562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 </a:t>
                      </a:r>
                      <a:r>
                        <a:rPr lang="en-US" sz="2000" b="0" i="0" dirty="0">
                          <a:solidFill>
                            <a:schemeClr val="accent2">
                              <a:lumMod val="75000"/>
                            </a:schemeClr>
                          </a:solidFill>
                          <a:effectLst/>
                          <a:latin typeface="Calibri" panose="020F0502020204030204" pitchFamily="34" charset="0"/>
                          <a:cs typeface="Calibri" panose="020F0502020204030204" pitchFamily="34" charset="0"/>
                        </a:rPr>
                        <a:t>i</a:t>
                      </a:r>
                      <a:r>
                        <a:rPr lang="en-US" sz="2000" b="0" i="0" dirty="0">
                          <a:solidFill>
                            <a:schemeClr val="accent2">
                              <a:lumMod val="75000"/>
                            </a:schemeClr>
                          </a:solidFill>
                          <a:latin typeface="Calibri" panose="020F0502020204030204" pitchFamily="34" charset="0"/>
                          <a:cs typeface="Calibri" panose="020F0502020204030204" pitchFamily="34" charset="0"/>
                        </a:rPr>
                        <a:t>ndividual, manualized trauma-focused psychotherapy over other pharmacologic and non-pharmacologic interventions for the primary treatment of PTSD.</a:t>
                      </a:r>
                    </a:p>
                  </a:txBody>
                  <a:tcPr>
                    <a:no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CBAC9C46-BD5F-4B42-A4D6-A1DA87758C2C}"/>
              </a:ext>
            </a:extLst>
          </p:cNvPr>
          <p:cNvGraphicFramePr>
            <a:graphicFrameLocks noGrp="1"/>
          </p:cNvGraphicFramePr>
          <p:nvPr>
            <p:extLst>
              <p:ext uri="{D42A27DB-BD31-4B8C-83A1-F6EECF244321}">
                <p14:modId xmlns:p14="http://schemas.microsoft.com/office/powerpoint/2010/main" val="404113464"/>
              </p:ext>
            </p:extLst>
          </p:nvPr>
        </p:nvGraphicFramePr>
        <p:xfrm>
          <a:off x="1936133" y="3194081"/>
          <a:ext cx="9137727" cy="1156243"/>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1156243">
                <a:tc>
                  <a:txBody>
                    <a:bodyPr/>
                    <a:lstStyle/>
                    <a:p>
                      <a:pPr marL="0" marR="0" lvl="0" indent="0" algn="l" defTabSz="914400" rtl="0" eaLnBrk="1" fontAlgn="auto" latinLnBrk="0" hangingPunct="1">
                        <a:lnSpc>
                          <a:spcPct val="100000"/>
                        </a:lnSpc>
                        <a:spcBef>
                          <a:spcPts val="0"/>
                        </a:spcBef>
                        <a:spcAft>
                          <a:spcPts val="0"/>
                        </a:spcAft>
                        <a:buClr>
                          <a:srgbClr val="E95525"/>
                        </a:buClr>
                        <a:buSzTx/>
                        <a:buFont typeface="Wingdings" panose="05000000000000000000" pitchFamily="2" charset="2"/>
                        <a:buNone/>
                        <a:tabLst/>
                        <a:defRPr/>
                      </a:pPr>
                      <a:r>
                        <a:rPr lang="en-US" sz="2000" b="1" i="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 </a:t>
                      </a:r>
                      <a:r>
                        <a:rPr lang="en-US" sz="2000" b="0" i="0" dirty="0">
                          <a:solidFill>
                            <a:schemeClr val="accent2">
                              <a:lumMod val="75000"/>
                            </a:schemeClr>
                          </a:solidFill>
                          <a:effectLst/>
                          <a:latin typeface="Calibri" panose="020F0502020204030204" pitchFamily="34" charset="0"/>
                          <a:cs typeface="Calibri" panose="020F0502020204030204" pitchFamily="34" charset="0"/>
                        </a:rPr>
                        <a:t>pharmacotherapy or individual non-trauma-focused psychotherapy when individual trauma-focused psychotherapy is not readily available or preferred.</a:t>
                      </a:r>
                    </a:p>
                    <a:p>
                      <a:pPr marL="0" marR="0" lvl="0" indent="0" algn="l" defTabSz="914400" rtl="0" eaLnBrk="1" fontAlgn="auto" latinLnBrk="0" hangingPunct="1">
                        <a:lnSpc>
                          <a:spcPct val="100000"/>
                        </a:lnSpc>
                        <a:spcBef>
                          <a:spcPts val="0"/>
                        </a:spcBef>
                        <a:spcAft>
                          <a:spcPts val="0"/>
                        </a:spcAft>
                        <a:buClr>
                          <a:srgbClr val="E95525"/>
                        </a:buClr>
                        <a:buSzTx/>
                        <a:buFont typeface="Wingdings" panose="05000000000000000000" pitchFamily="2" charset="2"/>
                        <a:buNone/>
                        <a:tabLst/>
                        <a:defRPr/>
                      </a:pPr>
                      <a:r>
                        <a:rPr lang="en-US" sz="2000" b="0" i="0">
                          <a:solidFill>
                            <a:schemeClr val="accent2">
                              <a:lumMod val="75000"/>
                            </a:schemeClr>
                          </a:solidFill>
                          <a:latin typeface="Calibri" panose="020F0502020204030204" pitchFamily="34" charset="0"/>
                          <a:cs typeface="Calibri" panose="020F0502020204030204" pitchFamily="34" charset="0"/>
                        </a:rPr>
                        <a:t>(There </a:t>
                      </a:r>
                      <a:r>
                        <a:rPr lang="en-US" sz="2000" b="0" i="0" dirty="0">
                          <a:solidFill>
                            <a:schemeClr val="accent2">
                              <a:lumMod val="75000"/>
                            </a:schemeClr>
                          </a:solidFill>
                          <a:latin typeface="Calibri" panose="020F0502020204030204" pitchFamily="34" charset="0"/>
                          <a:cs typeface="Calibri" panose="020F0502020204030204" pitchFamily="34" charset="0"/>
                        </a:rPr>
                        <a:t>is insufficient evidence to recommend one over </a:t>
                      </a:r>
                      <a:r>
                        <a:rPr lang="en-US" sz="2000" b="0" i="0">
                          <a:solidFill>
                            <a:schemeClr val="accent2">
                              <a:lumMod val="75000"/>
                            </a:schemeClr>
                          </a:solidFill>
                          <a:latin typeface="Calibri" panose="020F0502020204030204" pitchFamily="34" charset="0"/>
                          <a:cs typeface="Calibri" panose="020F0502020204030204" pitchFamily="34" charset="0"/>
                        </a:rPr>
                        <a:t>the other).</a:t>
                      </a:r>
                      <a:endParaRPr lang="en-US" sz="2000" b="0" i="0" dirty="0">
                        <a:solidFill>
                          <a:schemeClr val="accent2">
                            <a:lumMod val="7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0"/>
                  </a:ext>
                </a:extLst>
              </a:tr>
            </a:tbl>
          </a:graphicData>
        </a:graphic>
      </p:graphicFrame>
      <p:pic>
        <p:nvPicPr>
          <p:cNvPr id="16" name="Picture 15">
            <a:extLst>
              <a:ext uri="{FF2B5EF4-FFF2-40B4-BE49-F238E27FC236}">
                <a16:creationId xmlns:a16="http://schemas.microsoft.com/office/drawing/2014/main" id="{11BBE15B-0CA8-014C-8CCE-831D77A71693}"/>
              </a:ext>
            </a:extLst>
          </p:cNvPr>
          <p:cNvPicPr>
            <a:picLocks noChangeAspect="1"/>
          </p:cNvPicPr>
          <p:nvPr/>
        </p:nvPicPr>
        <p:blipFill>
          <a:blip r:embed="rId4"/>
          <a:stretch>
            <a:fillRect/>
          </a:stretch>
        </p:blipFill>
        <p:spPr>
          <a:xfrm>
            <a:off x="1045143" y="2252571"/>
            <a:ext cx="413535" cy="590765"/>
          </a:xfrm>
          <a:prstGeom prst="rect">
            <a:avLst/>
          </a:prstGeom>
        </p:spPr>
      </p:pic>
      <p:sp>
        <p:nvSpPr>
          <p:cNvPr id="18" name="Oval 17">
            <a:extLst>
              <a:ext uri="{FF2B5EF4-FFF2-40B4-BE49-F238E27FC236}">
                <a16:creationId xmlns:a16="http://schemas.microsoft.com/office/drawing/2014/main" id="{FEDBA588-9E6B-5A44-8973-D3B7D75B306C}"/>
              </a:ext>
            </a:extLst>
          </p:cNvPr>
          <p:cNvSpPr/>
          <p:nvPr/>
        </p:nvSpPr>
        <p:spPr>
          <a:xfrm>
            <a:off x="851707" y="2156908"/>
            <a:ext cx="790828" cy="7808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0B16DC8-E7FA-D04B-AE49-2B542ADC321E}"/>
              </a:ext>
            </a:extLst>
          </p:cNvPr>
          <p:cNvPicPr>
            <a:picLocks noChangeAspect="1"/>
          </p:cNvPicPr>
          <p:nvPr/>
        </p:nvPicPr>
        <p:blipFill>
          <a:blip r:embed="rId4"/>
          <a:stretch>
            <a:fillRect/>
          </a:stretch>
        </p:blipFill>
        <p:spPr>
          <a:xfrm>
            <a:off x="1045143" y="3407890"/>
            <a:ext cx="413535" cy="590765"/>
          </a:xfrm>
          <a:prstGeom prst="rect">
            <a:avLst/>
          </a:prstGeom>
        </p:spPr>
      </p:pic>
      <p:sp>
        <p:nvSpPr>
          <p:cNvPr id="23" name="Oval 22">
            <a:extLst>
              <a:ext uri="{FF2B5EF4-FFF2-40B4-BE49-F238E27FC236}">
                <a16:creationId xmlns:a16="http://schemas.microsoft.com/office/drawing/2014/main" id="{ED55B2DD-ECD5-6F42-B4FE-099895188DB8}"/>
              </a:ext>
            </a:extLst>
          </p:cNvPr>
          <p:cNvSpPr/>
          <p:nvPr/>
        </p:nvSpPr>
        <p:spPr>
          <a:xfrm>
            <a:off x="851707" y="3312227"/>
            <a:ext cx="790828" cy="7808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94D9C283-70F2-8244-B10D-2E196E47B69F}"/>
              </a:ext>
            </a:extLst>
          </p:cNvPr>
          <p:cNvPicPr>
            <a:picLocks noChangeAspect="1"/>
          </p:cNvPicPr>
          <p:nvPr/>
        </p:nvPicPr>
        <p:blipFill>
          <a:blip r:embed="rId4"/>
          <a:stretch>
            <a:fillRect/>
          </a:stretch>
        </p:blipFill>
        <p:spPr>
          <a:xfrm>
            <a:off x="1047324" y="4592993"/>
            <a:ext cx="413535" cy="590765"/>
          </a:xfrm>
          <a:prstGeom prst="rect">
            <a:avLst/>
          </a:prstGeom>
        </p:spPr>
      </p:pic>
      <p:sp>
        <p:nvSpPr>
          <p:cNvPr id="30" name="Oval 29">
            <a:extLst>
              <a:ext uri="{FF2B5EF4-FFF2-40B4-BE49-F238E27FC236}">
                <a16:creationId xmlns:a16="http://schemas.microsoft.com/office/drawing/2014/main" id="{3A2E67D5-804C-C846-BAF1-00334A31B35A}"/>
              </a:ext>
            </a:extLst>
          </p:cNvPr>
          <p:cNvSpPr/>
          <p:nvPr/>
        </p:nvSpPr>
        <p:spPr>
          <a:xfrm>
            <a:off x="853888" y="4497330"/>
            <a:ext cx="790828" cy="7808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able 30">
            <a:extLst>
              <a:ext uri="{FF2B5EF4-FFF2-40B4-BE49-F238E27FC236}">
                <a16:creationId xmlns:a16="http://schemas.microsoft.com/office/drawing/2014/main" id="{D2CF26AC-6250-F149-8A3F-45B0B171CBD3}"/>
              </a:ext>
            </a:extLst>
          </p:cNvPr>
          <p:cNvGraphicFramePr>
            <a:graphicFrameLocks noGrp="1"/>
          </p:cNvGraphicFramePr>
          <p:nvPr>
            <p:extLst>
              <p:ext uri="{D42A27DB-BD31-4B8C-83A1-F6EECF244321}">
                <p14:modId xmlns:p14="http://schemas.microsoft.com/office/powerpoint/2010/main" val="905754750"/>
              </p:ext>
            </p:extLst>
          </p:nvPr>
        </p:nvGraphicFramePr>
        <p:xfrm>
          <a:off x="1923433" y="4441414"/>
          <a:ext cx="9137727" cy="1156243"/>
        </p:xfrm>
        <a:graphic>
          <a:graphicData uri="http://schemas.openxmlformats.org/drawingml/2006/table">
            <a:tbl>
              <a:tblPr firstRow="1" bandRow="1">
                <a:tableStyleId>{5C22544A-7EE6-4342-B048-85BDC9FD1C3A}</a:tableStyleId>
              </a:tblPr>
              <a:tblGrid>
                <a:gridCol w="9137727">
                  <a:extLst>
                    <a:ext uri="{9D8B030D-6E8A-4147-A177-3AD203B41FA5}">
                      <a16:colId xmlns:a16="http://schemas.microsoft.com/office/drawing/2014/main" val="20000"/>
                    </a:ext>
                  </a:extLst>
                </a:gridCol>
              </a:tblGrid>
              <a:tr h="1156243">
                <a:tc>
                  <a:txBody>
                    <a:bodyPr/>
                    <a:lstStyle/>
                    <a:p>
                      <a:pPr marL="0" indent="0">
                        <a:buClr>
                          <a:srgbClr val="E95525"/>
                        </a:buClr>
                        <a:buFont typeface="Wingdings" panose="05000000000000000000" pitchFamily="2" charset="2"/>
                        <a:buNone/>
                      </a:pPr>
                      <a:r>
                        <a:rPr lang="en-US" sz="2000" b="1" i="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recommend </a:t>
                      </a:r>
                      <a:r>
                        <a:rPr lang="en-US" sz="2000" b="0" i="0" dirty="0">
                          <a:solidFill>
                            <a:schemeClr val="accent2">
                              <a:lumMod val="75000"/>
                            </a:schemeClr>
                          </a:solidFill>
                          <a:effectLst/>
                          <a:latin typeface="Calibri" panose="020F0502020204030204" pitchFamily="34" charset="0"/>
                          <a:cs typeface="Calibri" panose="020F0502020204030204" pitchFamily="34" charset="0"/>
                        </a:rPr>
                        <a:t>using </a:t>
                      </a:r>
                      <a:r>
                        <a:rPr lang="en-US" sz="2000" b="0" i="0" dirty="0">
                          <a:solidFill>
                            <a:schemeClr val="accent2">
                              <a:lumMod val="75000"/>
                            </a:schemeClr>
                          </a:solidFill>
                          <a:latin typeface="Calibri" panose="020F0502020204030204" pitchFamily="34" charset="0"/>
                          <a:cs typeface="Calibri" panose="020F0502020204030204" pitchFamily="34" charset="0"/>
                        </a:rPr>
                        <a:t>trauma-focused psychotherapies that have demonstrated efficacy using secure video teleconferencing (VTC) modality when PTSD treatment is delivered via VTC.</a:t>
                      </a:r>
                    </a:p>
                  </a:txBody>
                  <a:tcPr>
                    <a:noFill/>
                  </a:tcPr>
                </a:tc>
                <a:extLst>
                  <a:ext uri="{0D108BD9-81ED-4DB2-BD59-A6C34878D82A}">
                    <a16:rowId xmlns:a16="http://schemas.microsoft.com/office/drawing/2014/main" val="10000"/>
                  </a:ext>
                </a:extLst>
              </a:tr>
            </a:tbl>
          </a:graphicData>
        </a:graphic>
      </p:graphicFrame>
      <p:pic>
        <p:nvPicPr>
          <p:cNvPr id="22" name="Picture 21">
            <a:extLst>
              <a:ext uri="{FF2B5EF4-FFF2-40B4-BE49-F238E27FC236}">
                <a16:creationId xmlns:a16="http://schemas.microsoft.com/office/drawing/2014/main" id="{67B8D6B2-D772-0B40-9D3A-25065810A517}"/>
              </a:ext>
            </a:extLst>
          </p:cNvPr>
          <p:cNvPicPr>
            <a:picLocks noChangeAspect="1"/>
          </p:cNvPicPr>
          <p:nvPr/>
        </p:nvPicPr>
        <p:blipFill>
          <a:blip r:embed="rId5"/>
          <a:stretch>
            <a:fillRect/>
          </a:stretch>
        </p:blipFill>
        <p:spPr>
          <a:xfrm>
            <a:off x="10039654" y="6224985"/>
            <a:ext cx="1078347" cy="584775"/>
          </a:xfrm>
          <a:prstGeom prst="rect">
            <a:avLst/>
          </a:prstGeom>
        </p:spPr>
      </p:pic>
    </p:spTree>
    <p:extLst>
      <p:ext uri="{BB962C8B-B14F-4D97-AF65-F5344CB8AC3E}">
        <p14:creationId xmlns:p14="http://schemas.microsoft.com/office/powerpoint/2010/main" val="1221517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511AC5394A634B9B43E53679DFD7F2" ma:contentTypeVersion="10" ma:contentTypeDescription="Create a new document." ma:contentTypeScope="" ma:versionID="411ad36fd0c8537887502107a7800d25">
  <xsd:schema xmlns:xsd="http://www.w3.org/2001/XMLSchema" xmlns:xs="http://www.w3.org/2001/XMLSchema" xmlns:p="http://schemas.microsoft.com/office/2006/metadata/properties" xmlns:ns2="a368f330-68df-4c45-be61-85c983e8c08d" xmlns:ns3="9f0b91e9-0cea-4e0a-ad0c-8a1735c32e8c" targetNamespace="http://schemas.microsoft.com/office/2006/metadata/properties" ma:root="true" ma:fieldsID="2b09471bdff21cba188cab43c3b8f600" ns2:_="" ns3:_="">
    <xsd:import namespace="a368f330-68df-4c45-be61-85c983e8c08d"/>
    <xsd:import namespace="9f0b91e9-0cea-4e0a-ad0c-8a1735c32e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8f330-68df-4c45-be61-85c983e8c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0b91e9-0cea-4e0a-ad0c-8a1735c32e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302981-61E2-45FB-BF46-67DBE77B225A}"/>
</file>

<file path=customXml/itemProps2.xml><?xml version="1.0" encoding="utf-8"?>
<ds:datastoreItem xmlns:ds="http://schemas.openxmlformats.org/officeDocument/2006/customXml" ds:itemID="{9526D4AA-B39E-457D-8509-DF2548248230}"/>
</file>

<file path=customXml/itemProps3.xml><?xml version="1.0" encoding="utf-8"?>
<ds:datastoreItem xmlns:ds="http://schemas.openxmlformats.org/officeDocument/2006/customXml" ds:itemID="{BA67D285-E081-45BF-8BCC-FFCAD2981273}"/>
</file>

<file path=docProps/app.xml><?xml version="1.0" encoding="utf-8"?>
<Properties xmlns="http://schemas.openxmlformats.org/officeDocument/2006/extended-properties" xmlns:vt="http://schemas.openxmlformats.org/officeDocument/2006/docPropsVTypes">
  <TotalTime>2123</TotalTime>
  <Words>1296</Words>
  <Application>Microsoft Macintosh PowerPoint</Application>
  <PresentationFormat>Widescreen</PresentationFormat>
  <Paragraphs>147</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Avenir Black</vt:lpstr>
      <vt:lpstr>Avenir Medium Oblique</vt:lpstr>
      <vt:lpstr>Avenir Roman</vt:lpstr>
      <vt:lpstr>Calibri</vt:lpstr>
      <vt:lpstr>Calibri Light</vt:lpstr>
      <vt:lpstr>Wingdings</vt:lpstr>
      <vt:lpstr>Office Theme</vt:lpstr>
      <vt:lpstr>VA/DoD Clinical Practice Guideline (CPG)   for the Management of Posttraumatic Stress Disorder (PTSD) and  Acute Stress Disorder (ASD)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VA/DoD Clinical Practice Guideline (CPG) for the Management of Posttraumatic Stress Disorder (PTSD) and Acute Stress Disorder (ASD)</dc:title>
  <dc:creator>Reem Hashim</dc:creator>
  <cp:lastModifiedBy>Reem Hashim</cp:lastModifiedBy>
  <cp:revision>70</cp:revision>
  <dcterms:created xsi:type="dcterms:W3CDTF">2018-11-02T14:24:50Z</dcterms:created>
  <dcterms:modified xsi:type="dcterms:W3CDTF">2018-12-10T16:34:57Z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0x01010034511AC5394A634B9B43E53679DFD7F2</vt:lpwstr>
  </property>
</Properties>
</file>