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57" r:id="rId3"/>
    <p:sldId id="258" r:id="rId4"/>
    <p:sldId id="292"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5" r:id="rId19"/>
    <p:sldId id="293" r:id="rId20"/>
    <p:sldId id="294" r:id="rId21"/>
    <p:sldId id="295" r:id="rId22"/>
    <p:sldId id="296" r:id="rId23"/>
    <p:sldId id="297" r:id="rId24"/>
    <p:sldId id="298" r:id="rId25"/>
    <p:sldId id="299" r:id="rId26"/>
    <p:sldId id="300" r:id="rId27"/>
    <p:sldId id="301" r:id="rId28"/>
    <p:sldId id="302" r:id="rId29"/>
    <p:sldId id="278" r:id="rId30"/>
    <p:sldId id="279" r:id="rId31"/>
    <p:sldId id="280" r:id="rId32"/>
    <p:sldId id="281" r:id="rId33"/>
    <p:sldId id="282" r:id="rId34"/>
    <p:sldId id="283" r:id="rId35"/>
    <p:sldId id="284" r:id="rId36"/>
    <p:sldId id="285" r:id="rId37"/>
    <p:sldId id="286"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F273B-26B9-90AF-6D04-A933C497A81D}" name="Jenna Lenskold" initials="JL" userId="S::jenna.lenskold@dynamiciservices.com::6fdc13f3-a99d-4799-9348-cb579a36b794" providerId="AD"/>
  <p188:author id="{B56A49FB-1AD0-B66F-CC1B-8A6507B06C9D}" name="Lauren Mong" initials="LM" userId="S::lauren.mong@dynamiciservices.com::225ff260-e926-42b1-9bea-461dbdd33b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761"/>
    <a:srgbClr val="005F7A"/>
    <a:srgbClr val="F0FCFE"/>
    <a:srgbClr val="B35639"/>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6" autoAdjust="0"/>
    <p:restoredTop sz="86369"/>
  </p:normalViewPr>
  <p:slideViewPr>
    <p:cSldViewPr snapToGrid="0">
      <p:cViewPr varScale="1">
        <p:scale>
          <a:sx n="115" d="100"/>
          <a:sy n="115" d="100"/>
        </p:scale>
        <p:origin x="456" y="192"/>
      </p:cViewPr>
      <p:guideLst/>
    </p:cSldViewPr>
  </p:slideViewPr>
  <p:outlineViewPr>
    <p:cViewPr>
      <p:scale>
        <a:sx n="33" d="100"/>
        <a:sy n="33" d="100"/>
      </p:scale>
      <p:origin x="0" y="-232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56023-10D0-6F2C-7ADB-2D31ABD17E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C2682C-62E0-108A-5B7E-61882D47CF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A5F8D1-A99A-7B4A-A619-B7BC6085E6CD}" type="datetimeFigureOut">
              <a:rPr lang="en-US" smtClean="0"/>
              <a:t>1/29/24</a:t>
            </a:fld>
            <a:endParaRPr lang="en-US"/>
          </a:p>
        </p:txBody>
      </p:sp>
      <p:sp>
        <p:nvSpPr>
          <p:cNvPr id="4" name="Footer Placeholder 3">
            <a:extLst>
              <a:ext uri="{FF2B5EF4-FFF2-40B4-BE49-F238E27FC236}">
                <a16:creationId xmlns:a16="http://schemas.microsoft.com/office/drawing/2014/main" id="{0F888F62-BE83-85CA-8FB4-3A0F1A3F6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9476F9-60D9-08A5-D46F-8D83E7E1DE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C140F-DC1B-E249-8619-DE1E843B8639}" type="slidenum">
              <a:rPr lang="en-US" smtClean="0"/>
              <a:t>‹#›</a:t>
            </a:fld>
            <a:endParaRPr lang="en-US"/>
          </a:p>
        </p:txBody>
      </p:sp>
    </p:spTree>
    <p:extLst>
      <p:ext uri="{BB962C8B-B14F-4D97-AF65-F5344CB8AC3E}">
        <p14:creationId xmlns:p14="http://schemas.microsoft.com/office/powerpoint/2010/main" val="175207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2C94F-855F-6C47-80CC-AE21716EF827}"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6FA7A-16E1-F242-AA4B-D6EEE31BE703}" type="slidenum">
              <a:rPr lang="en-US" smtClean="0"/>
              <a:t>‹#›</a:t>
            </a:fld>
            <a:endParaRPr lang="en-US"/>
          </a:p>
        </p:txBody>
      </p:sp>
    </p:spTree>
    <p:extLst>
      <p:ext uri="{BB962C8B-B14F-4D97-AF65-F5344CB8AC3E}">
        <p14:creationId xmlns:p14="http://schemas.microsoft.com/office/powerpoint/2010/main" val="42176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1</a:t>
            </a:fld>
            <a:endParaRPr lang="en-US" dirty="0"/>
          </a:p>
        </p:txBody>
      </p:sp>
    </p:spTree>
    <p:extLst>
      <p:ext uri="{BB962C8B-B14F-4D97-AF65-F5344CB8AC3E}">
        <p14:creationId xmlns:p14="http://schemas.microsoft.com/office/powerpoint/2010/main" val="254036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6FA7A-16E1-F242-AA4B-D6EEE31BE703}" type="slidenum">
              <a:rPr lang="en-US" smtClean="0"/>
              <a:t>36</a:t>
            </a:fld>
            <a:endParaRPr lang="en-US"/>
          </a:p>
        </p:txBody>
      </p:sp>
    </p:spTree>
    <p:extLst>
      <p:ext uri="{BB962C8B-B14F-4D97-AF65-F5344CB8AC3E}">
        <p14:creationId xmlns:p14="http://schemas.microsoft.com/office/powerpoint/2010/main" val="212971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6FA7A-16E1-F242-AA4B-D6EEE31BE703}" type="slidenum">
              <a:rPr lang="en-US" smtClean="0"/>
              <a:t>38</a:t>
            </a:fld>
            <a:endParaRPr lang="en-US"/>
          </a:p>
        </p:txBody>
      </p:sp>
    </p:spTree>
    <p:extLst>
      <p:ext uri="{BB962C8B-B14F-4D97-AF65-F5344CB8AC3E}">
        <p14:creationId xmlns:p14="http://schemas.microsoft.com/office/powerpoint/2010/main" val="200335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2</a:t>
            </a:fld>
            <a:endParaRPr lang="en-US" dirty="0"/>
          </a:p>
        </p:txBody>
      </p:sp>
    </p:spTree>
    <p:extLst>
      <p:ext uri="{BB962C8B-B14F-4D97-AF65-F5344CB8AC3E}">
        <p14:creationId xmlns:p14="http://schemas.microsoft.com/office/powerpoint/2010/main" val="414678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5</a:t>
            </a:fld>
            <a:endParaRPr lang="en-US" dirty="0"/>
          </a:p>
        </p:txBody>
      </p:sp>
    </p:spTree>
    <p:extLst>
      <p:ext uri="{BB962C8B-B14F-4D97-AF65-F5344CB8AC3E}">
        <p14:creationId xmlns:p14="http://schemas.microsoft.com/office/powerpoint/2010/main" val="123945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7</a:t>
            </a:fld>
            <a:endParaRPr lang="en-US" dirty="0"/>
          </a:p>
        </p:txBody>
      </p:sp>
    </p:spTree>
    <p:extLst>
      <p:ext uri="{BB962C8B-B14F-4D97-AF65-F5344CB8AC3E}">
        <p14:creationId xmlns:p14="http://schemas.microsoft.com/office/powerpoint/2010/main" val="206756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8</a:t>
            </a:fld>
            <a:endParaRPr lang="en-US" dirty="0"/>
          </a:p>
        </p:txBody>
      </p:sp>
    </p:spTree>
    <p:extLst>
      <p:ext uri="{BB962C8B-B14F-4D97-AF65-F5344CB8AC3E}">
        <p14:creationId xmlns:p14="http://schemas.microsoft.com/office/powerpoint/2010/main" val="271870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10</a:t>
            </a:fld>
            <a:endParaRPr lang="en-US" dirty="0"/>
          </a:p>
        </p:txBody>
      </p:sp>
    </p:spTree>
    <p:extLst>
      <p:ext uri="{BB962C8B-B14F-4D97-AF65-F5344CB8AC3E}">
        <p14:creationId xmlns:p14="http://schemas.microsoft.com/office/powerpoint/2010/main" val="401547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11</a:t>
            </a:fld>
            <a:endParaRPr lang="en-US" dirty="0"/>
          </a:p>
        </p:txBody>
      </p:sp>
    </p:spTree>
    <p:extLst>
      <p:ext uri="{BB962C8B-B14F-4D97-AF65-F5344CB8AC3E}">
        <p14:creationId xmlns:p14="http://schemas.microsoft.com/office/powerpoint/2010/main" val="239509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6FA7A-16E1-F242-AA4B-D6EEE31BE703}" type="slidenum">
              <a:rPr lang="en-US" smtClean="0"/>
              <a:t>14</a:t>
            </a:fld>
            <a:endParaRPr lang="en-US" dirty="0"/>
          </a:p>
        </p:txBody>
      </p:sp>
    </p:spTree>
    <p:extLst>
      <p:ext uri="{BB962C8B-B14F-4D97-AF65-F5344CB8AC3E}">
        <p14:creationId xmlns:p14="http://schemas.microsoft.com/office/powerpoint/2010/main" val="45264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6FA7A-16E1-F242-AA4B-D6EEE31BE703}" type="slidenum">
              <a:rPr lang="en-US" smtClean="0"/>
              <a:t>32</a:t>
            </a:fld>
            <a:endParaRPr lang="en-US"/>
          </a:p>
        </p:txBody>
      </p:sp>
    </p:spTree>
    <p:extLst>
      <p:ext uri="{BB962C8B-B14F-4D97-AF65-F5344CB8AC3E}">
        <p14:creationId xmlns:p14="http://schemas.microsoft.com/office/powerpoint/2010/main" val="1443202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0470192-28FD-C5D2-3851-B18887897347}"/>
              </a:ext>
            </a:extLst>
          </p:cNvPr>
          <p:cNvSpPr/>
          <p:nvPr userDrawn="1"/>
        </p:nvSpPr>
        <p:spPr>
          <a:xfrm>
            <a:off x="-1" y="3962400"/>
            <a:ext cx="12192001" cy="2032000"/>
          </a:xfrm>
          <a:prstGeom prst="rect">
            <a:avLst/>
          </a:prstGeom>
          <a:solidFill>
            <a:srgbClr val="BFBF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A08E89D-C3AA-8971-2298-9B6F4D19AA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7143"/>
            <a:ext cx="12204699" cy="6865143"/>
          </a:xfrm>
          <a:prstGeom prst="rect">
            <a:avLst/>
          </a:prstGeom>
          <a:ln>
            <a:noFill/>
          </a:ln>
        </p:spPr>
      </p:pic>
      <p:sp>
        <p:nvSpPr>
          <p:cNvPr id="2" name="Title 1">
            <a:extLst>
              <a:ext uri="{FF2B5EF4-FFF2-40B4-BE49-F238E27FC236}">
                <a16:creationId xmlns:a16="http://schemas.microsoft.com/office/drawing/2014/main" id="{4440D874-9A6D-9A42-9D31-2EA5919ED182}"/>
              </a:ext>
            </a:extLst>
          </p:cNvPr>
          <p:cNvSpPr>
            <a:spLocks noGrp="1"/>
          </p:cNvSpPr>
          <p:nvPr>
            <p:ph type="ctrTitle"/>
          </p:nvPr>
        </p:nvSpPr>
        <p:spPr>
          <a:xfrm>
            <a:off x="1524000" y="863599"/>
            <a:ext cx="9144000" cy="1833563"/>
          </a:xfrm>
          <a:prstGeom prst="rect">
            <a:avLst/>
          </a:prstGeom>
        </p:spPr>
        <p:txBody>
          <a:bodyPr anchor="t">
            <a:normAutofit/>
          </a:bodyPr>
          <a:lstStyle>
            <a:lvl1pPr algn="ctr">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43E2D6B-65C3-7F41-9253-BCF37F205356}"/>
              </a:ext>
            </a:extLst>
          </p:cNvPr>
          <p:cNvSpPr>
            <a:spLocks noGrp="1"/>
          </p:cNvSpPr>
          <p:nvPr>
            <p:ph type="subTitle" idx="1"/>
          </p:nvPr>
        </p:nvSpPr>
        <p:spPr>
          <a:xfrm>
            <a:off x="1524000" y="2789237"/>
            <a:ext cx="9144000" cy="1037431"/>
          </a:xfrm>
          <a:prstGeom prst="rect">
            <a:avLst/>
          </a:prstGeom>
        </p:spPr>
        <p:txBody>
          <a:bodyPr>
            <a:normAutofit/>
          </a:bodyPr>
          <a:lstStyle>
            <a:lvl1pPr marL="0" indent="0" algn="ctr">
              <a:buNone/>
              <a:defRPr sz="280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2" name="Text Placeholder 31">
            <a:extLst>
              <a:ext uri="{FF2B5EF4-FFF2-40B4-BE49-F238E27FC236}">
                <a16:creationId xmlns:a16="http://schemas.microsoft.com/office/drawing/2014/main" id="{6685F976-D52F-3C6B-6DF5-24A85DCFE4C1}"/>
              </a:ext>
            </a:extLst>
          </p:cNvPr>
          <p:cNvSpPr>
            <a:spLocks noGrp="1"/>
          </p:cNvSpPr>
          <p:nvPr>
            <p:ph type="body" sz="quarter" idx="10"/>
          </p:nvPr>
        </p:nvSpPr>
        <p:spPr>
          <a:xfrm>
            <a:off x="1524000" y="5193504"/>
            <a:ext cx="9144000" cy="542133"/>
          </a:xfrm>
          <a:prstGeom prst="rect">
            <a:avLst/>
          </a:prstGeom>
        </p:spPr>
        <p:txBody>
          <a:bodyPr>
            <a:noAutofit/>
          </a:bodyPr>
          <a:lstStyle>
            <a:lvl1pPr marL="0" indent="0" algn="ctr">
              <a:buNone/>
              <a:defRPr sz="3600" i="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7" name="Rectangle 6">
            <a:extLst>
              <a:ext uri="{FF2B5EF4-FFF2-40B4-BE49-F238E27FC236}">
                <a16:creationId xmlns:a16="http://schemas.microsoft.com/office/drawing/2014/main" id="{848F3964-2CC9-8A38-635C-7B494B5ECFA1}"/>
              </a:ext>
            </a:extLst>
          </p:cNvPr>
          <p:cNvSpPr/>
          <p:nvPr userDrawn="1"/>
        </p:nvSpPr>
        <p:spPr>
          <a:xfrm>
            <a:off x="0" y="5943600"/>
            <a:ext cx="12192000" cy="914400"/>
          </a:xfrm>
          <a:prstGeom prst="rect">
            <a:avLst/>
          </a:prstGeom>
          <a:solidFill>
            <a:srgbClr val="BFBF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24AF55B-00E3-5B02-7EE9-A1965D353461}"/>
              </a:ext>
            </a:extLst>
          </p:cNvPr>
          <p:cNvSpPr>
            <a:spLocks noGrp="1"/>
          </p:cNvSpPr>
          <p:nvPr>
            <p:ph type="pic" sz="quarter" idx="11"/>
          </p:nvPr>
        </p:nvSpPr>
        <p:spPr>
          <a:xfrm>
            <a:off x="187325" y="6088063"/>
            <a:ext cx="2673350" cy="649287"/>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C33A8641-507B-E422-73F1-2707185D932C}"/>
              </a:ext>
            </a:extLst>
          </p:cNvPr>
          <p:cNvSpPr>
            <a:spLocks noGrp="1"/>
          </p:cNvSpPr>
          <p:nvPr>
            <p:ph type="pic" sz="quarter" idx="12"/>
          </p:nvPr>
        </p:nvSpPr>
        <p:spPr>
          <a:xfrm>
            <a:off x="8964613" y="6022975"/>
            <a:ext cx="1293812" cy="755650"/>
          </a:xfrm>
          <a:prstGeom prst="rect">
            <a:avLst/>
          </a:prstGeom>
        </p:spPr>
        <p:txBody>
          <a:bodyPr/>
          <a:lstStyle/>
          <a:p>
            <a:endParaRPr lang="en-US"/>
          </a:p>
        </p:txBody>
      </p:sp>
    </p:spTree>
    <p:extLst>
      <p:ext uri="{BB962C8B-B14F-4D97-AF65-F5344CB8AC3E}">
        <p14:creationId xmlns:p14="http://schemas.microsoft.com/office/powerpoint/2010/main" val="129323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p:nvPr>
        </p:nvSpPr>
        <p:spPr>
          <a:xfrm>
            <a:off x="838200" y="2055812"/>
            <a:ext cx="5979160" cy="3776027"/>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sz="20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sz="2000">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5DE31386-A964-938D-9302-F469C19A6526}"/>
              </a:ext>
            </a:extLst>
          </p:cNvPr>
          <p:cNvSpPr>
            <a:spLocks noGrp="1"/>
          </p:cNvSpPr>
          <p:nvPr>
            <p:ph type="pic" sz="quarter" idx="13"/>
          </p:nvPr>
        </p:nvSpPr>
        <p:spPr>
          <a:xfrm>
            <a:off x="7480221" y="2427111"/>
            <a:ext cx="3033601" cy="3021541"/>
          </a:xfrm>
          <a:prstGeom prst="rect">
            <a:avLst/>
          </a:prstGeom>
        </p:spPr>
        <p:txBody>
          <a:bodyPr/>
          <a:lstStyle/>
          <a:p>
            <a:endParaRPr lang="en-US"/>
          </a:p>
        </p:txBody>
      </p:sp>
    </p:spTree>
    <p:extLst>
      <p:ext uri="{BB962C8B-B14F-4D97-AF65-F5344CB8AC3E}">
        <p14:creationId xmlns:p14="http://schemas.microsoft.com/office/powerpoint/2010/main" val="107574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838200" y="2055812"/>
            <a:ext cx="7755420" cy="3776027"/>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sz="20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sz="2000">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5DE31386-A964-938D-9302-F469C19A6526}"/>
              </a:ext>
            </a:extLst>
          </p:cNvPr>
          <p:cNvSpPr>
            <a:spLocks noGrp="1"/>
          </p:cNvSpPr>
          <p:nvPr>
            <p:ph type="pic" sz="quarter" idx="13"/>
          </p:nvPr>
        </p:nvSpPr>
        <p:spPr>
          <a:xfrm>
            <a:off x="8663469" y="2499360"/>
            <a:ext cx="2258532" cy="2473333"/>
          </a:xfrm>
          <a:prstGeom prst="rect">
            <a:avLst/>
          </a:prstGeom>
        </p:spPr>
        <p:txBody>
          <a:bodyPr/>
          <a:lstStyle/>
          <a:p>
            <a:endParaRPr lang="en-US"/>
          </a:p>
        </p:txBody>
      </p:sp>
    </p:spTree>
    <p:extLst>
      <p:ext uri="{BB962C8B-B14F-4D97-AF65-F5344CB8AC3E}">
        <p14:creationId xmlns:p14="http://schemas.microsoft.com/office/powerpoint/2010/main" val="371652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A57B-038D-FE14-A68C-285626BF17B5}"/>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ED23EBA7-FDAE-4867-A07E-1AAB4BEDBDD2}"/>
              </a:ext>
            </a:extLst>
          </p:cNvPr>
          <p:cNvSpPr>
            <a:spLocks noGrp="1"/>
          </p:cNvSpPr>
          <p:nvPr>
            <p:ph idx="1" hasCustomPrompt="1"/>
          </p:nvPr>
        </p:nvSpPr>
        <p:spPr>
          <a:xfrm>
            <a:off x="838200" y="2055813"/>
            <a:ext cx="10515600" cy="524828"/>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sz="20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sz="2000">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a:extLst>
              <a:ext uri="{FF2B5EF4-FFF2-40B4-BE49-F238E27FC236}">
                <a16:creationId xmlns:a16="http://schemas.microsoft.com/office/drawing/2014/main" id="{C62139DF-86A4-D09B-7EC2-325072EF84B5}"/>
              </a:ext>
            </a:extLst>
          </p:cNvPr>
          <p:cNvSpPr>
            <a:spLocks noGrp="1"/>
          </p:cNvSpPr>
          <p:nvPr>
            <p:ph type="tbl" sz="quarter" idx="10"/>
          </p:nvPr>
        </p:nvSpPr>
        <p:spPr>
          <a:xfrm>
            <a:off x="838200" y="2793366"/>
            <a:ext cx="10515600" cy="3099434"/>
          </a:xfrm>
          <a:prstGeom prst="rect">
            <a:avLst/>
          </a:prstGeom>
        </p:spPr>
        <p:txBody>
          <a:bodyPr/>
          <a:lstStyle/>
          <a:p>
            <a:endParaRPr lang="en-US"/>
          </a:p>
        </p:txBody>
      </p:sp>
      <p:sp>
        <p:nvSpPr>
          <p:cNvPr id="4" name="Slide Number Placeholder 5">
            <a:extLst>
              <a:ext uri="{FF2B5EF4-FFF2-40B4-BE49-F238E27FC236}">
                <a16:creationId xmlns:a16="http://schemas.microsoft.com/office/drawing/2014/main" id="{CA046640-5792-9940-7534-D8828AE3BD09}"/>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357484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p:nvPr>
        </p:nvSpPr>
        <p:spPr>
          <a:xfrm>
            <a:off x="838200" y="2041525"/>
            <a:ext cx="3556859" cy="3805237"/>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sz="20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493C0B2D-2CDF-6FEC-1900-A7929CE940A7}"/>
              </a:ext>
            </a:extLst>
          </p:cNvPr>
          <p:cNvSpPr>
            <a:spLocks noGrp="1"/>
          </p:cNvSpPr>
          <p:nvPr>
            <p:ph type="pic" sz="quarter" idx="13"/>
          </p:nvPr>
        </p:nvSpPr>
        <p:spPr>
          <a:xfrm>
            <a:off x="5038724" y="2397124"/>
            <a:ext cx="7130679" cy="3068955"/>
          </a:xfrm>
          <a:prstGeom prst="rect">
            <a:avLst/>
          </a:prstGeom>
        </p:spPr>
        <p:txBody>
          <a:bodyPr/>
          <a:lstStyle/>
          <a:p>
            <a:endParaRPr lang="en-US"/>
          </a:p>
        </p:txBody>
      </p:sp>
    </p:spTree>
    <p:extLst>
      <p:ext uri="{BB962C8B-B14F-4D97-AF65-F5344CB8AC3E}">
        <p14:creationId xmlns:p14="http://schemas.microsoft.com/office/powerpoint/2010/main" val="103456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Refer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3311011"/>
          </a:xfrm>
          <a:prstGeom prst="rect">
            <a:avLst/>
          </a:prstGeom>
        </p:spPr>
        <p:txBody>
          <a:bodyPr>
            <a:normAutofit/>
          </a:bodyPr>
          <a:lstStyle>
            <a:lvl1pPr marL="0" indent="0">
              <a:buNone/>
              <a:defRPr sz="2000">
                <a:solidFill>
                  <a:schemeClr val="accent1"/>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5" name="Text Placeholder 4">
            <a:extLst>
              <a:ext uri="{FF2B5EF4-FFF2-40B4-BE49-F238E27FC236}">
                <a16:creationId xmlns:a16="http://schemas.microsoft.com/office/drawing/2014/main" id="{0F1CA557-D27F-0342-32C5-821736DFB4BC}"/>
              </a:ext>
            </a:extLst>
          </p:cNvPr>
          <p:cNvSpPr>
            <a:spLocks noGrp="1"/>
          </p:cNvSpPr>
          <p:nvPr>
            <p:ph type="body" sz="quarter" idx="13"/>
          </p:nvPr>
        </p:nvSpPr>
        <p:spPr>
          <a:xfrm>
            <a:off x="4073236" y="5380383"/>
            <a:ext cx="6891679" cy="474317"/>
          </a:xfrm>
          <a:prstGeom prst="roundRect">
            <a:avLst/>
          </a:prstGeom>
          <a:ln w="28575">
            <a:solidFill>
              <a:schemeClr val="accent1"/>
            </a:solidFill>
          </a:ln>
        </p:spPr>
        <p:txBody>
          <a:bodyPr anchor="ctr">
            <a:noAutofit/>
          </a:bodyPr>
          <a:lstStyle>
            <a:lvl1pPr marL="0" indent="0" algn="l">
              <a:buNone/>
              <a:defRPr sz="1800">
                <a:solidFill>
                  <a:schemeClr val="tx1">
                    <a:lumMod val="65000"/>
                    <a:lumOff val="35000"/>
                  </a:schemeClr>
                </a:solidFill>
              </a:defRPr>
            </a:lvl1pPr>
            <a:lvl2pPr marL="457200" indent="0">
              <a:buNone/>
              <a:defRPr/>
            </a:lvl2pPr>
          </a:lstStyle>
          <a:p>
            <a:pPr lvl="0"/>
            <a:r>
              <a:rPr lang="en-US" dirty="0"/>
              <a:t>Click to edit Master text styles</a:t>
            </a:r>
          </a:p>
        </p:txBody>
      </p:sp>
      <p:sp>
        <p:nvSpPr>
          <p:cNvPr id="7" name="Picture Placeholder 6">
            <a:extLst>
              <a:ext uri="{FF2B5EF4-FFF2-40B4-BE49-F238E27FC236}">
                <a16:creationId xmlns:a16="http://schemas.microsoft.com/office/drawing/2014/main" id="{5C55396E-14A2-4ACB-2C95-69DD5FA397A3}"/>
              </a:ext>
            </a:extLst>
          </p:cNvPr>
          <p:cNvSpPr>
            <a:spLocks noGrp="1"/>
          </p:cNvSpPr>
          <p:nvPr>
            <p:ph type="pic" sz="quarter" idx="14"/>
          </p:nvPr>
        </p:nvSpPr>
        <p:spPr>
          <a:xfrm>
            <a:off x="10528300" y="5448300"/>
            <a:ext cx="358775" cy="357188"/>
          </a:xfrm>
          <a:prstGeom prst="rect">
            <a:avLst/>
          </a:prstGeom>
        </p:spPr>
        <p:txBody>
          <a:bodyPr/>
          <a:lstStyle/>
          <a:p>
            <a:endParaRPr lang="en-US"/>
          </a:p>
        </p:txBody>
      </p:sp>
      <p:sp>
        <p:nvSpPr>
          <p:cNvPr id="15" name="Picture Placeholder 14">
            <a:extLst>
              <a:ext uri="{FF2B5EF4-FFF2-40B4-BE49-F238E27FC236}">
                <a16:creationId xmlns:a16="http://schemas.microsoft.com/office/drawing/2014/main" id="{7E9BD409-E948-19F4-51A5-A1CA115E8EE3}"/>
              </a:ext>
            </a:extLst>
          </p:cNvPr>
          <p:cNvSpPr>
            <a:spLocks noGrp="1"/>
          </p:cNvSpPr>
          <p:nvPr>
            <p:ph type="pic" sz="quarter" idx="15"/>
          </p:nvPr>
        </p:nvSpPr>
        <p:spPr>
          <a:xfrm>
            <a:off x="10886740" y="5161280"/>
            <a:ext cx="858219" cy="832803"/>
          </a:xfrm>
          <a:prstGeom prst="rect">
            <a:avLst/>
          </a:prstGeom>
        </p:spPr>
        <p:txBody>
          <a:bodyPr/>
          <a:lstStyle/>
          <a:p>
            <a:endParaRPr lang="en-US"/>
          </a:p>
        </p:txBody>
      </p:sp>
    </p:spTree>
    <p:extLst>
      <p:ext uri="{BB962C8B-B14F-4D97-AF65-F5344CB8AC3E}">
        <p14:creationId xmlns:p14="http://schemas.microsoft.com/office/powerpoint/2010/main" val="186332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eck/Slash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3836986"/>
          </a:xfrm>
          <a:prstGeom prst="rect">
            <a:avLst/>
          </a:prstGeom>
        </p:spPr>
        <p:txBody>
          <a:bodyPr>
            <a:normAutofit/>
          </a:bodyPr>
          <a:lstStyle>
            <a:lvl1pPr marL="0" indent="0">
              <a:buNone/>
              <a:defRPr sz="2000">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0" name="Picture Placeholder 9">
            <a:extLst>
              <a:ext uri="{FF2B5EF4-FFF2-40B4-BE49-F238E27FC236}">
                <a16:creationId xmlns:a16="http://schemas.microsoft.com/office/drawing/2014/main" id="{D4D9EA02-6C6F-327E-8B9C-88E763DF5013}"/>
              </a:ext>
            </a:extLst>
          </p:cNvPr>
          <p:cNvSpPr>
            <a:spLocks noGrp="1"/>
          </p:cNvSpPr>
          <p:nvPr>
            <p:ph type="pic" sz="quarter" idx="13"/>
          </p:nvPr>
        </p:nvSpPr>
        <p:spPr>
          <a:xfrm>
            <a:off x="136291" y="4801412"/>
            <a:ext cx="1106488" cy="913765"/>
          </a:xfrm>
          <a:prstGeom prst="rect">
            <a:avLst/>
          </a:prstGeom>
        </p:spPr>
        <p:txBody>
          <a:bodyPr/>
          <a:lstStyle/>
          <a:p>
            <a:endParaRPr lang="en-US"/>
          </a:p>
        </p:txBody>
      </p:sp>
    </p:spTree>
    <p:extLst>
      <p:ext uri="{BB962C8B-B14F-4D97-AF65-F5344CB8AC3E}">
        <p14:creationId xmlns:p14="http://schemas.microsoft.com/office/powerpoint/2010/main" val="98095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eck/Slash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3836986"/>
          </a:xfrm>
          <a:prstGeom prst="rect">
            <a:avLst/>
          </a:prstGeom>
        </p:spPr>
        <p:txBody>
          <a:bodyPr>
            <a:normAutofit/>
          </a:bodyPr>
          <a:lstStyle>
            <a:lvl1pPr marL="0" indent="0">
              <a:buNone/>
              <a:defRPr sz="2000">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0" name="Picture Placeholder 9">
            <a:extLst>
              <a:ext uri="{FF2B5EF4-FFF2-40B4-BE49-F238E27FC236}">
                <a16:creationId xmlns:a16="http://schemas.microsoft.com/office/drawing/2014/main" id="{D4D9EA02-6C6F-327E-8B9C-88E763DF5013}"/>
              </a:ext>
            </a:extLst>
          </p:cNvPr>
          <p:cNvSpPr>
            <a:spLocks noGrp="1"/>
          </p:cNvSpPr>
          <p:nvPr>
            <p:ph type="pic" sz="quarter" idx="13"/>
          </p:nvPr>
        </p:nvSpPr>
        <p:spPr>
          <a:xfrm>
            <a:off x="152160" y="3823968"/>
            <a:ext cx="1135620" cy="913765"/>
          </a:xfrm>
          <a:prstGeom prst="rect">
            <a:avLst/>
          </a:prstGeom>
        </p:spPr>
        <p:txBody>
          <a:bodyPr/>
          <a:lstStyle/>
          <a:p>
            <a:endParaRPr lang="en-US"/>
          </a:p>
        </p:txBody>
      </p:sp>
    </p:spTree>
    <p:extLst>
      <p:ext uri="{BB962C8B-B14F-4D97-AF65-F5344CB8AC3E}">
        <p14:creationId xmlns:p14="http://schemas.microsoft.com/office/powerpoint/2010/main" val="30172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C395D8-821D-C6A6-F628-0D58F7CFDB17}"/>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1D4E943-C02E-11BE-28BC-C228CE94FBE0}"/>
              </a:ext>
            </a:extLst>
          </p:cNvPr>
          <p:cNvSpPr>
            <a:spLocks noGrp="1"/>
          </p:cNvSpPr>
          <p:nvPr>
            <p:ph idx="1" hasCustomPrompt="1"/>
          </p:nvPr>
        </p:nvSpPr>
        <p:spPr>
          <a:xfrm>
            <a:off x="838200" y="2055813"/>
            <a:ext cx="10515600" cy="3836986"/>
          </a:xfrm>
          <a:prstGeom prst="rect">
            <a:avLst/>
          </a:prstGeom>
        </p:spPr>
        <p:txBody>
          <a:bodyPr>
            <a:normAutofit/>
          </a:bodyPr>
          <a:lstStyle>
            <a:lvl1pPr marL="0" indent="0">
              <a:buNone/>
              <a:defRPr sz="2000">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DBB50967-0C29-488B-D014-28BADF5E0B10}"/>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7" name="Picture Placeholder 6">
            <a:extLst>
              <a:ext uri="{FF2B5EF4-FFF2-40B4-BE49-F238E27FC236}">
                <a16:creationId xmlns:a16="http://schemas.microsoft.com/office/drawing/2014/main" id="{A7BDE6E2-D06A-CFA7-D85B-9E0B8163FE40}"/>
              </a:ext>
            </a:extLst>
          </p:cNvPr>
          <p:cNvSpPr>
            <a:spLocks noGrp="1"/>
          </p:cNvSpPr>
          <p:nvPr>
            <p:ph type="pic" sz="quarter" idx="13"/>
          </p:nvPr>
        </p:nvSpPr>
        <p:spPr>
          <a:xfrm>
            <a:off x="9202079" y="3974306"/>
            <a:ext cx="807136" cy="1087392"/>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5B820B60-8A34-3C7A-6B8B-B4C66A1B1AC8}"/>
              </a:ext>
            </a:extLst>
          </p:cNvPr>
          <p:cNvSpPr>
            <a:spLocks noGrp="1"/>
          </p:cNvSpPr>
          <p:nvPr>
            <p:ph type="pic" sz="quarter" idx="14"/>
          </p:nvPr>
        </p:nvSpPr>
        <p:spPr>
          <a:xfrm>
            <a:off x="9971653" y="4629150"/>
            <a:ext cx="1382147" cy="1089986"/>
          </a:xfrm>
          <a:prstGeom prst="rect">
            <a:avLst/>
          </a:prstGeom>
        </p:spPr>
        <p:txBody>
          <a:bodyPr/>
          <a:lstStyle/>
          <a:p>
            <a:endParaRPr lang="en-US"/>
          </a:p>
        </p:txBody>
      </p:sp>
    </p:spTree>
    <p:extLst>
      <p:ext uri="{BB962C8B-B14F-4D97-AF65-F5344CB8AC3E}">
        <p14:creationId xmlns:p14="http://schemas.microsoft.com/office/powerpoint/2010/main" val="99303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ock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2" name="Rectangle 1">
            <a:extLst>
              <a:ext uri="{FF2B5EF4-FFF2-40B4-BE49-F238E27FC236}">
                <a16:creationId xmlns:a16="http://schemas.microsoft.com/office/drawing/2014/main" id="{6FFFF43F-C881-71B1-386B-EF4E4D10D1C3}"/>
              </a:ext>
            </a:extLst>
          </p:cNvPr>
          <p:cNvSpPr/>
          <p:nvPr userDrawn="1"/>
        </p:nvSpPr>
        <p:spPr>
          <a:xfrm>
            <a:off x="838199" y="2072235"/>
            <a:ext cx="2517420" cy="4075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ACBBD-8AD1-EAA6-9FB7-3C31BBF2A669}"/>
              </a:ext>
            </a:extLst>
          </p:cNvPr>
          <p:cNvSpPr/>
          <p:nvPr userDrawn="1"/>
        </p:nvSpPr>
        <p:spPr>
          <a:xfrm>
            <a:off x="3512252" y="2072235"/>
            <a:ext cx="2517420" cy="4075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784D47-6D80-C952-5EE2-9B4A8BC9F23D}"/>
              </a:ext>
            </a:extLst>
          </p:cNvPr>
          <p:cNvSpPr/>
          <p:nvPr userDrawn="1"/>
        </p:nvSpPr>
        <p:spPr>
          <a:xfrm>
            <a:off x="6190737" y="2063245"/>
            <a:ext cx="2517420" cy="4075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89F407-7B6F-259F-186D-5FAC9AB74806}"/>
              </a:ext>
            </a:extLst>
          </p:cNvPr>
          <p:cNvSpPr/>
          <p:nvPr userDrawn="1"/>
        </p:nvSpPr>
        <p:spPr>
          <a:xfrm>
            <a:off x="8864790" y="2063471"/>
            <a:ext cx="2517420" cy="4075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283B90-E2CF-1182-C316-13AAA883D94E}"/>
              </a:ext>
            </a:extLst>
          </p:cNvPr>
          <p:cNvSpPr/>
          <p:nvPr userDrawn="1"/>
        </p:nvSpPr>
        <p:spPr>
          <a:xfrm>
            <a:off x="838199" y="2564296"/>
            <a:ext cx="2517420" cy="32810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DFBF82-590E-1794-FEC6-1FF2869AB5F1}"/>
              </a:ext>
            </a:extLst>
          </p:cNvPr>
          <p:cNvSpPr/>
          <p:nvPr userDrawn="1"/>
        </p:nvSpPr>
        <p:spPr>
          <a:xfrm>
            <a:off x="3512252" y="2564296"/>
            <a:ext cx="2517420" cy="32810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9947E4-CEEA-4C7B-F39D-A8876FA1C0C0}"/>
              </a:ext>
            </a:extLst>
          </p:cNvPr>
          <p:cNvSpPr/>
          <p:nvPr userDrawn="1"/>
        </p:nvSpPr>
        <p:spPr>
          <a:xfrm>
            <a:off x="6190737" y="2564296"/>
            <a:ext cx="2517420" cy="32810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CFC396-EE22-6E15-BDEF-2B4227AD817F}"/>
              </a:ext>
            </a:extLst>
          </p:cNvPr>
          <p:cNvSpPr/>
          <p:nvPr userDrawn="1"/>
        </p:nvSpPr>
        <p:spPr>
          <a:xfrm>
            <a:off x="8872977" y="2564296"/>
            <a:ext cx="2517420" cy="32810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904F4913-6BE2-5F79-4040-F3758178367A}"/>
              </a:ext>
            </a:extLst>
          </p:cNvPr>
          <p:cNvSpPr>
            <a:spLocks noGrp="1"/>
          </p:cNvSpPr>
          <p:nvPr>
            <p:ph type="body" sz="quarter" idx="22"/>
          </p:nvPr>
        </p:nvSpPr>
        <p:spPr>
          <a:xfrm>
            <a:off x="838200" y="2063750"/>
            <a:ext cx="2513013" cy="3781425"/>
          </a:xfrm>
          <a:prstGeom prst="rect">
            <a:avLst/>
          </a:prstGeo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2">
            <a:extLst>
              <a:ext uri="{FF2B5EF4-FFF2-40B4-BE49-F238E27FC236}">
                <a16:creationId xmlns:a16="http://schemas.microsoft.com/office/drawing/2014/main" id="{944474AB-B9CD-7578-968C-90EB2BB8025A}"/>
              </a:ext>
            </a:extLst>
          </p:cNvPr>
          <p:cNvSpPr>
            <a:spLocks noGrp="1"/>
          </p:cNvSpPr>
          <p:nvPr>
            <p:ph type="body" sz="quarter" idx="23"/>
          </p:nvPr>
        </p:nvSpPr>
        <p:spPr>
          <a:xfrm>
            <a:off x="3514468" y="2072235"/>
            <a:ext cx="2513013" cy="3781425"/>
          </a:xfrm>
          <a:prstGeom prst="rect">
            <a:avLst/>
          </a:prstGeom>
          <a:noFill/>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2">
            <a:extLst>
              <a:ext uri="{FF2B5EF4-FFF2-40B4-BE49-F238E27FC236}">
                <a16:creationId xmlns:a16="http://schemas.microsoft.com/office/drawing/2014/main" id="{9BB07BB5-499E-5B9B-F979-BF11C9B9C1CA}"/>
              </a:ext>
            </a:extLst>
          </p:cNvPr>
          <p:cNvSpPr>
            <a:spLocks noGrp="1"/>
          </p:cNvSpPr>
          <p:nvPr>
            <p:ph type="body" sz="quarter" idx="24"/>
          </p:nvPr>
        </p:nvSpPr>
        <p:spPr>
          <a:xfrm>
            <a:off x="6195144" y="2063245"/>
            <a:ext cx="2513013" cy="3781425"/>
          </a:xfrm>
          <a:prstGeom prst="rect">
            <a:avLst/>
          </a:prstGeo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4">
            <a:extLst>
              <a:ext uri="{FF2B5EF4-FFF2-40B4-BE49-F238E27FC236}">
                <a16:creationId xmlns:a16="http://schemas.microsoft.com/office/drawing/2014/main" id="{7456D261-0160-B868-CBB7-7ECBF9643795}"/>
              </a:ext>
            </a:extLst>
          </p:cNvPr>
          <p:cNvSpPr>
            <a:spLocks noGrp="1"/>
          </p:cNvSpPr>
          <p:nvPr>
            <p:ph type="body" sz="quarter" idx="21"/>
          </p:nvPr>
        </p:nvSpPr>
        <p:spPr>
          <a:xfrm>
            <a:off x="6096000" y="5595730"/>
            <a:ext cx="2682240" cy="30722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lvl1pPr marL="0" indent="0">
              <a:buNone/>
              <a:defRPr sz="1600"/>
            </a:lvl1pPr>
          </a:lstStyle>
          <a:p>
            <a:pPr lvl="0"/>
            <a:r>
              <a:rPr lang="en-US" dirty="0"/>
              <a:t>Click to edit Master text styles</a:t>
            </a:r>
          </a:p>
        </p:txBody>
      </p:sp>
      <p:sp>
        <p:nvSpPr>
          <p:cNvPr id="27" name="Text Placeholder 22">
            <a:extLst>
              <a:ext uri="{FF2B5EF4-FFF2-40B4-BE49-F238E27FC236}">
                <a16:creationId xmlns:a16="http://schemas.microsoft.com/office/drawing/2014/main" id="{C7F81C4A-EEEB-6E35-EECA-0621E6F530EF}"/>
              </a:ext>
            </a:extLst>
          </p:cNvPr>
          <p:cNvSpPr>
            <a:spLocks noGrp="1"/>
          </p:cNvSpPr>
          <p:nvPr>
            <p:ph type="body" sz="quarter" idx="25"/>
          </p:nvPr>
        </p:nvSpPr>
        <p:spPr>
          <a:xfrm>
            <a:off x="8877384" y="2072235"/>
            <a:ext cx="2513013" cy="3781425"/>
          </a:xfrm>
          <a:prstGeom prst="rect">
            <a:avLst/>
          </a:prstGeo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5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bbon and Ic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1685581" y="2055811"/>
            <a:ext cx="9274519" cy="3775847"/>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a:solidFill>
                  <a:srgbClr val="B35639"/>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9" name="Picture Placeholder 8">
            <a:extLst>
              <a:ext uri="{FF2B5EF4-FFF2-40B4-BE49-F238E27FC236}">
                <a16:creationId xmlns:a16="http://schemas.microsoft.com/office/drawing/2014/main" id="{54FE8793-75FF-D18D-8F3D-F2CDBE96B597}"/>
              </a:ext>
            </a:extLst>
          </p:cNvPr>
          <p:cNvSpPr>
            <a:spLocks noGrp="1"/>
          </p:cNvSpPr>
          <p:nvPr>
            <p:ph type="pic" sz="quarter" idx="14"/>
          </p:nvPr>
        </p:nvSpPr>
        <p:spPr>
          <a:xfrm>
            <a:off x="119268" y="4104640"/>
            <a:ext cx="1774368" cy="1727019"/>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id="{0023470D-DBE5-A78C-6462-6E0C3DDF4A12}"/>
              </a:ext>
            </a:extLst>
          </p:cNvPr>
          <p:cNvSpPr>
            <a:spLocks noGrp="1"/>
          </p:cNvSpPr>
          <p:nvPr>
            <p:ph type="pic" sz="quarter" idx="15"/>
          </p:nvPr>
        </p:nvSpPr>
        <p:spPr>
          <a:xfrm>
            <a:off x="10818812" y="4439423"/>
            <a:ext cx="1069975" cy="1392236"/>
          </a:xfrm>
          <a:prstGeom prst="rect">
            <a:avLst/>
          </a:prstGeom>
        </p:spPr>
        <p:txBody>
          <a:bodyPr/>
          <a:lstStyle/>
          <a:p>
            <a:endParaRPr lang="en-US"/>
          </a:p>
        </p:txBody>
      </p:sp>
      <p:sp>
        <p:nvSpPr>
          <p:cNvPr id="17" name="Picture Placeholder 16">
            <a:extLst>
              <a:ext uri="{FF2B5EF4-FFF2-40B4-BE49-F238E27FC236}">
                <a16:creationId xmlns:a16="http://schemas.microsoft.com/office/drawing/2014/main" id="{952598C5-3D28-82FE-BFE1-07E0C825400A}"/>
              </a:ext>
            </a:extLst>
          </p:cNvPr>
          <p:cNvSpPr>
            <a:spLocks noGrp="1"/>
          </p:cNvSpPr>
          <p:nvPr>
            <p:ph type="pic" sz="quarter" idx="16"/>
          </p:nvPr>
        </p:nvSpPr>
        <p:spPr>
          <a:xfrm>
            <a:off x="660400" y="2133600"/>
            <a:ext cx="1025525" cy="914400"/>
          </a:xfrm>
          <a:prstGeom prst="rect">
            <a:avLst/>
          </a:prstGeom>
        </p:spPr>
        <p:txBody>
          <a:bodyPr/>
          <a:lstStyle/>
          <a:p>
            <a:endParaRPr lang="en-US"/>
          </a:p>
        </p:txBody>
      </p:sp>
    </p:spTree>
    <p:extLst>
      <p:ext uri="{BB962C8B-B14F-4D97-AF65-F5344CB8AC3E}">
        <p14:creationId xmlns:p14="http://schemas.microsoft.com/office/powerpoint/2010/main" val="153022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overl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3836986"/>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0" name="Picture Placeholder 9">
            <a:extLst>
              <a:ext uri="{FF2B5EF4-FFF2-40B4-BE49-F238E27FC236}">
                <a16:creationId xmlns:a16="http://schemas.microsoft.com/office/drawing/2014/main" id="{D1E65FFF-5D36-6566-0BC9-FB589E6D3991}"/>
              </a:ext>
            </a:extLst>
          </p:cNvPr>
          <p:cNvSpPr>
            <a:spLocks noGrp="1"/>
          </p:cNvSpPr>
          <p:nvPr>
            <p:ph type="pic" sz="quarter" idx="13"/>
          </p:nvPr>
        </p:nvSpPr>
        <p:spPr>
          <a:xfrm>
            <a:off x="838200" y="2055813"/>
            <a:ext cx="469900" cy="3360737"/>
          </a:xfrm>
          <a:prstGeom prst="rect">
            <a:avLst/>
          </a:prstGeom>
        </p:spPr>
        <p:txBody>
          <a:bodyPr/>
          <a:lstStyle/>
          <a:p>
            <a:endParaRPr lang="en-US"/>
          </a:p>
        </p:txBody>
      </p:sp>
    </p:spTree>
    <p:extLst>
      <p:ext uri="{BB962C8B-B14F-4D97-AF65-F5344CB8AC3E}">
        <p14:creationId xmlns:p14="http://schemas.microsoft.com/office/powerpoint/2010/main" val="351604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bbon and Box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1641513" y="2174028"/>
            <a:ext cx="9711304" cy="867490"/>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a:solidFill>
                  <a:srgbClr val="B35639"/>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52" name="Picture Placeholder 16">
            <a:extLst>
              <a:ext uri="{FF2B5EF4-FFF2-40B4-BE49-F238E27FC236}">
                <a16:creationId xmlns:a16="http://schemas.microsoft.com/office/drawing/2014/main" id="{F9D429C4-2CF9-C917-9EC3-A4AB3B0C2B8E}"/>
              </a:ext>
            </a:extLst>
          </p:cNvPr>
          <p:cNvSpPr>
            <a:spLocks noGrp="1"/>
          </p:cNvSpPr>
          <p:nvPr>
            <p:ph type="pic" sz="quarter" idx="17"/>
          </p:nvPr>
        </p:nvSpPr>
        <p:spPr>
          <a:xfrm>
            <a:off x="660400" y="2133600"/>
            <a:ext cx="1025525" cy="914400"/>
          </a:xfrm>
          <a:prstGeom prst="rect">
            <a:avLst/>
          </a:prstGeom>
        </p:spPr>
        <p:txBody>
          <a:bodyPr/>
          <a:lstStyle/>
          <a:p>
            <a:endParaRPr lang="en-US"/>
          </a:p>
        </p:txBody>
      </p:sp>
      <p:sp>
        <p:nvSpPr>
          <p:cNvPr id="60" name="Text Placeholder 59">
            <a:extLst>
              <a:ext uri="{FF2B5EF4-FFF2-40B4-BE49-F238E27FC236}">
                <a16:creationId xmlns:a16="http://schemas.microsoft.com/office/drawing/2014/main" id="{AFF3A3A4-688F-AD35-2AF5-531787EC47D3}"/>
              </a:ext>
            </a:extLst>
          </p:cNvPr>
          <p:cNvSpPr>
            <a:spLocks noGrp="1"/>
          </p:cNvSpPr>
          <p:nvPr>
            <p:ph type="body" sz="quarter" idx="18"/>
          </p:nvPr>
        </p:nvSpPr>
        <p:spPr>
          <a:xfrm>
            <a:off x="952500" y="3797300"/>
            <a:ext cx="2897246" cy="539172"/>
          </a:xfrm>
          <a:prstGeom prst="rect">
            <a:avLst/>
          </a:prstGeom>
        </p:spPr>
        <p:txBody>
          <a:bodyPr anchor="b">
            <a:normAutofit/>
          </a:bodyPr>
          <a:lstStyle>
            <a:lvl1pPr marL="0" indent="0">
              <a:buNone/>
              <a:defRPr sz="1800" b="1">
                <a:solidFill>
                  <a:srgbClr val="B35639"/>
                </a:solidFill>
              </a:defRPr>
            </a:lvl1pPr>
          </a:lstStyle>
          <a:p>
            <a:pPr lvl="0"/>
            <a:r>
              <a:rPr lang="en-US" dirty="0"/>
              <a:t>Click to edit Master text styles</a:t>
            </a:r>
          </a:p>
        </p:txBody>
      </p:sp>
      <p:sp>
        <p:nvSpPr>
          <p:cNvPr id="62" name="Text Placeholder 61">
            <a:extLst>
              <a:ext uri="{FF2B5EF4-FFF2-40B4-BE49-F238E27FC236}">
                <a16:creationId xmlns:a16="http://schemas.microsoft.com/office/drawing/2014/main" id="{E148A71E-1576-E71C-C4DB-40E73E08E632}"/>
              </a:ext>
            </a:extLst>
          </p:cNvPr>
          <p:cNvSpPr>
            <a:spLocks noGrp="1"/>
          </p:cNvSpPr>
          <p:nvPr>
            <p:ph type="body" sz="quarter" idx="19"/>
          </p:nvPr>
        </p:nvSpPr>
        <p:spPr>
          <a:xfrm>
            <a:off x="941387" y="4336472"/>
            <a:ext cx="2897246" cy="1291215"/>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
        <p:nvSpPr>
          <p:cNvPr id="4" name="Text Placeholder 59">
            <a:extLst>
              <a:ext uri="{FF2B5EF4-FFF2-40B4-BE49-F238E27FC236}">
                <a16:creationId xmlns:a16="http://schemas.microsoft.com/office/drawing/2014/main" id="{28D9A351-6D86-E5BC-D0D4-B977B984708E}"/>
              </a:ext>
            </a:extLst>
          </p:cNvPr>
          <p:cNvSpPr>
            <a:spLocks noGrp="1"/>
          </p:cNvSpPr>
          <p:nvPr>
            <p:ph type="body" sz="quarter" idx="23"/>
          </p:nvPr>
        </p:nvSpPr>
        <p:spPr>
          <a:xfrm>
            <a:off x="4630737" y="3816483"/>
            <a:ext cx="2897187" cy="539172"/>
          </a:xfrm>
          <a:prstGeom prst="rect">
            <a:avLst/>
          </a:prstGeom>
        </p:spPr>
        <p:txBody>
          <a:bodyPr anchor="b">
            <a:normAutofit/>
          </a:bodyPr>
          <a:lstStyle>
            <a:lvl1pPr marL="0" indent="0">
              <a:buNone/>
              <a:defRPr sz="1800" b="1">
                <a:solidFill>
                  <a:srgbClr val="B35639"/>
                </a:solidFill>
              </a:defRPr>
            </a:lvl1pPr>
          </a:lstStyle>
          <a:p>
            <a:pPr lvl="0"/>
            <a:r>
              <a:rPr lang="en-US" dirty="0"/>
              <a:t>Click to edit Master text styles</a:t>
            </a:r>
          </a:p>
        </p:txBody>
      </p:sp>
      <p:sp>
        <p:nvSpPr>
          <p:cNvPr id="5" name="Text Placeholder 61">
            <a:extLst>
              <a:ext uri="{FF2B5EF4-FFF2-40B4-BE49-F238E27FC236}">
                <a16:creationId xmlns:a16="http://schemas.microsoft.com/office/drawing/2014/main" id="{74E8D9FF-0E11-EF61-115C-2159D2C0B830}"/>
              </a:ext>
            </a:extLst>
          </p:cNvPr>
          <p:cNvSpPr>
            <a:spLocks noGrp="1"/>
          </p:cNvSpPr>
          <p:nvPr>
            <p:ph type="body" sz="quarter" idx="24"/>
          </p:nvPr>
        </p:nvSpPr>
        <p:spPr>
          <a:xfrm>
            <a:off x="4619624" y="4355655"/>
            <a:ext cx="2897187" cy="1291215"/>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
        <p:nvSpPr>
          <p:cNvPr id="8" name="Text Placeholder 59">
            <a:extLst>
              <a:ext uri="{FF2B5EF4-FFF2-40B4-BE49-F238E27FC236}">
                <a16:creationId xmlns:a16="http://schemas.microsoft.com/office/drawing/2014/main" id="{BC715FF2-35C6-2AA5-C638-E365CAEA857F}"/>
              </a:ext>
            </a:extLst>
          </p:cNvPr>
          <p:cNvSpPr>
            <a:spLocks noGrp="1"/>
          </p:cNvSpPr>
          <p:nvPr>
            <p:ph type="body" sz="quarter" idx="25"/>
          </p:nvPr>
        </p:nvSpPr>
        <p:spPr>
          <a:xfrm>
            <a:off x="8455571" y="3816483"/>
            <a:ext cx="2897246" cy="539172"/>
          </a:xfrm>
          <a:prstGeom prst="rect">
            <a:avLst/>
          </a:prstGeom>
        </p:spPr>
        <p:txBody>
          <a:bodyPr anchor="b">
            <a:normAutofit/>
          </a:bodyPr>
          <a:lstStyle>
            <a:lvl1pPr marL="0" indent="0">
              <a:buNone/>
              <a:defRPr sz="1800" b="1">
                <a:solidFill>
                  <a:srgbClr val="B35639"/>
                </a:solidFill>
              </a:defRPr>
            </a:lvl1pPr>
          </a:lstStyle>
          <a:p>
            <a:pPr lvl="0"/>
            <a:r>
              <a:rPr lang="en-US" dirty="0"/>
              <a:t>Click to edit Master text styles</a:t>
            </a:r>
          </a:p>
        </p:txBody>
      </p:sp>
      <p:sp>
        <p:nvSpPr>
          <p:cNvPr id="9" name="Text Placeholder 61">
            <a:extLst>
              <a:ext uri="{FF2B5EF4-FFF2-40B4-BE49-F238E27FC236}">
                <a16:creationId xmlns:a16="http://schemas.microsoft.com/office/drawing/2014/main" id="{14CF1919-28D5-77FC-6F3E-8FD5A6811808}"/>
              </a:ext>
            </a:extLst>
          </p:cNvPr>
          <p:cNvSpPr>
            <a:spLocks noGrp="1"/>
          </p:cNvSpPr>
          <p:nvPr>
            <p:ph type="body" sz="quarter" idx="26"/>
          </p:nvPr>
        </p:nvSpPr>
        <p:spPr>
          <a:xfrm>
            <a:off x="8444458" y="4355655"/>
            <a:ext cx="2897246" cy="1291215"/>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681658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ibbon and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1707614" y="2055812"/>
            <a:ext cx="9646185" cy="2516188"/>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a:solidFill>
                  <a:srgbClr val="B35639"/>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9" name="Picture Placeholder 16">
            <a:extLst>
              <a:ext uri="{FF2B5EF4-FFF2-40B4-BE49-F238E27FC236}">
                <a16:creationId xmlns:a16="http://schemas.microsoft.com/office/drawing/2014/main" id="{75D2761E-2543-2398-A31D-226A0C60A6BF}"/>
              </a:ext>
            </a:extLst>
          </p:cNvPr>
          <p:cNvSpPr>
            <a:spLocks noGrp="1"/>
          </p:cNvSpPr>
          <p:nvPr>
            <p:ph type="pic" sz="quarter" idx="16"/>
          </p:nvPr>
        </p:nvSpPr>
        <p:spPr>
          <a:xfrm>
            <a:off x="660400" y="2133600"/>
            <a:ext cx="1025525" cy="914400"/>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F4BD6667-B26D-7F5B-9C4A-CF1228B3DF53}"/>
              </a:ext>
            </a:extLst>
          </p:cNvPr>
          <p:cNvSpPr>
            <a:spLocks noGrp="1"/>
          </p:cNvSpPr>
          <p:nvPr>
            <p:ph type="pic" sz="quarter" idx="17"/>
          </p:nvPr>
        </p:nvSpPr>
        <p:spPr>
          <a:xfrm>
            <a:off x="9748838" y="4460875"/>
            <a:ext cx="1762125" cy="1482724"/>
          </a:xfrm>
          <a:prstGeom prst="rect">
            <a:avLst/>
          </a:prstGeom>
        </p:spPr>
        <p:txBody>
          <a:bodyPr/>
          <a:lstStyle/>
          <a:p>
            <a:endParaRPr lang="en-US"/>
          </a:p>
        </p:txBody>
      </p:sp>
    </p:spTree>
    <p:extLst>
      <p:ext uri="{BB962C8B-B14F-4D97-AF65-F5344CB8AC3E}">
        <p14:creationId xmlns:p14="http://schemas.microsoft.com/office/powerpoint/2010/main" val="415057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bbon and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1774369" y="2055813"/>
            <a:ext cx="9579430" cy="736228"/>
          </a:xfrm>
          <a:prstGeom prst="rect">
            <a:avLst/>
          </a:prstGeom>
        </p:spPr>
        <p:txBody>
          <a:bodyPr anchor="ctr">
            <a:normAutofit/>
          </a:bodyPr>
          <a:lstStyle>
            <a:lvl1pPr marL="0" indent="0">
              <a:buClr>
                <a:schemeClr val="tx1">
                  <a:lumMod val="50000"/>
                  <a:lumOff val="50000"/>
                </a:schemeClr>
              </a:buClr>
              <a:buSzPct val="75000"/>
              <a:buFont typeface="Wingdings" pitchFamily="2" charset="2"/>
              <a:buNone/>
              <a:tabLst/>
              <a:defRPr sz="2000">
                <a:solidFill>
                  <a:srgbClr val="B35639"/>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5" name="Text Placeholder 4">
            <a:extLst>
              <a:ext uri="{FF2B5EF4-FFF2-40B4-BE49-F238E27FC236}">
                <a16:creationId xmlns:a16="http://schemas.microsoft.com/office/drawing/2014/main" id="{B13973E4-90F6-BCC2-FCED-5FC5B8139B8D}"/>
              </a:ext>
            </a:extLst>
          </p:cNvPr>
          <p:cNvSpPr>
            <a:spLocks noGrp="1"/>
          </p:cNvSpPr>
          <p:nvPr>
            <p:ph type="body" sz="quarter" idx="13"/>
          </p:nvPr>
        </p:nvSpPr>
        <p:spPr>
          <a:xfrm>
            <a:off x="6328110" y="3519183"/>
            <a:ext cx="2652457" cy="1786515"/>
          </a:xfrm>
          <a:prstGeom prst="rect">
            <a:avLst/>
          </a:prstGeom>
        </p:spPr>
        <p:txBody>
          <a:bodyPr/>
          <a:lstStyle>
            <a:lvl1pPr marL="231775" indent="-231775">
              <a:buFont typeface="System Font Regular"/>
              <a:buChar char="-"/>
              <a:tabLst/>
              <a:defRPr>
                <a:solidFill>
                  <a:schemeClr val="tx1">
                    <a:lumMod val="75000"/>
                    <a:lumOff val="25000"/>
                  </a:schemeClr>
                </a:solidFill>
              </a:defRPr>
            </a:lvl1pPr>
          </a:lstStyle>
          <a:p>
            <a:pPr lvl="0"/>
            <a:r>
              <a:rPr lang="en-US" dirty="0"/>
              <a:t>Click to edit Master text styles</a:t>
            </a:r>
          </a:p>
        </p:txBody>
      </p:sp>
      <p:sp>
        <p:nvSpPr>
          <p:cNvPr id="9" name="Picture Placeholder 8">
            <a:extLst>
              <a:ext uri="{FF2B5EF4-FFF2-40B4-BE49-F238E27FC236}">
                <a16:creationId xmlns:a16="http://schemas.microsoft.com/office/drawing/2014/main" id="{A0A0724F-E84B-2FA8-B7DD-28AD759AB1E8}"/>
              </a:ext>
            </a:extLst>
          </p:cNvPr>
          <p:cNvSpPr>
            <a:spLocks noGrp="1"/>
          </p:cNvSpPr>
          <p:nvPr>
            <p:ph type="pic" sz="quarter" idx="14"/>
          </p:nvPr>
        </p:nvSpPr>
        <p:spPr>
          <a:xfrm>
            <a:off x="3581400" y="2922587"/>
            <a:ext cx="2652457" cy="3007157"/>
          </a:xfrm>
          <a:prstGeom prst="rect">
            <a:avLst/>
          </a:prstGeom>
        </p:spPr>
        <p:txBody>
          <a:bodyPr/>
          <a:lstStyle/>
          <a:p>
            <a:endParaRPr lang="en-US"/>
          </a:p>
        </p:txBody>
      </p:sp>
      <p:sp>
        <p:nvSpPr>
          <p:cNvPr id="13" name="Picture Placeholder 16">
            <a:extLst>
              <a:ext uri="{FF2B5EF4-FFF2-40B4-BE49-F238E27FC236}">
                <a16:creationId xmlns:a16="http://schemas.microsoft.com/office/drawing/2014/main" id="{04267823-976C-A118-719E-09124E58715A}"/>
              </a:ext>
            </a:extLst>
          </p:cNvPr>
          <p:cNvSpPr>
            <a:spLocks noGrp="1"/>
          </p:cNvSpPr>
          <p:nvPr>
            <p:ph type="pic" sz="quarter" idx="16"/>
          </p:nvPr>
        </p:nvSpPr>
        <p:spPr>
          <a:xfrm>
            <a:off x="650240" y="1966727"/>
            <a:ext cx="1025525" cy="914400"/>
          </a:xfrm>
          <a:prstGeom prst="rect">
            <a:avLst/>
          </a:prstGeom>
        </p:spPr>
        <p:txBody>
          <a:bodyPr/>
          <a:lstStyle/>
          <a:p>
            <a:endParaRPr lang="en-US"/>
          </a:p>
        </p:txBody>
      </p:sp>
    </p:spTree>
    <p:extLst>
      <p:ext uri="{BB962C8B-B14F-4D97-AF65-F5344CB8AC3E}">
        <p14:creationId xmlns:p14="http://schemas.microsoft.com/office/powerpoint/2010/main" val="70959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59B0-6500-E62D-8314-E3C1CC8C15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63610E-C295-6AFA-BB59-8C1784CFA230}"/>
              </a:ext>
            </a:extLst>
          </p:cNvPr>
          <p:cNvSpPr>
            <a:spLocks noGrp="1"/>
          </p:cNvSpPr>
          <p:nvPr>
            <p:ph idx="1" hasCustomPrompt="1"/>
          </p:nvPr>
        </p:nvSpPr>
        <p:spPr>
          <a:xfrm>
            <a:off x="838199" y="2055812"/>
            <a:ext cx="10515600" cy="768197"/>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b="1">
                <a:solidFill>
                  <a:schemeClr val="accent1"/>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4" name="Content Placeholder 2">
            <a:extLst>
              <a:ext uri="{FF2B5EF4-FFF2-40B4-BE49-F238E27FC236}">
                <a16:creationId xmlns:a16="http://schemas.microsoft.com/office/drawing/2014/main" id="{9743EDC8-4270-A17A-93C2-FAE0531166EE}"/>
              </a:ext>
            </a:extLst>
          </p:cNvPr>
          <p:cNvSpPr>
            <a:spLocks noGrp="1"/>
          </p:cNvSpPr>
          <p:nvPr>
            <p:ph idx="10" hasCustomPrompt="1"/>
          </p:nvPr>
        </p:nvSpPr>
        <p:spPr>
          <a:xfrm>
            <a:off x="838199" y="2793680"/>
            <a:ext cx="1984514" cy="2967039"/>
          </a:xfrm>
          <a:prstGeom prst="rect">
            <a:avLst/>
          </a:prstGeom>
        </p:spPr>
        <p:txBody>
          <a:bodyPr anchor="ctr">
            <a:normAutofit/>
          </a:bodyPr>
          <a:lstStyle>
            <a:lvl1pPr marL="0" indent="0">
              <a:buClr>
                <a:schemeClr val="tx1">
                  <a:lumMod val="50000"/>
                  <a:lumOff val="50000"/>
                </a:schemeClr>
              </a:buClr>
              <a:buSzPct val="75000"/>
              <a:buFont typeface="Wingdings" pitchFamily="2" charset="2"/>
              <a:buNone/>
              <a:tabLst/>
              <a:defRPr sz="16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5" name="Table Placeholder 5">
            <a:extLst>
              <a:ext uri="{FF2B5EF4-FFF2-40B4-BE49-F238E27FC236}">
                <a16:creationId xmlns:a16="http://schemas.microsoft.com/office/drawing/2014/main" id="{2872AEF3-D36D-ACF6-D1FC-19D5E64D2682}"/>
              </a:ext>
            </a:extLst>
          </p:cNvPr>
          <p:cNvSpPr>
            <a:spLocks noGrp="1"/>
          </p:cNvSpPr>
          <p:nvPr>
            <p:ph type="tbl" sz="quarter" idx="11"/>
          </p:nvPr>
        </p:nvSpPr>
        <p:spPr>
          <a:xfrm>
            <a:off x="3060495" y="2808845"/>
            <a:ext cx="6232592" cy="2967038"/>
          </a:xfrm>
          <a:prstGeom prst="rect">
            <a:avLst/>
          </a:prstGeom>
        </p:spPr>
        <p:txBody>
          <a:bodyPr/>
          <a:lstStyle/>
          <a:p>
            <a:endParaRPr lang="en-US"/>
          </a:p>
        </p:txBody>
      </p:sp>
      <p:sp>
        <p:nvSpPr>
          <p:cNvPr id="6" name="Content Placeholder 2">
            <a:extLst>
              <a:ext uri="{FF2B5EF4-FFF2-40B4-BE49-F238E27FC236}">
                <a16:creationId xmlns:a16="http://schemas.microsoft.com/office/drawing/2014/main" id="{FAE681B6-FB4B-700E-389B-E4627172557D}"/>
              </a:ext>
            </a:extLst>
          </p:cNvPr>
          <p:cNvSpPr>
            <a:spLocks noGrp="1"/>
          </p:cNvSpPr>
          <p:nvPr>
            <p:ph idx="12" hasCustomPrompt="1"/>
          </p:nvPr>
        </p:nvSpPr>
        <p:spPr>
          <a:xfrm>
            <a:off x="9530869" y="2824008"/>
            <a:ext cx="1822930" cy="2936711"/>
          </a:xfrm>
          <a:prstGeom prst="rect">
            <a:avLst/>
          </a:prstGeom>
        </p:spPr>
        <p:txBody>
          <a:bodyPr anchor="ctr">
            <a:normAutofit/>
          </a:bodyPr>
          <a:lstStyle>
            <a:lvl1pPr marL="0" indent="0">
              <a:buClr>
                <a:schemeClr val="tx1">
                  <a:lumMod val="50000"/>
                  <a:lumOff val="50000"/>
                </a:schemeClr>
              </a:buClr>
              <a:buSzPct val="75000"/>
              <a:buFont typeface="Wingdings" pitchFamily="2" charset="2"/>
              <a:buNone/>
              <a:tabLst/>
              <a:defRPr sz="16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7" name="Slide Number Placeholder 5">
            <a:extLst>
              <a:ext uri="{FF2B5EF4-FFF2-40B4-BE49-F238E27FC236}">
                <a16:creationId xmlns:a16="http://schemas.microsoft.com/office/drawing/2014/main" id="{1575145C-3F14-3F0A-3C5C-1D157A3A1C50}"/>
              </a:ext>
            </a:extLst>
          </p:cNvPr>
          <p:cNvSpPr>
            <a:spLocks noGrp="1"/>
          </p:cNvSpPr>
          <p:nvPr>
            <p:ph type="sldNum" sz="quarter" idx="13"/>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81082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59B0-6500-E62D-8314-E3C1CC8C15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63610E-C295-6AFA-BB59-8C1784CFA230}"/>
              </a:ext>
            </a:extLst>
          </p:cNvPr>
          <p:cNvSpPr>
            <a:spLocks noGrp="1"/>
          </p:cNvSpPr>
          <p:nvPr>
            <p:ph idx="1" hasCustomPrompt="1"/>
          </p:nvPr>
        </p:nvSpPr>
        <p:spPr>
          <a:xfrm>
            <a:off x="838199" y="2055812"/>
            <a:ext cx="10515600" cy="768197"/>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b="1">
                <a:solidFill>
                  <a:schemeClr val="accent1"/>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4" name="Content Placeholder 2">
            <a:extLst>
              <a:ext uri="{FF2B5EF4-FFF2-40B4-BE49-F238E27FC236}">
                <a16:creationId xmlns:a16="http://schemas.microsoft.com/office/drawing/2014/main" id="{9743EDC8-4270-A17A-93C2-FAE0531166EE}"/>
              </a:ext>
            </a:extLst>
          </p:cNvPr>
          <p:cNvSpPr>
            <a:spLocks noGrp="1"/>
          </p:cNvSpPr>
          <p:nvPr>
            <p:ph idx="10" hasCustomPrompt="1"/>
          </p:nvPr>
        </p:nvSpPr>
        <p:spPr>
          <a:xfrm>
            <a:off x="838198" y="2793680"/>
            <a:ext cx="4926497" cy="2967039"/>
          </a:xfrm>
          <a:prstGeom prst="rect">
            <a:avLst/>
          </a:prstGeom>
        </p:spPr>
        <p:txBody>
          <a:bodyPr anchor="ctr">
            <a:normAutofit/>
          </a:bodyPr>
          <a:lstStyle>
            <a:lvl1pPr marL="0" indent="0">
              <a:buClr>
                <a:schemeClr val="tx1">
                  <a:lumMod val="50000"/>
                  <a:lumOff val="50000"/>
                </a:schemeClr>
              </a:buClr>
              <a:buSzPct val="75000"/>
              <a:buFont typeface="Wingdings" pitchFamily="2" charset="2"/>
              <a:buNone/>
              <a:tabLst/>
              <a:defRPr sz="1600">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5" name="Table Placeholder 5">
            <a:extLst>
              <a:ext uri="{FF2B5EF4-FFF2-40B4-BE49-F238E27FC236}">
                <a16:creationId xmlns:a16="http://schemas.microsoft.com/office/drawing/2014/main" id="{2872AEF3-D36D-ACF6-D1FC-19D5E64D2682}"/>
              </a:ext>
            </a:extLst>
          </p:cNvPr>
          <p:cNvSpPr>
            <a:spLocks noGrp="1"/>
          </p:cNvSpPr>
          <p:nvPr>
            <p:ph type="tbl" sz="quarter" idx="11"/>
          </p:nvPr>
        </p:nvSpPr>
        <p:spPr>
          <a:xfrm>
            <a:off x="5871472" y="2793680"/>
            <a:ext cx="5482327" cy="29670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748FC-BE3D-63A9-7744-534CE355ABF6}"/>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4237119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ibbon and Box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hasCustomPrompt="1"/>
          </p:nvPr>
        </p:nvSpPr>
        <p:spPr>
          <a:xfrm>
            <a:off x="838199" y="2055812"/>
            <a:ext cx="10515600" cy="768197"/>
          </a:xfrm>
          <a:prstGeom prst="rect">
            <a:avLst/>
          </a:prstGeom>
        </p:spPr>
        <p:txBody>
          <a:bodyPr>
            <a:normAutofit/>
          </a:bodyPr>
          <a:lstStyle>
            <a:lvl1pPr marL="0" indent="0">
              <a:buClr>
                <a:schemeClr val="tx1">
                  <a:lumMod val="50000"/>
                  <a:lumOff val="50000"/>
                </a:schemeClr>
              </a:buClr>
              <a:buSzPct val="75000"/>
              <a:buFont typeface="Wingdings" pitchFamily="2" charset="2"/>
              <a:buNone/>
              <a:tabLst/>
              <a:defRPr sz="2000">
                <a:solidFill>
                  <a:schemeClr val="accent1"/>
                </a:solidFill>
              </a:defRPr>
            </a:lvl1pPr>
            <a:lvl2pPr marL="508000" indent="-279400">
              <a:buClr>
                <a:schemeClr val="tx1">
                  <a:lumMod val="50000"/>
                  <a:lumOff val="50000"/>
                </a:schemeClr>
              </a:buClr>
              <a:buSzPct val="75000"/>
              <a:buFont typeface="Wingdings" pitchFamily="2" charset="2"/>
              <a:buChar char="§"/>
              <a:tabLst/>
              <a:defRPr>
                <a:solidFill>
                  <a:srgbClr val="C55A11"/>
                </a:solidFill>
              </a:defRPr>
            </a:lvl2pPr>
            <a:lvl3pPr marL="965200" indent="-279400">
              <a:buClr>
                <a:schemeClr val="tx1">
                  <a:lumMod val="50000"/>
                  <a:lumOff val="50000"/>
                </a:schemeClr>
              </a:buClr>
              <a:buSzPct val="75000"/>
              <a:buFont typeface="Wingdings" pitchFamily="2" charset="2"/>
              <a:buChar char="§"/>
              <a:tabLst/>
              <a:defRPr>
                <a:solidFill>
                  <a:srgbClr val="C55A11"/>
                </a:solidFill>
              </a:defRPr>
            </a:lvl3pPr>
            <a:lvl4pPr marL="1422400" indent="-279400">
              <a:buClr>
                <a:schemeClr val="tx1">
                  <a:lumMod val="50000"/>
                  <a:lumOff val="50000"/>
                </a:schemeClr>
              </a:buClr>
              <a:buSzPct val="75000"/>
              <a:buFont typeface="Wingdings" pitchFamily="2" charset="2"/>
              <a:buChar char="§"/>
              <a:tabLst/>
              <a:defRPr>
                <a:solidFill>
                  <a:srgbClr val="C55A11"/>
                </a:solidFill>
              </a:defRPr>
            </a:lvl4pPr>
            <a:lvl5pPr marL="1879600" indent="-279400">
              <a:buClr>
                <a:schemeClr val="tx1">
                  <a:lumMod val="50000"/>
                  <a:lumOff val="50000"/>
                </a:schemeClr>
              </a:buClr>
              <a:buSzPct val="75000"/>
              <a:buFont typeface="Wingdings" pitchFamily="2" charset="2"/>
              <a:buChar char="§"/>
              <a:tabLst/>
              <a:defRPr>
                <a:solidFill>
                  <a:srgbClr val="C55A11"/>
                </a:solidFill>
              </a:defRPr>
            </a:lvl5pPr>
          </a:lstStyle>
          <a:p>
            <a:pPr lvl="0"/>
            <a:r>
              <a:rPr lang="en-US" dirty="0"/>
              <a:t>Edit Master text styles</a:t>
            </a:r>
          </a:p>
        </p:txBody>
      </p:sp>
      <p:sp>
        <p:nvSpPr>
          <p:cNvPr id="2" name="Text Placeholder 59">
            <a:extLst>
              <a:ext uri="{FF2B5EF4-FFF2-40B4-BE49-F238E27FC236}">
                <a16:creationId xmlns:a16="http://schemas.microsoft.com/office/drawing/2014/main" id="{8DA52E86-604E-CB17-1276-23DC26A0E8CA}"/>
              </a:ext>
            </a:extLst>
          </p:cNvPr>
          <p:cNvSpPr>
            <a:spLocks noGrp="1"/>
          </p:cNvSpPr>
          <p:nvPr>
            <p:ph type="body" sz="quarter" idx="18"/>
          </p:nvPr>
        </p:nvSpPr>
        <p:spPr>
          <a:xfrm>
            <a:off x="1012148" y="3605929"/>
            <a:ext cx="2897246" cy="539172"/>
          </a:xfrm>
          <a:prstGeom prst="rect">
            <a:avLst/>
          </a:prstGeom>
        </p:spPr>
        <p:txBody>
          <a:bodyPr anchor="b">
            <a:normAutofit/>
          </a:bodyPr>
          <a:lstStyle>
            <a:lvl1pPr marL="0" indent="0">
              <a:buNone/>
              <a:defRPr sz="1800" b="1">
                <a:solidFill>
                  <a:srgbClr val="005F7A"/>
                </a:solidFill>
              </a:defRPr>
            </a:lvl1pPr>
          </a:lstStyle>
          <a:p>
            <a:pPr lvl="0"/>
            <a:r>
              <a:rPr lang="en-US" dirty="0"/>
              <a:t>Click to edit Master text styles</a:t>
            </a:r>
          </a:p>
        </p:txBody>
      </p:sp>
      <p:sp>
        <p:nvSpPr>
          <p:cNvPr id="3" name="Text Placeholder 61">
            <a:extLst>
              <a:ext uri="{FF2B5EF4-FFF2-40B4-BE49-F238E27FC236}">
                <a16:creationId xmlns:a16="http://schemas.microsoft.com/office/drawing/2014/main" id="{553C8019-CF87-9BD8-2D90-55CB9F1DC081}"/>
              </a:ext>
            </a:extLst>
          </p:cNvPr>
          <p:cNvSpPr>
            <a:spLocks noGrp="1"/>
          </p:cNvSpPr>
          <p:nvPr>
            <p:ph type="body" sz="quarter" idx="19"/>
          </p:nvPr>
        </p:nvSpPr>
        <p:spPr>
          <a:xfrm>
            <a:off x="1001035" y="4145101"/>
            <a:ext cx="2897246" cy="1468684"/>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
        <p:nvSpPr>
          <p:cNvPr id="5" name="Text Placeholder 59">
            <a:extLst>
              <a:ext uri="{FF2B5EF4-FFF2-40B4-BE49-F238E27FC236}">
                <a16:creationId xmlns:a16="http://schemas.microsoft.com/office/drawing/2014/main" id="{40C103BC-53D2-1DC6-C576-34F6DE34F4EC}"/>
              </a:ext>
            </a:extLst>
          </p:cNvPr>
          <p:cNvSpPr>
            <a:spLocks noGrp="1"/>
          </p:cNvSpPr>
          <p:nvPr>
            <p:ph type="body" sz="quarter" idx="20"/>
          </p:nvPr>
        </p:nvSpPr>
        <p:spPr>
          <a:xfrm>
            <a:off x="4735332" y="3605929"/>
            <a:ext cx="2897246" cy="539172"/>
          </a:xfrm>
          <a:prstGeom prst="rect">
            <a:avLst/>
          </a:prstGeom>
        </p:spPr>
        <p:txBody>
          <a:bodyPr anchor="b">
            <a:normAutofit/>
          </a:bodyPr>
          <a:lstStyle>
            <a:lvl1pPr marL="0" indent="0">
              <a:buNone/>
              <a:defRPr sz="1800" b="1">
                <a:solidFill>
                  <a:srgbClr val="005F7A"/>
                </a:solidFill>
              </a:defRPr>
            </a:lvl1pPr>
          </a:lstStyle>
          <a:p>
            <a:pPr lvl="0"/>
            <a:r>
              <a:rPr lang="en-US" dirty="0"/>
              <a:t>Click to edit Master text styles</a:t>
            </a:r>
          </a:p>
        </p:txBody>
      </p:sp>
      <p:sp>
        <p:nvSpPr>
          <p:cNvPr id="8" name="Text Placeholder 61">
            <a:extLst>
              <a:ext uri="{FF2B5EF4-FFF2-40B4-BE49-F238E27FC236}">
                <a16:creationId xmlns:a16="http://schemas.microsoft.com/office/drawing/2014/main" id="{D0C7D1EA-29D4-CC47-C89D-2D7BD353FB4F}"/>
              </a:ext>
            </a:extLst>
          </p:cNvPr>
          <p:cNvSpPr>
            <a:spLocks noGrp="1"/>
          </p:cNvSpPr>
          <p:nvPr>
            <p:ph type="body" sz="quarter" idx="21"/>
          </p:nvPr>
        </p:nvSpPr>
        <p:spPr>
          <a:xfrm>
            <a:off x="4724219" y="4145101"/>
            <a:ext cx="2897246" cy="1468684"/>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
        <p:nvSpPr>
          <p:cNvPr id="9" name="Text Placeholder 59">
            <a:extLst>
              <a:ext uri="{FF2B5EF4-FFF2-40B4-BE49-F238E27FC236}">
                <a16:creationId xmlns:a16="http://schemas.microsoft.com/office/drawing/2014/main" id="{28683C72-9EA7-4E67-FC7D-09C14EBA9409}"/>
              </a:ext>
            </a:extLst>
          </p:cNvPr>
          <p:cNvSpPr>
            <a:spLocks noGrp="1"/>
          </p:cNvSpPr>
          <p:nvPr>
            <p:ph type="body" sz="quarter" idx="22"/>
          </p:nvPr>
        </p:nvSpPr>
        <p:spPr>
          <a:xfrm>
            <a:off x="8422351" y="3575526"/>
            <a:ext cx="2897246" cy="539172"/>
          </a:xfrm>
          <a:prstGeom prst="rect">
            <a:avLst/>
          </a:prstGeom>
        </p:spPr>
        <p:txBody>
          <a:bodyPr anchor="b">
            <a:normAutofit/>
          </a:bodyPr>
          <a:lstStyle>
            <a:lvl1pPr marL="0" indent="0">
              <a:buNone/>
              <a:defRPr sz="1800" b="1">
                <a:solidFill>
                  <a:srgbClr val="005F7A"/>
                </a:solidFill>
              </a:defRPr>
            </a:lvl1pPr>
          </a:lstStyle>
          <a:p>
            <a:pPr lvl="0"/>
            <a:r>
              <a:rPr lang="en-US" dirty="0"/>
              <a:t>Click to edit Master text styles</a:t>
            </a:r>
          </a:p>
        </p:txBody>
      </p:sp>
      <p:sp>
        <p:nvSpPr>
          <p:cNvPr id="10" name="Text Placeholder 61">
            <a:extLst>
              <a:ext uri="{FF2B5EF4-FFF2-40B4-BE49-F238E27FC236}">
                <a16:creationId xmlns:a16="http://schemas.microsoft.com/office/drawing/2014/main" id="{82933BB0-40A7-2281-8194-A19134710C39}"/>
              </a:ext>
            </a:extLst>
          </p:cNvPr>
          <p:cNvSpPr>
            <a:spLocks noGrp="1"/>
          </p:cNvSpPr>
          <p:nvPr>
            <p:ph type="body" sz="quarter" idx="23"/>
          </p:nvPr>
        </p:nvSpPr>
        <p:spPr>
          <a:xfrm>
            <a:off x="8411238" y="4114698"/>
            <a:ext cx="2897246" cy="1468684"/>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1377179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595552-E46B-0DD8-0ED5-AFED2C3B40C9}"/>
              </a:ext>
              <a:ext uri="{C183D7F6-B498-43B3-948B-1728B52AA6E4}">
                <adec:decorative xmlns:adec="http://schemas.microsoft.com/office/drawing/2017/decorative" val="1"/>
              </a:ext>
            </a:extLst>
          </p:cNvPr>
          <p:cNvSpPr/>
          <p:nvPr userDrawn="1"/>
        </p:nvSpPr>
        <p:spPr>
          <a:xfrm>
            <a:off x="0" y="0"/>
            <a:ext cx="12192000" cy="5943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FABF4AF-1E44-4F8A-D279-7D8557036D2F}"/>
              </a:ext>
            </a:extLst>
          </p:cNvPr>
          <p:cNvSpPr>
            <a:spLocks noGrp="1"/>
          </p:cNvSpPr>
          <p:nvPr>
            <p:ph type="title"/>
          </p:nvPr>
        </p:nvSpPr>
        <p:spPr>
          <a:xfrm>
            <a:off x="838200" y="365125"/>
            <a:ext cx="10515600" cy="1325563"/>
          </a:xfrm>
          <a:prstGeom prst="rect">
            <a:avLst/>
          </a:prstGeom>
        </p:spPr>
        <p:txBody>
          <a:bodyPr/>
          <a:lstStyle>
            <a:lvl1pPr algn="ct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F1CDF867-7AD6-493A-0B3A-2658AF8DCC3A}"/>
              </a:ext>
            </a:extLst>
          </p:cNvPr>
          <p:cNvSpPr>
            <a:spLocks noGrp="1"/>
          </p:cNvSpPr>
          <p:nvPr>
            <p:ph type="body" sz="quarter" idx="10"/>
          </p:nvPr>
        </p:nvSpPr>
        <p:spPr>
          <a:xfrm>
            <a:off x="838200" y="1843088"/>
            <a:ext cx="10515600" cy="3975100"/>
          </a:xfrm>
          <a:prstGeom prst="rect">
            <a:avLst/>
          </a:prstGeom>
        </p:spPr>
        <p:txBody>
          <a:bodyPr/>
          <a:lstStyle>
            <a:lvl1pPr marL="0" indent="0" algn="ctr">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9321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ide-by-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1308100" y="2055813"/>
            <a:ext cx="10045700" cy="3836986"/>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4" name="Picture Placeholder 9">
            <a:extLst>
              <a:ext uri="{FF2B5EF4-FFF2-40B4-BE49-F238E27FC236}">
                <a16:creationId xmlns:a16="http://schemas.microsoft.com/office/drawing/2014/main" id="{D1A0FBD3-F5F1-4B2D-4A84-097C82F3CFB0}"/>
              </a:ext>
            </a:extLst>
          </p:cNvPr>
          <p:cNvSpPr>
            <a:spLocks noGrp="1"/>
          </p:cNvSpPr>
          <p:nvPr>
            <p:ph type="pic" sz="quarter" idx="13"/>
          </p:nvPr>
        </p:nvSpPr>
        <p:spPr>
          <a:xfrm>
            <a:off x="838200" y="2055813"/>
            <a:ext cx="469900" cy="3360737"/>
          </a:xfrm>
          <a:prstGeom prst="rect">
            <a:avLst/>
          </a:prstGeom>
        </p:spPr>
        <p:txBody>
          <a:bodyPr/>
          <a:lstStyle/>
          <a:p>
            <a:endParaRPr lang="en-US"/>
          </a:p>
        </p:txBody>
      </p:sp>
    </p:spTree>
    <p:extLst>
      <p:ext uri="{BB962C8B-B14F-4D97-AF65-F5344CB8AC3E}">
        <p14:creationId xmlns:p14="http://schemas.microsoft.com/office/powerpoint/2010/main" val="5269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3836986"/>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284901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3" name="Content Placeholder 7">
            <a:extLst>
              <a:ext uri="{FF2B5EF4-FFF2-40B4-BE49-F238E27FC236}">
                <a16:creationId xmlns:a16="http://schemas.microsoft.com/office/drawing/2014/main" id="{E8E3BD63-CEC7-39B3-CF8E-AF1E28F1A1C5}"/>
              </a:ext>
            </a:extLst>
          </p:cNvPr>
          <p:cNvSpPr txBox="1">
            <a:spLocks/>
          </p:cNvSpPr>
          <p:nvPr userDrawn="1"/>
        </p:nvSpPr>
        <p:spPr>
          <a:xfrm>
            <a:off x="838200" y="2055813"/>
            <a:ext cx="10515600" cy="595947"/>
          </a:xfrm>
          <a:prstGeom prst="rect">
            <a:avLst/>
          </a:prstGeom>
        </p:spPr>
        <p:txBody>
          <a:bodyPr/>
          <a:lstStyle>
            <a:lvl1pPr marL="0" indent="0" algn="l" defTabSz="914400" rtl="0" eaLnBrk="1" latinLnBrk="0" hangingPunct="1">
              <a:lnSpc>
                <a:spcPct val="90000"/>
              </a:lnSpc>
              <a:spcBef>
                <a:spcPts val="1000"/>
              </a:spcBef>
              <a:buClr>
                <a:schemeClr val="bg2">
                  <a:lumMod val="50000"/>
                </a:schemeClr>
              </a:buClr>
              <a:buSzPct val="75000"/>
              <a:buFont typeface="Wingdings" pitchFamily="2" charset="2"/>
              <a:buNone/>
              <a:defRPr sz="28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ü"/>
              <a:tabLst/>
              <a:defRPr sz="2400" kern="1200">
                <a:solidFill>
                  <a:schemeClr val="tx1">
                    <a:lumMod val="75000"/>
                    <a:lumOff val="25000"/>
                  </a:schemeClr>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ü"/>
              <a:tabLst/>
              <a:defRPr sz="2000" kern="1200">
                <a:solidFill>
                  <a:schemeClr val="tx1">
                    <a:lumMod val="75000"/>
                    <a:lumOff val="25000"/>
                  </a:schemeClr>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ü"/>
              <a:tabLst/>
              <a:defRPr sz="1800" kern="1200">
                <a:solidFill>
                  <a:srgbClr val="005F7A"/>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ü"/>
              <a:tabLst/>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endParaRPr lang="en-US" sz="1400" i="1">
              <a:solidFill>
                <a:schemeClr val="accent2"/>
              </a:solidFill>
            </a:endParaRPr>
          </a:p>
        </p:txBody>
      </p:sp>
      <p:sp>
        <p:nvSpPr>
          <p:cNvPr id="14" name="Rectangle 13">
            <a:extLst>
              <a:ext uri="{FF2B5EF4-FFF2-40B4-BE49-F238E27FC236}">
                <a16:creationId xmlns:a16="http://schemas.microsoft.com/office/drawing/2014/main" id="{7B40D8ED-C323-76F2-649C-1F489F907D9A}"/>
              </a:ext>
            </a:extLst>
          </p:cNvPr>
          <p:cNvSpPr/>
          <p:nvPr userDrawn="1"/>
        </p:nvSpPr>
        <p:spPr>
          <a:xfrm>
            <a:off x="838200" y="2739324"/>
            <a:ext cx="3469218" cy="637068"/>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A827A6-E5AD-8773-2935-70715D049DFC}"/>
              </a:ext>
            </a:extLst>
          </p:cNvPr>
          <p:cNvSpPr/>
          <p:nvPr userDrawn="1"/>
        </p:nvSpPr>
        <p:spPr>
          <a:xfrm>
            <a:off x="4361391" y="2740458"/>
            <a:ext cx="3469218" cy="637068"/>
          </a:xfrm>
          <a:prstGeom prst="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3C6852-B26A-9733-F71E-B043FA38F9BD}"/>
              </a:ext>
            </a:extLst>
          </p:cNvPr>
          <p:cNvSpPr/>
          <p:nvPr userDrawn="1"/>
        </p:nvSpPr>
        <p:spPr>
          <a:xfrm>
            <a:off x="7884582" y="2735117"/>
            <a:ext cx="3469218" cy="637068"/>
          </a:xfrm>
          <a:prstGeom prst="rect">
            <a:avLst/>
          </a:prstGeom>
          <a:noFill/>
          <a:ln w="28575">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C81A7C-EFC6-7E4B-551D-D1C981047E07}"/>
              </a:ext>
            </a:extLst>
          </p:cNvPr>
          <p:cNvSpPr/>
          <p:nvPr userDrawn="1"/>
        </p:nvSpPr>
        <p:spPr>
          <a:xfrm>
            <a:off x="838200" y="3523916"/>
            <a:ext cx="10515600" cy="177850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1B1E0A18-801B-CF94-FDA2-2924053B7F19}"/>
              </a:ext>
            </a:extLst>
          </p:cNvPr>
          <p:cNvSpPr>
            <a:spLocks noGrp="1"/>
          </p:cNvSpPr>
          <p:nvPr>
            <p:ph type="body" sz="quarter" idx="11"/>
          </p:nvPr>
        </p:nvSpPr>
        <p:spPr>
          <a:xfrm>
            <a:off x="838200" y="2746104"/>
            <a:ext cx="3468688" cy="632703"/>
          </a:xfrm>
          <a:prstGeom prst="rect">
            <a:avLst/>
          </a:prstGeom>
        </p:spPr>
        <p:txBody>
          <a:bodyPr/>
          <a:lstStyle>
            <a:lvl1pPr marL="0" indent="0">
              <a:buNone/>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p:txBody>
      </p:sp>
      <p:sp>
        <p:nvSpPr>
          <p:cNvPr id="27" name="Text Placeholder 25">
            <a:extLst>
              <a:ext uri="{FF2B5EF4-FFF2-40B4-BE49-F238E27FC236}">
                <a16:creationId xmlns:a16="http://schemas.microsoft.com/office/drawing/2014/main" id="{6B002422-2D74-8DCE-D965-D18CCE2B332C}"/>
              </a:ext>
            </a:extLst>
          </p:cNvPr>
          <p:cNvSpPr>
            <a:spLocks noGrp="1"/>
          </p:cNvSpPr>
          <p:nvPr>
            <p:ph type="body" sz="quarter" idx="12"/>
          </p:nvPr>
        </p:nvSpPr>
        <p:spPr>
          <a:xfrm>
            <a:off x="4369875" y="2746104"/>
            <a:ext cx="3468688" cy="632703"/>
          </a:xfrm>
          <a:prstGeom prst="rect">
            <a:avLst/>
          </a:prstGeom>
        </p:spPr>
        <p:txBody>
          <a:bodyPr/>
          <a:lstStyle>
            <a:lvl1pPr marL="0" indent="0">
              <a:buNone/>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p:txBody>
      </p:sp>
      <p:sp>
        <p:nvSpPr>
          <p:cNvPr id="29" name="Text Placeholder 25">
            <a:extLst>
              <a:ext uri="{FF2B5EF4-FFF2-40B4-BE49-F238E27FC236}">
                <a16:creationId xmlns:a16="http://schemas.microsoft.com/office/drawing/2014/main" id="{3797A073-B2CD-F565-51E2-9F3A00F4E2EC}"/>
              </a:ext>
            </a:extLst>
          </p:cNvPr>
          <p:cNvSpPr>
            <a:spLocks noGrp="1"/>
          </p:cNvSpPr>
          <p:nvPr>
            <p:ph type="body" sz="quarter" idx="13"/>
          </p:nvPr>
        </p:nvSpPr>
        <p:spPr>
          <a:xfrm>
            <a:off x="7885112" y="2746104"/>
            <a:ext cx="3468688" cy="632703"/>
          </a:xfrm>
          <a:prstGeom prst="rect">
            <a:avLst/>
          </a:prstGeom>
        </p:spPr>
        <p:txBody>
          <a:bodyPr/>
          <a:lstStyle>
            <a:lvl1pPr marL="0" indent="0">
              <a:buNone/>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p:txBody>
      </p:sp>
      <p:sp>
        <p:nvSpPr>
          <p:cNvPr id="31" name="Text Placeholder 30">
            <a:extLst>
              <a:ext uri="{FF2B5EF4-FFF2-40B4-BE49-F238E27FC236}">
                <a16:creationId xmlns:a16="http://schemas.microsoft.com/office/drawing/2014/main" id="{BD05401A-CD63-0AA9-453B-3F266F943433}"/>
              </a:ext>
            </a:extLst>
          </p:cNvPr>
          <p:cNvSpPr>
            <a:spLocks noGrp="1"/>
          </p:cNvSpPr>
          <p:nvPr>
            <p:ph type="body" sz="quarter" idx="14"/>
          </p:nvPr>
        </p:nvSpPr>
        <p:spPr>
          <a:xfrm>
            <a:off x="838200" y="3517900"/>
            <a:ext cx="10515600" cy="1778504"/>
          </a:xfrm>
          <a:prstGeom prst="rect">
            <a:avLst/>
          </a:prstGeom>
        </p:spPr>
        <p:txBody>
          <a:bodyPr/>
          <a:lstStyle>
            <a:lvl1pPr marL="0" indent="0">
              <a:buNone/>
              <a:defRPr sz="1400">
                <a:solidFill>
                  <a:schemeClr val="tx1">
                    <a:lumMod val="75000"/>
                    <a:lumOff val="25000"/>
                  </a:schemeClr>
                </a:solidFill>
              </a:defRPr>
            </a:lvl1pPr>
            <a:lvl2pPr marL="457200" indent="0">
              <a:buNone/>
              <a:defRPr sz="1400"/>
            </a:lvl2pPr>
            <a:lvl3pPr marL="914400" indent="0">
              <a:buNone/>
              <a:defRPr sz="1400"/>
            </a:lvl3pPr>
          </a:lstStyle>
          <a:p>
            <a:pPr lvl="0"/>
            <a:r>
              <a:rPr lang="en-US" dirty="0"/>
              <a:t>Click to edit Master text styles</a:t>
            </a:r>
          </a:p>
        </p:txBody>
      </p:sp>
      <p:sp>
        <p:nvSpPr>
          <p:cNvPr id="33" name="Text Placeholder 32">
            <a:extLst>
              <a:ext uri="{FF2B5EF4-FFF2-40B4-BE49-F238E27FC236}">
                <a16:creationId xmlns:a16="http://schemas.microsoft.com/office/drawing/2014/main" id="{64C42CB3-E0FD-7102-51A4-14847C1B021E}"/>
              </a:ext>
            </a:extLst>
          </p:cNvPr>
          <p:cNvSpPr>
            <a:spLocks noGrp="1"/>
          </p:cNvSpPr>
          <p:nvPr>
            <p:ph type="body" sz="quarter" idx="15"/>
          </p:nvPr>
        </p:nvSpPr>
        <p:spPr>
          <a:xfrm>
            <a:off x="838200" y="5397500"/>
            <a:ext cx="10515600" cy="469900"/>
          </a:xfrm>
          <a:prstGeom prst="rect">
            <a:avLst/>
          </a:prstGeom>
        </p:spPr>
        <p:txBody>
          <a:bodyPr/>
          <a:lstStyle>
            <a:lvl1pPr marL="0" indent="0">
              <a:buNone/>
              <a:defRPr sz="1400">
                <a:solidFill>
                  <a:schemeClr val="tx1">
                    <a:lumMod val="75000"/>
                    <a:lumOff val="25000"/>
                  </a:schemeClr>
                </a:solidFill>
              </a:defRPr>
            </a:lvl1pPr>
            <a:lvl2pPr>
              <a:defRPr sz="1400">
                <a:solidFill>
                  <a:schemeClr val="tx1">
                    <a:lumMod val="75000"/>
                    <a:lumOff val="25000"/>
                  </a:schemeClr>
                </a:solidFill>
              </a:defRPr>
            </a:lvl2pPr>
            <a:lvl3pPr>
              <a:defRPr sz="14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Click to edit Master text styles</a:t>
            </a:r>
          </a:p>
        </p:txBody>
      </p:sp>
      <p:sp>
        <p:nvSpPr>
          <p:cNvPr id="3" name="Slide Number Placeholder 5">
            <a:extLst>
              <a:ext uri="{FF2B5EF4-FFF2-40B4-BE49-F238E27FC236}">
                <a16:creationId xmlns:a16="http://schemas.microsoft.com/office/drawing/2014/main" id="{7CF5069B-0044-CDAB-96E8-660B0B12CD48}"/>
              </a:ext>
            </a:extLst>
          </p:cNvPr>
          <p:cNvSpPr>
            <a:spLocks noGrp="1"/>
          </p:cNvSpPr>
          <p:nvPr>
            <p:ph type="sldNum" sz="quarter" idx="16"/>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412686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784E-83D6-424A-870D-D1DB4FF7613A}"/>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3E8303B-E926-6A48-8EF1-3836BA795D4A}"/>
              </a:ext>
            </a:extLst>
          </p:cNvPr>
          <p:cNvSpPr>
            <a:spLocks noGrp="1"/>
          </p:cNvSpPr>
          <p:nvPr>
            <p:ph idx="1" hasCustomPrompt="1"/>
          </p:nvPr>
        </p:nvSpPr>
        <p:spPr>
          <a:xfrm>
            <a:off x="838200" y="2055813"/>
            <a:ext cx="10515600" cy="595947"/>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35BA9F-5A16-DE43-B065-E1F330F0A5C4}"/>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4" name="Content Placeholder 2">
            <a:extLst>
              <a:ext uri="{FF2B5EF4-FFF2-40B4-BE49-F238E27FC236}">
                <a16:creationId xmlns:a16="http://schemas.microsoft.com/office/drawing/2014/main" id="{2BD623FA-9358-54DB-9DA2-9224BE4823A9}"/>
              </a:ext>
            </a:extLst>
          </p:cNvPr>
          <p:cNvSpPr>
            <a:spLocks noGrp="1"/>
          </p:cNvSpPr>
          <p:nvPr>
            <p:ph idx="13" hasCustomPrompt="1"/>
          </p:nvPr>
        </p:nvSpPr>
        <p:spPr>
          <a:xfrm>
            <a:off x="838200" y="2739704"/>
            <a:ext cx="10515600" cy="879796"/>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FC98B37E-3BB8-DA89-8399-75EF93ADB798}"/>
              </a:ext>
            </a:extLst>
          </p:cNvPr>
          <p:cNvSpPr>
            <a:spLocks noGrp="1"/>
          </p:cNvSpPr>
          <p:nvPr>
            <p:ph idx="14" hasCustomPrompt="1"/>
          </p:nvPr>
        </p:nvSpPr>
        <p:spPr>
          <a:xfrm>
            <a:off x="838200" y="3708400"/>
            <a:ext cx="10515600" cy="2078670"/>
          </a:xfrm>
          <a:prstGeom prst="rect">
            <a:avLst/>
          </a:prstGeom>
        </p:spPr>
        <p:txBody>
          <a:bodyPr/>
          <a:lstStyle>
            <a:lvl1pPr marL="0" indent="0">
              <a:buNone/>
              <a:defRPr>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82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AA4A-EF5B-6BD0-7A67-62AAE6152B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5985DFD0-6276-6351-7104-6BE82B044110}"/>
              </a:ext>
            </a:extLst>
          </p:cNvPr>
          <p:cNvSpPr/>
          <p:nvPr userDrawn="1"/>
        </p:nvSpPr>
        <p:spPr>
          <a:xfrm>
            <a:off x="838200" y="2714304"/>
            <a:ext cx="3425190" cy="853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A7FE6B-0A93-1184-255F-4E5204F1E728}"/>
              </a:ext>
            </a:extLst>
          </p:cNvPr>
          <p:cNvSpPr/>
          <p:nvPr userDrawn="1"/>
        </p:nvSpPr>
        <p:spPr>
          <a:xfrm>
            <a:off x="7928612" y="2714305"/>
            <a:ext cx="3425190" cy="8534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C61940-0869-2806-603E-A9FA4D28EFE7}"/>
              </a:ext>
            </a:extLst>
          </p:cNvPr>
          <p:cNvSpPr/>
          <p:nvPr userDrawn="1"/>
        </p:nvSpPr>
        <p:spPr>
          <a:xfrm>
            <a:off x="4383406" y="2718550"/>
            <a:ext cx="3425190" cy="85344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8905F33-C45C-1B9E-F0DA-16FC8CD4944C}"/>
              </a:ext>
            </a:extLst>
          </p:cNvPr>
          <p:cNvSpPr>
            <a:spLocks noGrp="1"/>
          </p:cNvSpPr>
          <p:nvPr>
            <p:ph idx="1" hasCustomPrompt="1"/>
          </p:nvPr>
        </p:nvSpPr>
        <p:spPr>
          <a:xfrm>
            <a:off x="838200" y="2055813"/>
            <a:ext cx="10515600" cy="595947"/>
          </a:xfrm>
          <a:prstGeom prst="rect">
            <a:avLst/>
          </a:prstGeom>
        </p:spPr>
        <p:txBody>
          <a:bodyPr/>
          <a:lstStyle>
            <a:lvl1pPr marL="0" indent="0">
              <a:buNone/>
              <a:defRPr sz="1400">
                <a:solidFill>
                  <a:schemeClr val="accent2"/>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7" name="Content Placeholder 2">
            <a:extLst>
              <a:ext uri="{FF2B5EF4-FFF2-40B4-BE49-F238E27FC236}">
                <a16:creationId xmlns:a16="http://schemas.microsoft.com/office/drawing/2014/main" id="{C9733ADE-735C-4DCC-2B86-E5BC59B01A77}"/>
              </a:ext>
            </a:extLst>
          </p:cNvPr>
          <p:cNvSpPr>
            <a:spLocks noGrp="1"/>
          </p:cNvSpPr>
          <p:nvPr>
            <p:ph idx="10" hasCustomPrompt="1"/>
          </p:nvPr>
        </p:nvSpPr>
        <p:spPr>
          <a:xfrm>
            <a:off x="939800" y="2813866"/>
            <a:ext cx="3215640" cy="595947"/>
          </a:xfrm>
          <a:prstGeom prst="rect">
            <a:avLst/>
          </a:prstGeom>
        </p:spPr>
        <p:txBody>
          <a:bodyPr/>
          <a:lstStyle>
            <a:lvl1pPr marL="0" indent="0">
              <a:buNone/>
              <a:defRPr sz="1400">
                <a:solidFill>
                  <a:schemeClr val="bg1"/>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8" name="Content Placeholder 2">
            <a:extLst>
              <a:ext uri="{FF2B5EF4-FFF2-40B4-BE49-F238E27FC236}">
                <a16:creationId xmlns:a16="http://schemas.microsoft.com/office/drawing/2014/main" id="{89E4E6D0-C815-E680-6BB4-361617A5FB98}"/>
              </a:ext>
            </a:extLst>
          </p:cNvPr>
          <p:cNvSpPr>
            <a:spLocks noGrp="1"/>
          </p:cNvSpPr>
          <p:nvPr>
            <p:ph idx="11" hasCustomPrompt="1"/>
          </p:nvPr>
        </p:nvSpPr>
        <p:spPr>
          <a:xfrm>
            <a:off x="4495801" y="2818112"/>
            <a:ext cx="3215640" cy="595947"/>
          </a:xfrm>
          <a:prstGeom prst="rect">
            <a:avLst/>
          </a:prstGeom>
        </p:spPr>
        <p:txBody>
          <a:bodyPr/>
          <a:lstStyle>
            <a:lvl1pPr marL="0" indent="0">
              <a:buNone/>
              <a:defRPr sz="1400">
                <a:solidFill>
                  <a:schemeClr val="tx1">
                    <a:lumMod val="75000"/>
                    <a:lumOff val="25000"/>
                  </a:schemeClr>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9" name="Content Placeholder 2">
            <a:extLst>
              <a:ext uri="{FF2B5EF4-FFF2-40B4-BE49-F238E27FC236}">
                <a16:creationId xmlns:a16="http://schemas.microsoft.com/office/drawing/2014/main" id="{EF953E17-6CB3-39CE-6B8F-A30FBDA4EEAE}"/>
              </a:ext>
            </a:extLst>
          </p:cNvPr>
          <p:cNvSpPr>
            <a:spLocks noGrp="1"/>
          </p:cNvSpPr>
          <p:nvPr>
            <p:ph idx="12" hasCustomPrompt="1"/>
          </p:nvPr>
        </p:nvSpPr>
        <p:spPr>
          <a:xfrm>
            <a:off x="8051802" y="2813866"/>
            <a:ext cx="3215640" cy="595947"/>
          </a:xfrm>
          <a:prstGeom prst="rect">
            <a:avLst/>
          </a:prstGeom>
        </p:spPr>
        <p:txBody>
          <a:bodyPr/>
          <a:lstStyle>
            <a:lvl1pPr marL="0" indent="0">
              <a:buNone/>
              <a:defRPr sz="1400">
                <a:solidFill>
                  <a:schemeClr val="accent1"/>
                </a:solidFill>
              </a:defRPr>
            </a:lvl1pPr>
            <a:lvl2pPr marL="508000" indent="-279400">
              <a:buClr>
                <a:schemeClr val="tx1">
                  <a:lumMod val="50000"/>
                  <a:lumOff val="50000"/>
                </a:schemeClr>
              </a:buClr>
              <a:buFont typeface="Wingdings" pitchFamily="2" charset="2"/>
              <a:buChar char="ü"/>
              <a:tabLst/>
              <a:defRPr>
                <a:solidFill>
                  <a:schemeClr val="tx1">
                    <a:lumMod val="75000"/>
                    <a:lumOff val="25000"/>
                  </a:schemeClr>
                </a:solidFill>
              </a:defRPr>
            </a:lvl2pPr>
            <a:lvl3pPr marL="965200" indent="-279400">
              <a:buClr>
                <a:schemeClr val="tx1">
                  <a:lumMod val="50000"/>
                  <a:lumOff val="50000"/>
                </a:schemeClr>
              </a:buClr>
              <a:buFont typeface="Wingdings" pitchFamily="2" charset="2"/>
              <a:buChar char="ü"/>
              <a:tabLst/>
              <a:defRPr>
                <a:solidFill>
                  <a:schemeClr val="tx1">
                    <a:lumMod val="75000"/>
                    <a:lumOff val="25000"/>
                  </a:schemeClr>
                </a:solidFill>
              </a:defRPr>
            </a:lvl3pPr>
            <a:lvl4pPr marL="1422400" indent="-279400">
              <a:buClr>
                <a:schemeClr val="tx1">
                  <a:lumMod val="50000"/>
                  <a:lumOff val="50000"/>
                </a:schemeClr>
              </a:buClr>
              <a:buFont typeface="Wingdings" pitchFamily="2" charset="2"/>
              <a:buChar char="ü"/>
              <a:tabLst/>
              <a:defRPr>
                <a:solidFill>
                  <a:srgbClr val="005F7A"/>
                </a:solidFill>
              </a:defRPr>
            </a:lvl4pPr>
            <a:lvl5pPr marL="1879600" indent="-279400">
              <a:buClr>
                <a:schemeClr val="tx1">
                  <a:lumMod val="50000"/>
                  <a:lumOff val="50000"/>
                </a:schemeClr>
              </a:buClr>
              <a:buFont typeface="Wingdings" pitchFamily="2" charset="2"/>
              <a:buChar char="ü"/>
              <a:tabLst/>
              <a:defRPr>
                <a:solidFill>
                  <a:schemeClr val="tx1">
                    <a:lumMod val="65000"/>
                    <a:lumOff val="35000"/>
                  </a:schemeClr>
                </a:solidFill>
              </a:defRPr>
            </a:lvl5pPr>
          </a:lstStyle>
          <a:p>
            <a:pPr lvl="0"/>
            <a:r>
              <a:rPr lang="en-US" dirty="0"/>
              <a:t>Edit Master text styles</a:t>
            </a:r>
          </a:p>
        </p:txBody>
      </p:sp>
      <p:sp>
        <p:nvSpPr>
          <p:cNvPr id="10" name="Rectangle 9">
            <a:extLst>
              <a:ext uri="{FF2B5EF4-FFF2-40B4-BE49-F238E27FC236}">
                <a16:creationId xmlns:a16="http://schemas.microsoft.com/office/drawing/2014/main" id="{6AFC933D-BC7A-C3DE-9979-B1116CAF8525}"/>
              </a:ext>
            </a:extLst>
          </p:cNvPr>
          <p:cNvSpPr/>
          <p:nvPr userDrawn="1"/>
        </p:nvSpPr>
        <p:spPr>
          <a:xfrm>
            <a:off x="838200" y="3675376"/>
            <a:ext cx="10515600" cy="1601140"/>
          </a:xfrm>
          <a:prstGeom prst="rect">
            <a:avLst/>
          </a:prstGeom>
          <a:noFill/>
          <a:ln w="28575">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BDFD202-DA60-9BC8-AD9F-90BFF89BB53D}"/>
              </a:ext>
            </a:extLst>
          </p:cNvPr>
          <p:cNvSpPr>
            <a:spLocks noGrp="1"/>
          </p:cNvSpPr>
          <p:nvPr>
            <p:ph type="body" sz="quarter" idx="13"/>
          </p:nvPr>
        </p:nvSpPr>
        <p:spPr>
          <a:xfrm>
            <a:off x="939800" y="3737582"/>
            <a:ext cx="10328275" cy="1462734"/>
          </a:xfrm>
          <a:prstGeom prst="rect">
            <a:avLst/>
          </a:prstGeom>
        </p:spPr>
        <p:txBody>
          <a:bodyPr/>
          <a:lstStyle>
            <a:lvl1pPr marL="173038" indent="-173038">
              <a:buSzPct val="100000"/>
              <a:buFont typeface="Arial" panose="020B0604020202020204" pitchFamily="34" charset="0"/>
              <a:buChar char="•"/>
              <a:tabLst/>
              <a:defRPr sz="1600"/>
            </a:lvl1pPr>
            <a:lvl2pPr marL="347663" indent="-163513">
              <a:buFont typeface="Courier New" panose="02070309020205020404" pitchFamily="49" charset="0"/>
              <a:buChar char="o"/>
              <a:tabLst/>
              <a:defRPr sz="1400"/>
            </a:lvl2pPr>
            <a:lvl3pPr marL="522288" indent="-174625">
              <a:buFont typeface="Wingdings" pitchFamily="2" charset="2"/>
              <a:buChar char="§"/>
              <a:tabLst/>
              <a:defRPr sz="1400">
                <a:solidFill>
                  <a:schemeClr val="accent1"/>
                </a:solidFill>
              </a:defRPr>
            </a:lvl3pPr>
            <a:lvl4pPr marL="746125" indent="-174625">
              <a:buFont typeface="Arial" panose="020B0604020202020204" pitchFamily="34" charset="0"/>
              <a:buChar char="•"/>
              <a:tabLst/>
              <a:defRPr sz="1000"/>
            </a:lvl4pPr>
            <a:lvl5pPr marL="2057400" indent="-228600">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1">
            <a:extLst>
              <a:ext uri="{FF2B5EF4-FFF2-40B4-BE49-F238E27FC236}">
                <a16:creationId xmlns:a16="http://schemas.microsoft.com/office/drawing/2014/main" id="{5AC7AF2A-B2CA-FE87-66F1-6274DFB95384}"/>
              </a:ext>
            </a:extLst>
          </p:cNvPr>
          <p:cNvSpPr>
            <a:spLocks noGrp="1"/>
          </p:cNvSpPr>
          <p:nvPr>
            <p:ph type="body" sz="quarter" idx="14"/>
          </p:nvPr>
        </p:nvSpPr>
        <p:spPr>
          <a:xfrm>
            <a:off x="838200" y="5372592"/>
            <a:ext cx="10328275" cy="554477"/>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B3DD581-340C-C5F6-8F05-8972A49E82BE}"/>
              </a:ext>
            </a:extLst>
          </p:cNvPr>
          <p:cNvSpPr>
            <a:spLocks noGrp="1"/>
          </p:cNvSpPr>
          <p:nvPr>
            <p:ph type="sldNum" sz="quarter" idx="15"/>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Tree>
    <p:extLst>
      <p:ext uri="{BB962C8B-B14F-4D97-AF65-F5344CB8AC3E}">
        <p14:creationId xmlns:p14="http://schemas.microsoft.com/office/powerpoint/2010/main" val="10469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p:nvPr>
        </p:nvSpPr>
        <p:spPr>
          <a:xfrm>
            <a:off x="838200" y="2046604"/>
            <a:ext cx="10515600" cy="2058035"/>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2C87970D-7454-3CE2-96C2-B97FD3FB3716}"/>
              </a:ext>
            </a:extLst>
          </p:cNvPr>
          <p:cNvSpPr>
            <a:spLocks noGrp="1"/>
          </p:cNvSpPr>
          <p:nvPr>
            <p:ph idx="13" hasCustomPrompt="1"/>
          </p:nvPr>
        </p:nvSpPr>
        <p:spPr>
          <a:xfrm>
            <a:off x="838200" y="4280535"/>
            <a:ext cx="10515600" cy="1581785"/>
          </a:xfrm>
          <a:prstGeom prst="rect">
            <a:avLst/>
          </a:prstGeom>
        </p:spPr>
        <p:txBody>
          <a:bodyPr/>
          <a:lstStyle>
            <a:lvl1pPr marL="0" indent="0">
              <a:buClr>
                <a:schemeClr val="tx1">
                  <a:lumMod val="50000"/>
                  <a:lumOff val="50000"/>
                </a:schemeClr>
              </a:buClr>
              <a:buFont typeface="Arial" panose="020B0604020202020204" pitchFamily="34" charset="0"/>
              <a:buNone/>
              <a:tabLst/>
              <a:defRPr i="1">
                <a:solidFill>
                  <a:schemeClr val="tx1">
                    <a:lumMod val="75000"/>
                    <a:lumOff val="25000"/>
                  </a:schemeClr>
                </a:solidFill>
              </a:defRPr>
            </a:lvl1pPr>
            <a:lvl2pPr marL="228600" indent="0">
              <a:buClr>
                <a:schemeClr val="tx1">
                  <a:lumMod val="50000"/>
                  <a:lumOff val="50000"/>
                </a:schemeClr>
              </a:buClr>
              <a:buFont typeface="Arial" panose="020B0604020202020204" pitchFamily="34" charset="0"/>
              <a:buNone/>
              <a:tabLst/>
              <a:defRPr>
                <a:solidFill>
                  <a:schemeClr val="tx1">
                    <a:lumMod val="75000"/>
                    <a:lumOff val="25000"/>
                  </a:schemeClr>
                </a:solidFill>
              </a:defRPr>
            </a:lvl2pPr>
            <a:lvl3pPr marL="965200" indent="-279400">
              <a:buClr>
                <a:schemeClr val="tx1">
                  <a:lumMod val="50000"/>
                  <a:lumOff val="50000"/>
                </a:schemeClr>
              </a:buClr>
              <a:buFont typeface="Arial" panose="020B0604020202020204" pitchFamily="34" charset="0"/>
              <a:buChar char="•"/>
              <a:tabLst/>
              <a:defRPr>
                <a:solidFill>
                  <a:schemeClr val="tx1">
                    <a:lumMod val="75000"/>
                    <a:lumOff val="25000"/>
                  </a:schemeClr>
                </a:solidFill>
              </a:defRPr>
            </a:lvl3pPr>
            <a:lvl4pPr marL="1422400" indent="-279400">
              <a:buClr>
                <a:schemeClr val="tx1">
                  <a:lumMod val="50000"/>
                  <a:lumOff val="50000"/>
                </a:schemeClr>
              </a:buClr>
              <a:buFont typeface="Arial" panose="020B0604020202020204" pitchFamily="34" charset="0"/>
              <a:buChar char="•"/>
              <a:tabLst/>
              <a:defRPr>
                <a:solidFill>
                  <a:srgbClr val="005F7A"/>
                </a:solidFill>
              </a:defRPr>
            </a:lvl4pPr>
            <a:lvl5pPr marL="1879600" indent="-279400">
              <a:buClr>
                <a:schemeClr val="tx1">
                  <a:lumMod val="50000"/>
                  <a:lumOff val="50000"/>
                </a:schemeClr>
              </a:buClr>
              <a:buFont typeface="Arial" panose="020B0604020202020204" pitchFamily="34" charset="0"/>
              <a:buChar char="•"/>
              <a:tabLst/>
              <a:defRPr>
                <a:solidFill>
                  <a:schemeClr val="tx1">
                    <a:lumMod val="65000"/>
                    <a:lumOff val="35000"/>
                  </a:schemeClr>
                </a:solidFill>
              </a:defRPr>
            </a:lvl5pPr>
          </a:lstStyle>
          <a:p>
            <a:pPr lvl="0"/>
            <a:r>
              <a:rPr lang="en-US" dirty="0"/>
              <a:t>Edit Master text styles</a:t>
            </a:r>
          </a:p>
        </p:txBody>
      </p:sp>
    </p:spTree>
    <p:extLst>
      <p:ext uri="{BB962C8B-B14F-4D97-AF65-F5344CB8AC3E}">
        <p14:creationId xmlns:p14="http://schemas.microsoft.com/office/powerpoint/2010/main" val="326607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E71AD5-2568-5F45-B7CC-CB512072FB5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217DA-EE77-7549-94B4-060753C46E6D}"/>
              </a:ext>
            </a:extLst>
          </p:cNvPr>
          <p:cNvSpPr>
            <a:spLocks noGrp="1"/>
          </p:cNvSpPr>
          <p:nvPr>
            <p:ph type="sldNum" sz="quarter" idx="12"/>
          </p:nvPr>
        </p:nvSpPr>
        <p:spPr>
          <a:xfrm>
            <a:off x="10629900" y="6218237"/>
            <a:ext cx="723900" cy="365125"/>
          </a:xfrm>
          <a:prstGeom prst="rect">
            <a:avLst/>
          </a:prstGeom>
        </p:spPr>
        <p:txBody>
          <a:bodyPr/>
          <a:lstStyle>
            <a:lvl1pPr algn="r">
              <a:defRPr/>
            </a:lvl1pPr>
          </a:lstStyle>
          <a:p>
            <a:fld id="{810C48DE-2B38-BE4F-8436-BDD66F11DF22}" type="slidenum">
              <a:rPr lang="en-US" smtClean="0"/>
              <a:pPr/>
              <a:t>‹#›</a:t>
            </a:fld>
            <a:endParaRPr lang="en-US"/>
          </a:p>
        </p:txBody>
      </p:sp>
      <p:sp>
        <p:nvSpPr>
          <p:cNvPr id="11" name="Title 1">
            <a:extLst>
              <a:ext uri="{FF2B5EF4-FFF2-40B4-BE49-F238E27FC236}">
                <a16:creationId xmlns:a16="http://schemas.microsoft.com/office/drawing/2014/main" id="{4780CF12-60D7-6790-67AE-6A88C2A2C0C9}"/>
              </a:ext>
            </a:extLst>
          </p:cNvPr>
          <p:cNvSpPr>
            <a:spLocks noGrp="1"/>
          </p:cNvSpPr>
          <p:nvPr>
            <p:ph type="title"/>
          </p:nvPr>
        </p:nvSpPr>
        <p:spPr>
          <a:xfrm>
            <a:off x="838200" y="365125"/>
            <a:ext cx="10515600" cy="1325563"/>
          </a:xfrm>
          <a:prstGeom prst="rect">
            <a:avLst/>
          </a:prstGeom>
        </p:spPr>
        <p:txBody>
          <a:bodyPr>
            <a:normAutofit/>
          </a:bodyPr>
          <a:lstStyle>
            <a:lvl1pPr>
              <a:defRPr sz="3900">
                <a:latin typeface="Calibri" panose="020F0502020204030204" pitchFamily="34" charset="0"/>
                <a:cs typeface="Calibri" panose="020F050202020403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457681-A782-B5A2-5487-DAAF91880059}"/>
              </a:ext>
            </a:extLst>
          </p:cNvPr>
          <p:cNvSpPr>
            <a:spLocks noGrp="1"/>
          </p:cNvSpPr>
          <p:nvPr>
            <p:ph idx="1"/>
          </p:nvPr>
        </p:nvSpPr>
        <p:spPr>
          <a:xfrm>
            <a:off x="838200" y="2055812"/>
            <a:ext cx="10515600" cy="3776027"/>
          </a:xfrm>
          <a:prstGeom prst="rect">
            <a:avLst/>
          </a:prstGeom>
        </p:spPr>
        <p:txBody>
          <a:bodyPr/>
          <a:lstStyle>
            <a:lvl1pPr marL="233363" indent="-233363">
              <a:buClr>
                <a:schemeClr val="tx1">
                  <a:lumMod val="50000"/>
                  <a:lumOff val="50000"/>
                </a:schemeClr>
              </a:buClr>
              <a:buSzPct val="75000"/>
              <a:buFont typeface="Wingdings" pitchFamily="2" charset="2"/>
              <a:buChar char="§"/>
              <a:tabLst/>
              <a:defRPr>
                <a:solidFill>
                  <a:schemeClr val="tx1">
                    <a:lumMod val="75000"/>
                    <a:lumOff val="25000"/>
                  </a:schemeClr>
                </a:solidFill>
              </a:defRPr>
            </a:lvl1pPr>
            <a:lvl2pPr marL="5080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2pPr>
            <a:lvl3pPr marL="965200" indent="-279400">
              <a:buClr>
                <a:schemeClr val="tx1">
                  <a:lumMod val="50000"/>
                  <a:lumOff val="50000"/>
                </a:schemeClr>
              </a:buClr>
              <a:buSzPct val="75000"/>
              <a:buFont typeface="Wingdings" pitchFamily="2" charset="2"/>
              <a:buChar char="§"/>
              <a:tabLst/>
              <a:defRPr>
                <a:solidFill>
                  <a:schemeClr val="tx1">
                    <a:lumMod val="75000"/>
                    <a:lumOff val="25000"/>
                  </a:schemeClr>
                </a:solidFill>
              </a:defRPr>
            </a:lvl3pPr>
            <a:lvl4pPr marL="1422400" indent="-279400">
              <a:buClr>
                <a:schemeClr val="tx1">
                  <a:lumMod val="50000"/>
                  <a:lumOff val="50000"/>
                </a:schemeClr>
              </a:buClr>
              <a:buSzPct val="75000"/>
              <a:buFont typeface="Wingdings" pitchFamily="2" charset="2"/>
              <a:buChar char="§"/>
              <a:tabLst/>
              <a:defRPr>
                <a:solidFill>
                  <a:srgbClr val="005F7A"/>
                </a:solidFill>
              </a:defRPr>
            </a:lvl4pPr>
            <a:lvl5pPr marL="1879600" indent="-279400">
              <a:buClr>
                <a:schemeClr val="tx1">
                  <a:lumMod val="50000"/>
                  <a:lumOff val="50000"/>
                </a:schemeClr>
              </a:buClr>
              <a:buSzPct val="75000"/>
              <a:buFont typeface="Wingdings" pitchFamily="2" charset="2"/>
              <a:buChar char="§"/>
              <a:tabLst/>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85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9E260A-272D-4299-AF6C-7D3A3FED8EC5}"/>
              </a:ext>
              <a:ext uri="{C183D7F6-B498-43B3-948B-1728B52AA6E4}">
                <adec:decorative xmlns:adec="http://schemas.microsoft.com/office/drawing/2017/decorative" val="1"/>
              </a:ext>
            </a:extLst>
          </p:cNvPr>
          <p:cNvPicPr>
            <a:picLocks noChangeAspect="1"/>
          </p:cNvPicPr>
          <p:nvPr userDrawn="1"/>
        </p:nvPicPr>
        <p:blipFill>
          <a:blip r:embed="rId28"/>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7E42D4B-C971-4B19-D53B-C85B3B704B9D}"/>
              </a:ext>
              <a:ext uri="{C183D7F6-B498-43B3-948B-1728B52AA6E4}">
                <adec:decorative xmlns:adec="http://schemas.microsoft.com/office/drawing/2017/decorative" val="1"/>
              </a:ext>
            </a:extLst>
          </p:cNvPr>
          <p:cNvSpPr/>
          <p:nvPr userDrawn="1"/>
        </p:nvSpPr>
        <p:spPr>
          <a:xfrm>
            <a:off x="0" y="5943600"/>
            <a:ext cx="12192000" cy="914400"/>
          </a:xfrm>
          <a:prstGeom prst="rect">
            <a:avLst/>
          </a:prstGeom>
          <a:solidFill>
            <a:srgbClr val="BFBF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37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702" r:id="rId4"/>
    <p:sldLayoutId id="2147483703" r:id="rId5"/>
    <p:sldLayoutId id="2147483704" r:id="rId6"/>
    <p:sldLayoutId id="2147483705" r:id="rId7"/>
    <p:sldLayoutId id="2147483663" r:id="rId8"/>
    <p:sldLayoutId id="2147483673" r:id="rId9"/>
    <p:sldLayoutId id="2147483674" r:id="rId10"/>
    <p:sldLayoutId id="2147483698" r:id="rId11"/>
    <p:sldLayoutId id="2147483675" r:id="rId12"/>
    <p:sldLayoutId id="2147483676" r:id="rId13"/>
    <p:sldLayoutId id="2147483677" r:id="rId14"/>
    <p:sldLayoutId id="2147483682" r:id="rId15"/>
    <p:sldLayoutId id="2147483699" r:id="rId16"/>
    <p:sldLayoutId id="2147483695" r:id="rId17"/>
    <p:sldLayoutId id="2147483678" r:id="rId18"/>
    <p:sldLayoutId id="2147483679" r:id="rId19"/>
    <p:sldLayoutId id="2147483680" r:id="rId20"/>
    <p:sldLayoutId id="2147483694" r:id="rId21"/>
    <p:sldLayoutId id="2147483686" r:id="rId22"/>
    <p:sldLayoutId id="2147483706" r:id="rId23"/>
    <p:sldLayoutId id="2147483707" r:id="rId24"/>
    <p:sldLayoutId id="2147483683" r:id="rId25"/>
    <p:sldLayoutId id="2147483697" r:id="rId26"/>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lumMod val="50000"/>
          </a:schemeClr>
        </a:buClr>
        <a:buSzPct val="75000"/>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75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SzPct val="75000"/>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50000"/>
          </a:schemeClr>
        </a:buClr>
        <a:buSzPct val="7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SzPct val="75000"/>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tsd.va.gov/PTSD/professional/assessment/index.asp"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ptsd.va.gov/PTSD/professional/continuing_ed/caps5_clinician_training.as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1.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ptsd.va.gov/"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https://www.healthquality.va.gov/guidelines/mh/ptsd/" TargetMode="External"/><Relationship Id="rId5" Type="http://schemas.openxmlformats.org/officeDocument/2006/relationships/hyperlink" Target="https://www.ptsd.va.gov/professional/consult/" TargetMode="External"/><Relationship Id="rId4" Type="http://schemas.openxmlformats.org/officeDocument/2006/relationships/hyperlink" Target="http://www.ptsd.va.gov/decisionai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E7A89C-60FB-59DE-36C9-741D115C11E9}"/>
              </a:ext>
            </a:extLst>
          </p:cNvPr>
          <p:cNvSpPr>
            <a:spLocks noGrp="1"/>
          </p:cNvSpPr>
          <p:nvPr>
            <p:ph type="ctrTitle"/>
          </p:nvPr>
        </p:nvSpPr>
        <p:spPr/>
        <p:txBody>
          <a:bodyPr>
            <a:normAutofit/>
          </a:bodyPr>
          <a:lstStyle/>
          <a:p>
            <a:r>
              <a:rPr lang="en-US" sz="6000" b="1" dirty="0">
                <a:solidFill>
                  <a:schemeClr val="bg1"/>
                </a:solidFill>
                <a:latin typeface="Calibri" panose="020F0502020204030204" pitchFamily="34" charset="0"/>
                <a:cs typeface="Calibri" panose="020F0502020204030204" pitchFamily="34" charset="0"/>
              </a:rPr>
              <a:t>2023 VA/DoD Clinical </a:t>
            </a:r>
            <a:br>
              <a:rPr lang="en-US" sz="6000" b="1" dirty="0">
                <a:solidFill>
                  <a:schemeClr val="bg1"/>
                </a:solidFill>
                <a:latin typeface="Calibri" panose="020F0502020204030204" pitchFamily="34" charset="0"/>
                <a:cs typeface="Calibri" panose="020F0502020204030204" pitchFamily="34" charset="0"/>
              </a:rPr>
            </a:br>
            <a:r>
              <a:rPr lang="en-US" sz="6000" b="1" dirty="0">
                <a:solidFill>
                  <a:schemeClr val="bg1"/>
                </a:solidFill>
                <a:latin typeface="Calibri" panose="020F0502020204030204" pitchFamily="34" charset="0"/>
                <a:cs typeface="Calibri" panose="020F0502020204030204" pitchFamily="34" charset="0"/>
              </a:rPr>
              <a:t>Practice Guideline (CPG)</a:t>
            </a:r>
            <a:endParaRPr lang="en-US" sz="600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48B5D911-F1AC-5773-48EB-E4D7A332373A}"/>
              </a:ext>
            </a:extLst>
          </p:cNvPr>
          <p:cNvSpPr>
            <a:spLocks noGrp="1"/>
          </p:cNvSpPr>
          <p:nvPr>
            <p:ph type="subTitle" idx="1"/>
          </p:nvPr>
        </p:nvSpPr>
        <p:spPr/>
        <p:txBody>
          <a:bodyPr>
            <a:noAutofit/>
          </a:bodyPr>
          <a:lstStyle/>
          <a:p>
            <a:r>
              <a:rPr lang="en-US" sz="3600" dirty="0">
                <a:solidFill>
                  <a:schemeClr val="bg1"/>
                </a:solidFill>
                <a:latin typeface="Calibri" panose="020F0502020204030204" pitchFamily="34" charset="0"/>
                <a:cs typeface="Calibri" panose="020F0502020204030204" pitchFamily="34" charset="0"/>
              </a:rPr>
              <a:t>for the Management of Posttraumatic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Stress Disorder (PTSD) and</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Acute Stress Disorder (ASD)</a:t>
            </a:r>
            <a:endParaRPr lang="en-US" sz="36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0EA6A243-160D-DA31-959C-ADAEE8A7296E}"/>
              </a:ext>
            </a:extLst>
          </p:cNvPr>
          <p:cNvSpPr>
            <a:spLocks noGrp="1"/>
          </p:cNvSpPr>
          <p:nvPr>
            <p:ph type="body" sz="quarter" idx="10"/>
          </p:nvPr>
        </p:nvSpPr>
        <p:spPr/>
        <p:txBody>
          <a:bodyPr/>
          <a:lstStyle/>
          <a:p>
            <a:r>
              <a:rPr lang="en-US" i="1" dirty="0">
                <a:solidFill>
                  <a:schemeClr val="bg2">
                    <a:lumMod val="25000"/>
                  </a:schemeClr>
                </a:solidFill>
                <a:latin typeface="Calibri" panose="020F0502020204030204" pitchFamily="34" charset="0"/>
                <a:cs typeface="Calibri" panose="020F0502020204030204" pitchFamily="34" charset="0"/>
              </a:rPr>
              <a:t>Key Recommendations</a:t>
            </a:r>
          </a:p>
        </p:txBody>
      </p:sp>
      <p:pic>
        <p:nvPicPr>
          <p:cNvPr id="9" name="Picture Placeholder 8" descr="U.S. Department of Veterans Affairs logo and seal">
            <a:extLst>
              <a:ext uri="{FF2B5EF4-FFF2-40B4-BE49-F238E27FC236}">
                <a16:creationId xmlns:a16="http://schemas.microsoft.com/office/drawing/2014/main" id="{22D00208-7D8E-668C-0A02-E1A7F1814C78}"/>
              </a:ext>
            </a:extLst>
          </p:cNvPr>
          <p:cNvPicPr>
            <a:picLocks noGrp="1" noChangeAspect="1"/>
          </p:cNvPicPr>
          <p:nvPr>
            <p:ph type="pic" sz="quarter" idx="11"/>
          </p:nvPr>
        </p:nvPicPr>
        <p:blipFill>
          <a:blip r:embed="rId3"/>
          <a:srcRect t="76" b="76"/>
          <a:stretch/>
        </p:blipFill>
        <p:spPr>
          <a:prstGeom prst="rect">
            <a:avLst/>
          </a:prstGeom>
          <a:ln>
            <a:noFill/>
          </a:ln>
        </p:spPr>
      </p:pic>
      <p:pic>
        <p:nvPicPr>
          <p:cNvPr id="7" name="Picture Placeholder 6" descr="National Center for PTSD logo">
            <a:extLst>
              <a:ext uri="{FF2B5EF4-FFF2-40B4-BE49-F238E27FC236}">
                <a16:creationId xmlns:a16="http://schemas.microsoft.com/office/drawing/2014/main" id="{398FD284-0955-2139-18E8-5B33D8AA3BEF}"/>
              </a:ext>
            </a:extLst>
          </p:cNvPr>
          <p:cNvPicPr>
            <a:picLocks noGrp="1" noChangeAspect="1"/>
          </p:cNvPicPr>
          <p:nvPr>
            <p:ph type="pic" sz="quarter" idx="12"/>
          </p:nvPr>
        </p:nvPicPr>
        <p:blipFill>
          <a:blip r:embed="rId4"/>
          <a:srcRect l="35" r="35"/>
          <a:stretch/>
        </p:blipFill>
        <p:spPr>
          <a:prstGeom prst="rect">
            <a:avLst/>
          </a:prstGeom>
          <a:ln>
            <a:noFill/>
          </a:ln>
        </p:spPr>
      </p:pic>
    </p:spTree>
    <p:extLst>
      <p:ext uri="{BB962C8B-B14F-4D97-AF65-F5344CB8AC3E}">
        <p14:creationId xmlns:p14="http://schemas.microsoft.com/office/powerpoint/2010/main" val="187816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EC72-2165-026D-5C17-F73EBAB445F5}"/>
              </a:ext>
            </a:extLst>
          </p:cNvPr>
          <p:cNvSpPr>
            <a:spLocks noGrp="1"/>
          </p:cNvSpPr>
          <p:nvPr>
            <p:ph type="title"/>
          </p:nvPr>
        </p:nvSpPr>
        <p:spPr/>
        <p:txBody>
          <a:bodyPr>
            <a:normAutofit/>
          </a:bodyPr>
          <a:lstStyle/>
          <a:p>
            <a:r>
              <a:rPr lang="en-US" sz="3900" dirty="0"/>
              <a:t>Assessment and Diagnosis of PTSD</a:t>
            </a:r>
          </a:p>
        </p:txBody>
      </p:sp>
      <p:sp>
        <p:nvSpPr>
          <p:cNvPr id="3" name="Content Placeholder 2">
            <a:extLst>
              <a:ext uri="{FF2B5EF4-FFF2-40B4-BE49-F238E27FC236}">
                <a16:creationId xmlns:a16="http://schemas.microsoft.com/office/drawing/2014/main" id="{0B49C457-4FA6-227A-A6BA-2E5817F39FEA}"/>
              </a:ext>
            </a:extLst>
          </p:cNvPr>
          <p:cNvSpPr>
            <a:spLocks noGrp="1"/>
          </p:cNvSpPr>
          <p:nvPr>
            <p:ph idx="1"/>
          </p:nvPr>
        </p:nvSpPr>
        <p:spPr/>
        <p:txBody>
          <a:bodyPr>
            <a:noAutofit/>
          </a:bodyPr>
          <a:lstStyle/>
          <a:p>
            <a:pPr marL="342900" marR="0" lvl="0" indent="-342900">
              <a:lnSpc>
                <a:spcPct val="100000"/>
              </a:lnSpc>
              <a:spcBef>
                <a:spcPts val="600"/>
              </a:spcBef>
              <a:spcAft>
                <a:spcPts val="0"/>
              </a:spcAft>
              <a:buFont typeface="Wingdings"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When screening for PTSD,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we suggest </a:t>
            </a:r>
            <a:r>
              <a:rPr lang="en-US" kern="100" dirty="0">
                <a:effectLst/>
                <a:latin typeface="Calibri" panose="020F0502020204030204" pitchFamily="34" charset="0"/>
                <a:ea typeface="Calibri" panose="020F0502020204030204" pitchFamily="34" charset="0"/>
                <a:cs typeface="Times New Roman" panose="02020603050405020304" pitchFamily="18" charset="0"/>
              </a:rPr>
              <a:t>using the Primary Care PTSD Screen for DSM-5</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r>
              <a:rPr lang="en-US" kern="100" dirty="0">
                <a:effectLst/>
                <a:latin typeface="Calibri" panose="020F0502020204030204" pitchFamily="34" charset="0"/>
                <a:ea typeface="Calibri" panose="020F0502020204030204" pitchFamily="34" charset="0"/>
                <a:cs typeface="Times New Roman" panose="02020603050405020304" pitchFamily="18" charset="0"/>
              </a:rPr>
              <a:t>(PC-PTSD-5).</a:t>
            </a:r>
          </a:p>
          <a:p>
            <a:pPr marL="342900" marR="0" lvl="0" indent="-342900">
              <a:lnSpc>
                <a:spcPct val="100000"/>
              </a:lnSpc>
              <a:spcBef>
                <a:spcPts val="600"/>
              </a:spcBef>
              <a:spcAft>
                <a:spcPts val="0"/>
              </a:spcAft>
              <a:buFont typeface="Wingdings"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For confirmation of the diagnosis of PTSD,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we suggest </a:t>
            </a:r>
            <a:r>
              <a:rPr lang="en-US" kern="100" dirty="0">
                <a:effectLst/>
                <a:latin typeface="Calibri" panose="020F0502020204030204" pitchFamily="34" charset="0"/>
                <a:ea typeface="Calibri" panose="020F0502020204030204" pitchFamily="34" charset="0"/>
                <a:cs typeface="Times New Roman" panose="02020603050405020304" pitchFamily="18" charset="0"/>
              </a:rPr>
              <a:t>using a validated structured clinician-administered interview, such as the Clinician-Administered PTSD Scale (CAPS-5) or PTSD Symptom Scale – Interview Version (PSS-I-5).</a:t>
            </a:r>
          </a:p>
          <a:p>
            <a:pPr marL="342900" marR="0" lvl="0" indent="-342900">
              <a:lnSpc>
                <a:spcPct val="100000"/>
              </a:lnSpc>
              <a:spcBef>
                <a:spcPts val="600"/>
              </a:spcBef>
              <a:spcAft>
                <a:spcPts val="0"/>
              </a:spcAft>
              <a:buFont typeface="Wingdings"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To detect changes in PTSD symptom severity over time,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we suggest </a:t>
            </a:r>
            <a:r>
              <a:rPr lang="en-US" kern="100" dirty="0">
                <a:effectLst/>
                <a:latin typeface="Calibri" panose="020F0502020204030204" pitchFamily="34" charset="0"/>
                <a:ea typeface="Calibri" panose="020F0502020204030204" pitchFamily="34" charset="0"/>
                <a:cs typeface="Times New Roman" panose="02020603050405020304" pitchFamily="18" charset="0"/>
              </a:rPr>
              <a:t>the use of a validated instrument such as the PTSD Checklist for DSM-5 (PCL-5), or a structured clinician-administered interview, such as the Clinician-Administered PTSD Scale (CAPS-5).</a:t>
            </a:r>
          </a:p>
        </p:txBody>
      </p:sp>
      <p:sp>
        <p:nvSpPr>
          <p:cNvPr id="5" name="Text Placeholder 4">
            <a:extLst>
              <a:ext uri="{FF2B5EF4-FFF2-40B4-BE49-F238E27FC236}">
                <a16:creationId xmlns:a16="http://schemas.microsoft.com/office/drawing/2014/main" id="{B612BA40-975F-A416-4E07-5ED030E864DD}"/>
              </a:ext>
            </a:extLst>
          </p:cNvPr>
          <p:cNvSpPr>
            <a:spLocks noGrp="1"/>
          </p:cNvSpPr>
          <p:nvPr>
            <p:ph type="body" sz="quarter" idx="13"/>
          </p:nvPr>
        </p:nvSpPr>
        <p:spPr/>
        <p:txBody>
          <a:bodyPr/>
          <a:lstStyle/>
          <a:p>
            <a:r>
              <a:rPr lang="en-US" dirty="0">
                <a:solidFill>
                  <a:schemeClr val="accent1"/>
                </a:solidFill>
                <a:hlinkClick r:id="rId3">
                  <a:extLst>
                    <a:ext uri="{A12FA001-AC4F-418D-AE19-62706E023703}">
                      <ahyp:hlinkClr xmlns:ahyp="http://schemas.microsoft.com/office/drawing/2018/hyperlinkcolor" val="tx"/>
                    </a:ext>
                  </a:extLst>
                </a:hlinkClick>
              </a:rPr>
              <a:t>National Center for PTSD Assessment</a:t>
            </a:r>
            <a:endParaRPr lang="en-US" dirty="0">
              <a:solidFill>
                <a:schemeClr val="accent1"/>
              </a:solidFill>
            </a:endParaRPr>
          </a:p>
        </p:txBody>
      </p:sp>
      <p:pic>
        <p:nvPicPr>
          <p:cNvPr id="10" name="Picture Placeholder 9">
            <a:extLst>
              <a:ext uri="{FF2B5EF4-FFF2-40B4-BE49-F238E27FC236}">
                <a16:creationId xmlns:a16="http://schemas.microsoft.com/office/drawing/2014/main" id="{93058759-DA46-D9B9-BDE4-910697AE6F9E}"/>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96DAC541-7B7A-43D3-8B79-37D633B846F1}">
                <asvg:svgBlip xmlns:asvg="http://schemas.microsoft.com/office/drawing/2016/SVG/main" r:embed="rId5"/>
              </a:ext>
            </a:extLst>
          </a:blip>
          <a:srcRect t="221" b="221"/>
          <a:stretch/>
        </p:blipFill>
        <p:spPr>
          <a:prstGeom prst="rect">
            <a:avLst/>
          </a:prstGeom>
        </p:spPr>
      </p:pic>
      <p:pic>
        <p:nvPicPr>
          <p:cNvPr id="8" name="Picture Placeholder 7">
            <a:extLst>
              <a:ext uri="{FF2B5EF4-FFF2-40B4-BE49-F238E27FC236}">
                <a16:creationId xmlns:a16="http://schemas.microsoft.com/office/drawing/2014/main" id="{5F527496-9759-5D53-7E1A-C33382EFB1A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6"/>
          <a:srcRect l="-28722" t="-28414" r="-33355" b="-10061"/>
          <a:stretch/>
        </p:blipFill>
        <p:spPr>
          <a:xfrm rot="16200000">
            <a:off x="10886740" y="5161280"/>
            <a:ext cx="858219" cy="832803"/>
          </a:xfrm>
          <a:prstGeom prst="rect">
            <a:avLst/>
          </a:prstGeom>
        </p:spPr>
      </p:pic>
      <p:sp>
        <p:nvSpPr>
          <p:cNvPr id="4" name="Slide Number Placeholder 3">
            <a:extLst>
              <a:ext uri="{FF2B5EF4-FFF2-40B4-BE49-F238E27FC236}">
                <a16:creationId xmlns:a16="http://schemas.microsoft.com/office/drawing/2014/main" id="{580B1AAC-DF93-6BBE-C095-9C94685D60F0}"/>
              </a:ext>
            </a:extLst>
          </p:cNvPr>
          <p:cNvSpPr>
            <a:spLocks noGrp="1"/>
          </p:cNvSpPr>
          <p:nvPr>
            <p:ph type="sldNum" sz="quarter" idx="12"/>
          </p:nvPr>
        </p:nvSpPr>
        <p:spPr/>
        <p:txBody>
          <a:bodyPr/>
          <a:lstStyle/>
          <a:p>
            <a:fld id="{810C48DE-2B38-BE4F-8436-BDD66F11DF22}" type="slidenum">
              <a:rPr lang="en-US" smtClean="0"/>
              <a:pPr/>
              <a:t>10</a:t>
            </a:fld>
            <a:endParaRPr lang="en-US" dirty="0"/>
          </a:p>
        </p:txBody>
      </p:sp>
      <p:pic>
        <p:nvPicPr>
          <p:cNvPr id="6" name="Picture 5">
            <a:extLst>
              <a:ext uri="{FF2B5EF4-FFF2-40B4-BE49-F238E27FC236}">
                <a16:creationId xmlns:a16="http://schemas.microsoft.com/office/drawing/2014/main" id="{B24B83A1-A8E0-EB1A-A12D-F8ABFEA86E7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570233D8-E453-0E55-9C0C-E3BEFC80D33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93822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91E9F-52AF-7962-5E53-E7D22B81AC3B}"/>
              </a:ext>
            </a:extLst>
          </p:cNvPr>
          <p:cNvSpPr>
            <a:spLocks noGrp="1"/>
          </p:cNvSpPr>
          <p:nvPr>
            <p:ph type="title"/>
          </p:nvPr>
        </p:nvSpPr>
        <p:spPr/>
        <p:txBody>
          <a:bodyPr>
            <a:normAutofit/>
          </a:bodyPr>
          <a:lstStyle/>
          <a:p>
            <a:r>
              <a:rPr lang="en-US" sz="3900" dirty="0"/>
              <a:t>Assessment and Diagnosis of PTSD (page 2)</a:t>
            </a:r>
          </a:p>
        </p:txBody>
      </p:sp>
      <p:sp>
        <p:nvSpPr>
          <p:cNvPr id="18" name="Content Placeholder 17">
            <a:extLst>
              <a:ext uri="{FF2B5EF4-FFF2-40B4-BE49-F238E27FC236}">
                <a16:creationId xmlns:a16="http://schemas.microsoft.com/office/drawing/2014/main" id="{194586EF-E3A0-FE1D-3B5D-856C1D77EBDB}"/>
              </a:ext>
            </a:extLst>
          </p:cNvPr>
          <p:cNvSpPr>
            <a:spLocks noGrp="1"/>
          </p:cNvSpPr>
          <p:nvPr>
            <p:ph idx="1"/>
          </p:nvPr>
        </p:nvSpPr>
        <p:spPr>
          <a:xfrm>
            <a:off x="838200" y="2055813"/>
            <a:ext cx="10515600" cy="3787426"/>
          </a:xfrm>
        </p:spPr>
        <p:txBody>
          <a:bodyPr numCol="2"/>
          <a:lstStyle/>
          <a:p>
            <a:pPr marL="0" marR="0">
              <a:lnSpc>
                <a:spcPct val="100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PC-PTSD-5</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 item</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Self-report</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Screen for PTSD in Primary Care</a:t>
            </a:r>
          </a:p>
          <a:p>
            <a:pPr marL="342900" marR="0" lvl="0" indent="-342900">
              <a:lnSpc>
                <a:spcPct val="100000"/>
              </a:lnSpc>
              <a:spcBef>
                <a:spcPts val="0"/>
              </a:spcBef>
              <a:spcAft>
                <a:spcPts val="60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Positive if 3 or more YES responses</a:t>
            </a:r>
          </a:p>
          <a:p>
            <a:pPr marL="0" marR="0">
              <a:lnSpc>
                <a:spcPct val="100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PCL-5</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20 item</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5-10 minutes</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Self-report</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Monitor PTSD</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33 cut-point score</a:t>
            </a:r>
          </a:p>
          <a:p>
            <a:pPr marL="0" marR="0">
              <a:lnSpc>
                <a:spcPct val="100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CAPS-5</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30 item </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Structured interview</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Diagnose and monitor PTSD</a:t>
            </a:r>
          </a:p>
          <a:p>
            <a:pPr marL="742950" marR="0" lvl="1" indent="-285750">
              <a:lnSpc>
                <a:spcPct val="100000"/>
              </a:lnSpc>
              <a:spcBef>
                <a:spcPts val="0"/>
              </a:spcBef>
              <a:spcAft>
                <a:spcPts val="1200"/>
              </a:spcAft>
              <a:buFont typeface="Courier New" panose="02070309020205020404" pitchFamily="49" charset="0"/>
              <a:buChar char="o"/>
            </a:pP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CAPS-5 Clinician Training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PSS-I-5</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24 item</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Semi-structured interview</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Diagnose PTSD</a:t>
            </a:r>
          </a:p>
          <a:p>
            <a:pPr marL="342900" marR="0" lvl="0" indent="-342900">
              <a:lnSpc>
                <a:spcPct val="100000"/>
              </a:lnSpc>
              <a:spcBef>
                <a:spcPts val="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PTSD symptom cluster scoring algorithm</a:t>
            </a:r>
          </a:p>
        </p:txBody>
      </p:sp>
      <p:sp>
        <p:nvSpPr>
          <p:cNvPr id="2" name="Slide Number Placeholder 1">
            <a:extLst>
              <a:ext uri="{FF2B5EF4-FFF2-40B4-BE49-F238E27FC236}">
                <a16:creationId xmlns:a16="http://schemas.microsoft.com/office/drawing/2014/main" id="{7AFF68D9-34D9-98C8-B2B5-C30A59526F9C}"/>
              </a:ext>
            </a:extLst>
          </p:cNvPr>
          <p:cNvSpPr>
            <a:spLocks noGrp="1"/>
          </p:cNvSpPr>
          <p:nvPr>
            <p:ph type="sldNum" sz="quarter" idx="12"/>
          </p:nvPr>
        </p:nvSpPr>
        <p:spPr/>
        <p:txBody>
          <a:bodyPr/>
          <a:lstStyle/>
          <a:p>
            <a:fld id="{810C48DE-2B38-BE4F-8436-BDD66F11DF22}" type="slidenum">
              <a:rPr lang="en-US" smtClean="0"/>
              <a:pPr/>
              <a:t>11</a:t>
            </a:fld>
            <a:endParaRPr lang="en-US" dirty="0"/>
          </a:p>
        </p:txBody>
      </p:sp>
      <p:pic>
        <p:nvPicPr>
          <p:cNvPr id="4" name="Picture 3">
            <a:extLst>
              <a:ext uri="{FF2B5EF4-FFF2-40B4-BE49-F238E27FC236}">
                <a16:creationId xmlns:a16="http://schemas.microsoft.com/office/drawing/2014/main" id="{94B03ACB-F7BE-83E7-8161-5C67BAF46E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7261" y="6087665"/>
            <a:ext cx="2673477" cy="650305"/>
          </a:xfrm>
          <a:prstGeom prst="rect">
            <a:avLst/>
          </a:prstGeom>
        </p:spPr>
      </p:pic>
      <p:pic>
        <p:nvPicPr>
          <p:cNvPr id="5" name="Picture 4">
            <a:extLst>
              <a:ext uri="{FF2B5EF4-FFF2-40B4-BE49-F238E27FC236}">
                <a16:creationId xmlns:a16="http://schemas.microsoft.com/office/drawing/2014/main" id="{382449CA-4D82-39D1-5909-C8B4323A6E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68011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2EB0-E36B-D004-CB12-6769EEE58DED}"/>
              </a:ext>
            </a:extLst>
          </p:cNvPr>
          <p:cNvSpPr>
            <a:spLocks noGrp="1"/>
          </p:cNvSpPr>
          <p:nvPr>
            <p:ph type="title"/>
          </p:nvPr>
        </p:nvSpPr>
        <p:spPr/>
        <p:txBody>
          <a:bodyPr>
            <a:normAutofit/>
          </a:bodyPr>
          <a:lstStyle/>
          <a:p>
            <a:r>
              <a:rPr lang="en-US" sz="3900" dirty="0"/>
              <a:t>Prevention of PTSD</a:t>
            </a:r>
          </a:p>
        </p:txBody>
      </p:sp>
      <p:sp>
        <p:nvSpPr>
          <p:cNvPr id="3" name="Content Placeholder 2">
            <a:extLst>
              <a:ext uri="{FF2B5EF4-FFF2-40B4-BE49-F238E27FC236}">
                <a16:creationId xmlns:a16="http://schemas.microsoft.com/office/drawing/2014/main" id="{8F945472-10B2-24C5-232F-90CDB9E6BEBE}"/>
              </a:ext>
            </a:extLst>
          </p:cNvPr>
          <p:cNvSpPr>
            <a:spLocks noGrp="1"/>
          </p:cNvSpPr>
          <p:nvPr>
            <p:ph idx="1"/>
          </p:nvPr>
        </p:nvSpPr>
        <p:spPr/>
        <p:txBody>
          <a:bodyPr>
            <a:normAutofit/>
          </a:bodyPr>
          <a:lstStyle/>
          <a:p>
            <a:pPr marL="0" marR="0" indent="0">
              <a:lnSpc>
                <a:spcPct val="100000"/>
              </a:lnSpc>
              <a:spcBef>
                <a:spcPts val="600"/>
              </a:spcBef>
              <a:spcAft>
                <a:spcPts val="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Insufficient Evidence:</a:t>
            </a: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prevention of PTSD among individuals who have been exposed to trauma, there is insufficient evidence to recommend for or against psychotherapy or pharmacotherapy in the immediate post-trauma period.</a:t>
            </a: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prevention of PTSD among patients diagnosed with acute stress reaction/ASD, there is insufficient evidence to recommend for or against any pharmacotherapy.</a:t>
            </a:r>
          </a:p>
          <a:p>
            <a:pPr marL="0" marR="0" indent="0">
              <a:lnSpc>
                <a:spcPct val="100000"/>
              </a:lnSpc>
              <a:spcBef>
                <a:spcPts val="600"/>
              </a:spcBef>
              <a:spcAft>
                <a:spcPts val="0"/>
              </a:spcAft>
              <a:buNone/>
            </a:pPr>
            <a:r>
              <a:rPr lang="en-US" sz="1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a:t>
            </a:r>
          </a:p>
          <a:p>
            <a:pPr marL="236538" marR="0" lvl="0" indent="-236538">
              <a:lnSpc>
                <a:spcPct val="100000"/>
              </a:lnSpc>
              <a:spcBef>
                <a:spcPts val="600"/>
              </a:spcBef>
              <a:spcAft>
                <a:spcPts val="0"/>
              </a:spcAft>
              <a:buFont typeface="Symbol" pitchFamily="2" charset="2"/>
              <a:buChar char=""/>
            </a:pPr>
            <a:r>
              <a:rPr lang="en-US" sz="18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For the prevention of PTSD among patients diagnosed with ASD, we suggest trauma-focused cognitive behavioral psychotherapy.</a:t>
            </a:r>
          </a:p>
        </p:txBody>
      </p:sp>
      <p:pic>
        <p:nvPicPr>
          <p:cNvPr id="5" name="Picture 4">
            <a:extLst>
              <a:ext uri="{FF2B5EF4-FFF2-40B4-BE49-F238E27FC236}">
                <a16:creationId xmlns:a16="http://schemas.microsoft.com/office/drawing/2014/main" id="{3861D5AD-26C0-59E1-B81A-3CF852892D3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5500377E-24C7-D005-13D4-00ECA457BD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
        <p:nvSpPr>
          <p:cNvPr id="4" name="Slide Number Placeholder 3">
            <a:extLst>
              <a:ext uri="{FF2B5EF4-FFF2-40B4-BE49-F238E27FC236}">
                <a16:creationId xmlns:a16="http://schemas.microsoft.com/office/drawing/2014/main" id="{3BFFA049-D024-41EA-DCBB-0EE8BE8E27A6}"/>
              </a:ext>
            </a:extLst>
          </p:cNvPr>
          <p:cNvSpPr>
            <a:spLocks noGrp="1"/>
          </p:cNvSpPr>
          <p:nvPr>
            <p:ph type="sldNum" sz="quarter" idx="12"/>
          </p:nvPr>
        </p:nvSpPr>
        <p:spPr/>
        <p:txBody>
          <a:bodyPr/>
          <a:lstStyle/>
          <a:p>
            <a:fld id="{810C48DE-2B38-BE4F-8436-BDD66F11DF22}" type="slidenum">
              <a:rPr lang="en-US" smtClean="0"/>
              <a:pPr/>
              <a:t>12</a:t>
            </a:fld>
            <a:endParaRPr lang="en-US" dirty="0"/>
          </a:p>
        </p:txBody>
      </p:sp>
    </p:spTree>
    <p:extLst>
      <p:ext uri="{BB962C8B-B14F-4D97-AF65-F5344CB8AC3E}">
        <p14:creationId xmlns:p14="http://schemas.microsoft.com/office/powerpoint/2010/main" val="152183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667DA-0A92-2F4E-E020-E31B1BECDFB0}"/>
              </a:ext>
            </a:extLst>
          </p:cNvPr>
          <p:cNvSpPr>
            <a:spLocks noGrp="1"/>
          </p:cNvSpPr>
          <p:nvPr>
            <p:ph type="title"/>
          </p:nvPr>
        </p:nvSpPr>
        <p:spPr/>
        <p:txBody>
          <a:bodyPr>
            <a:normAutofit/>
          </a:bodyPr>
          <a:lstStyle/>
          <a:p>
            <a:r>
              <a:rPr lang="en-US" sz="3900" dirty="0"/>
              <a:t>Treatment of PTSD: Treatment Selection</a:t>
            </a:r>
          </a:p>
        </p:txBody>
      </p:sp>
      <p:pic>
        <p:nvPicPr>
          <p:cNvPr id="18" name="Picture Placeholder 17">
            <a:extLst>
              <a:ext uri="{FF2B5EF4-FFF2-40B4-BE49-F238E27FC236}">
                <a16:creationId xmlns:a16="http://schemas.microsoft.com/office/drawing/2014/main" id="{DED69ACE-A1A9-9E10-6FF9-2BA38BE08C7A}"/>
              </a:ext>
              <a:ext uri="{C183D7F6-B498-43B3-948B-1728B52AA6E4}">
                <adec:decorative xmlns:adec="http://schemas.microsoft.com/office/drawing/2017/decorative" val="1"/>
              </a:ext>
            </a:extLst>
          </p:cNvPr>
          <p:cNvPicPr>
            <a:picLocks noGrp="1" noChangeAspect="1"/>
          </p:cNvPicPr>
          <p:nvPr>
            <p:ph type="pic" sz="quarter" idx="16"/>
          </p:nvPr>
        </p:nvPicPr>
        <p:blipFill>
          <a:blip r:embed="rId2"/>
          <a:srcRect t="3233" b="3233"/>
          <a:stretch/>
        </p:blipFill>
        <p:spPr/>
      </p:pic>
      <p:sp>
        <p:nvSpPr>
          <p:cNvPr id="5" name="Content Placeholder 4">
            <a:extLst>
              <a:ext uri="{FF2B5EF4-FFF2-40B4-BE49-F238E27FC236}">
                <a16:creationId xmlns:a16="http://schemas.microsoft.com/office/drawing/2014/main" id="{1647BEA2-366A-5906-B0E4-48A2F1DB6ACA}"/>
              </a:ext>
            </a:extLst>
          </p:cNvPr>
          <p:cNvSpPr>
            <a:spLocks noGrp="1"/>
          </p:cNvSpPr>
          <p:nvPr>
            <p:ph idx="1"/>
          </p:nvPr>
        </p:nvSpPr>
        <p:spPr>
          <a:xfrm>
            <a:off x="1685581" y="2133600"/>
            <a:ext cx="9274519" cy="3698058"/>
          </a:xfrm>
        </p:spPr>
        <p:txBody>
          <a:bodyPr/>
          <a:lstStyle/>
          <a:p>
            <a:pPr marL="0" marR="0">
              <a:lnSpc>
                <a:spcPct val="100000"/>
              </a:lnSpc>
              <a:spcBef>
                <a:spcPts val="600"/>
              </a:spcBef>
              <a:spcAft>
                <a:spcPts val="3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recommend individual psychotherapies – Cognitive Processing Therapy (CPT), Eye Movement Desensitization (EMDR), and Prolonged Exposure (PE) – over pharmacologic interventions for the treatment of PTSD.</a:t>
            </a:r>
          </a:p>
          <a:p>
            <a:pPr marL="342900" marR="0" lvl="0" indent="-219075">
              <a:lnSpc>
                <a:spcPct val="100000"/>
              </a:lnSpc>
              <a:spcBef>
                <a:spcPts val="600"/>
              </a:spcBef>
              <a:spcAft>
                <a:spcPts val="0"/>
              </a:spcAft>
              <a:buFont typeface="Symbol" pitchFamily="2" charset="2"/>
              <a:buChar char=""/>
            </a:pP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 small but growing literature indicate trauma-focused psychotherapies impart greater change on core PTSD symptoms than pharmacotherapy and that these benefits persist longer. </a:t>
            </a:r>
          </a:p>
          <a:p>
            <a:pPr marL="342900" marR="0" lvl="0" indent="-219075">
              <a:lnSpc>
                <a:spcPct val="100000"/>
              </a:lnSpc>
              <a:spcBef>
                <a:spcPts val="600"/>
              </a:spcBef>
              <a:spcAft>
                <a:spcPts val="0"/>
              </a:spcAft>
              <a:buFont typeface="Symbol" pitchFamily="2" charset="2"/>
              <a:buChar char=""/>
            </a:pP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Patient values and preferences varied largely, with some patients expressing a strong preference for one modality over the other, but most patients appear to prefer psychotherapy, even when it includes a trauma focus.</a:t>
            </a:r>
          </a:p>
        </p:txBody>
      </p:sp>
      <p:pic>
        <p:nvPicPr>
          <p:cNvPr id="6" name="Picture Placeholder 5">
            <a:extLst>
              <a:ext uri="{FF2B5EF4-FFF2-40B4-BE49-F238E27FC236}">
                <a16:creationId xmlns:a16="http://schemas.microsoft.com/office/drawing/2014/main" id="{60C3AB79-C553-519A-66EA-15CD7D60A4C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srcRect l="-5097" t="-2840" r="-6469" b="-5632"/>
          <a:stretch/>
        </p:blipFill>
        <p:spPr>
          <a:xfrm>
            <a:off x="119268" y="4104640"/>
            <a:ext cx="1774368" cy="1727019"/>
          </a:xfrm>
          <a:prstGeom prst="rect">
            <a:avLst/>
          </a:prstGeom>
        </p:spPr>
      </p:pic>
      <p:pic>
        <p:nvPicPr>
          <p:cNvPr id="9" name="Picture Placeholder 8">
            <a:extLst>
              <a:ext uri="{FF2B5EF4-FFF2-40B4-BE49-F238E27FC236}">
                <a16:creationId xmlns:a16="http://schemas.microsoft.com/office/drawing/2014/main" id="{0105DEFB-261F-DFD0-FDDF-C1A4E5738AC6}"/>
              </a:ext>
              <a:ext uri="{C183D7F6-B498-43B3-948B-1728B52AA6E4}">
                <adec:decorative xmlns:adec="http://schemas.microsoft.com/office/drawing/2017/decorative" val="1"/>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l="11970" r="11970"/>
          <a:stretch/>
        </p:blipFill>
        <p:spPr>
          <a:prstGeom prst="rect">
            <a:avLst/>
          </a:prstGeom>
        </p:spPr>
      </p:pic>
      <p:sp>
        <p:nvSpPr>
          <p:cNvPr id="2" name="Slide Number Placeholder 1">
            <a:extLst>
              <a:ext uri="{FF2B5EF4-FFF2-40B4-BE49-F238E27FC236}">
                <a16:creationId xmlns:a16="http://schemas.microsoft.com/office/drawing/2014/main" id="{C0A488DC-7A6E-4159-5B56-257418D1B8B4}"/>
              </a:ext>
            </a:extLst>
          </p:cNvPr>
          <p:cNvSpPr>
            <a:spLocks noGrp="1"/>
          </p:cNvSpPr>
          <p:nvPr>
            <p:ph type="sldNum" sz="quarter" idx="12"/>
          </p:nvPr>
        </p:nvSpPr>
        <p:spPr/>
        <p:txBody>
          <a:bodyPr/>
          <a:lstStyle/>
          <a:p>
            <a:fld id="{810C48DE-2B38-BE4F-8436-BDD66F11DF22}" type="slidenum">
              <a:rPr lang="en-US" smtClean="0"/>
              <a:pPr/>
              <a:t>13</a:t>
            </a:fld>
            <a:endParaRPr lang="en-US" dirty="0"/>
          </a:p>
        </p:txBody>
      </p:sp>
      <p:pic>
        <p:nvPicPr>
          <p:cNvPr id="4" name="Picture 3">
            <a:extLst>
              <a:ext uri="{FF2B5EF4-FFF2-40B4-BE49-F238E27FC236}">
                <a16:creationId xmlns:a16="http://schemas.microsoft.com/office/drawing/2014/main" id="{C9654195-D0ED-8DB3-5ABF-DF3F7D8A7B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2F366181-0289-3986-73FF-E616E94B59E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27965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CBE392B-40CB-0753-1816-640CC3196513}"/>
              </a:ext>
            </a:extLst>
          </p:cNvPr>
          <p:cNvSpPr>
            <a:spLocks noGrp="1"/>
          </p:cNvSpPr>
          <p:nvPr>
            <p:ph type="title"/>
          </p:nvPr>
        </p:nvSpPr>
        <p:spPr/>
        <p:txBody>
          <a:bodyPr>
            <a:normAutofit/>
          </a:bodyPr>
          <a:lstStyle/>
          <a:p>
            <a:r>
              <a:rPr lang="en-US" sz="3900" dirty="0"/>
              <a:t>Treatment of PTSD: Psychotherapy</a:t>
            </a:r>
          </a:p>
        </p:txBody>
      </p:sp>
      <p:sp>
        <p:nvSpPr>
          <p:cNvPr id="71" name="Content Placeholder 70">
            <a:extLst>
              <a:ext uri="{FF2B5EF4-FFF2-40B4-BE49-F238E27FC236}">
                <a16:creationId xmlns:a16="http://schemas.microsoft.com/office/drawing/2014/main" id="{2317D260-01C4-E436-DD95-C3A6CE31D8E0}"/>
              </a:ext>
            </a:extLst>
          </p:cNvPr>
          <p:cNvSpPr>
            <a:spLocks noGrp="1"/>
          </p:cNvSpPr>
          <p:nvPr>
            <p:ph idx="1"/>
          </p:nvPr>
        </p:nvSpPr>
        <p:spPr/>
        <p:txBody>
          <a:bodyPr/>
          <a:lstStyle/>
          <a:p>
            <a:pPr marL="0" marR="0">
              <a:lnSpc>
                <a:spcPct val="100000"/>
              </a:lnSpc>
              <a:spcBef>
                <a:spcPts val="600"/>
              </a:spcBef>
              <a:spcAft>
                <a:spcPts val="0"/>
              </a:spcAft>
            </a:pPr>
            <a:r>
              <a:rPr lang="en-US" sz="20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We recommend the following individual, manualized trauma-focused psychotherapies for the treatment of PTSD: Cognitive Processing Therapy (CPT), Prolonged Exposure (PE), or Eye Movement Desensitization and Reprocessing (EMDR).</a:t>
            </a:r>
          </a:p>
          <a:p>
            <a:pPr marL="231775" marR="0" lvl="0" indent="-231775">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Cognitive Processing Therapy (CPT): CPT teaches you how to change the upsetting thoughts and feelings you have had since your trauma.</a:t>
            </a:r>
          </a:p>
          <a:p>
            <a:pPr marL="231775" marR="0" lvl="0" indent="-231775">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Prolonged Exposure (PE): PE teaches you to gradually approach trauma-related memories, feelings, and situations you have been avoiding since your trauma.</a:t>
            </a:r>
          </a:p>
          <a:p>
            <a:pPr marL="231775" marR="0" lvl="0" indent="-231775">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Eye Movement Desensitization and Reprocessing (EMDR): EMDR helps you process and make sense of your trauma while paying attention to a back-and-forth movement or sound (such as a light or tone).</a:t>
            </a:r>
          </a:p>
        </p:txBody>
      </p:sp>
      <p:pic>
        <p:nvPicPr>
          <p:cNvPr id="72" name="Picture Placeholder 5">
            <a:extLst>
              <a:ext uri="{FF2B5EF4-FFF2-40B4-BE49-F238E27FC236}">
                <a16:creationId xmlns:a16="http://schemas.microsoft.com/office/drawing/2014/main" id="{D6DB7BC5-E97A-4D7D-2EB3-DADA39483D8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13009" t="15047" r="17380" b="12860"/>
          <a:stretch/>
        </p:blipFill>
        <p:spPr>
          <a:xfrm>
            <a:off x="699247" y="2055814"/>
            <a:ext cx="608853" cy="601060"/>
          </a:xfrm>
          <a:prstGeom prst="rect">
            <a:avLst/>
          </a:prstGeom>
        </p:spPr>
      </p:pic>
      <p:pic>
        <p:nvPicPr>
          <p:cNvPr id="3" name="Picture 2">
            <a:extLst>
              <a:ext uri="{FF2B5EF4-FFF2-40B4-BE49-F238E27FC236}">
                <a16:creationId xmlns:a16="http://schemas.microsoft.com/office/drawing/2014/main" id="{D3911929-8CE0-BB4B-1DA8-D48ED2EBA2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7261" y="6087665"/>
            <a:ext cx="2673477" cy="650305"/>
          </a:xfrm>
          <a:prstGeom prst="rect">
            <a:avLst/>
          </a:prstGeom>
        </p:spPr>
      </p:pic>
      <p:pic>
        <p:nvPicPr>
          <p:cNvPr id="4" name="Picture 3">
            <a:extLst>
              <a:ext uri="{FF2B5EF4-FFF2-40B4-BE49-F238E27FC236}">
                <a16:creationId xmlns:a16="http://schemas.microsoft.com/office/drawing/2014/main" id="{0C3A3E37-5C2A-2BA5-4401-5F879EF92C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5364" y="6023475"/>
            <a:ext cx="1292998" cy="754650"/>
          </a:xfrm>
          <a:prstGeom prst="rect">
            <a:avLst/>
          </a:prstGeom>
        </p:spPr>
      </p:pic>
      <p:sp>
        <p:nvSpPr>
          <p:cNvPr id="2" name="Slide Number Placeholder 1">
            <a:extLst>
              <a:ext uri="{FF2B5EF4-FFF2-40B4-BE49-F238E27FC236}">
                <a16:creationId xmlns:a16="http://schemas.microsoft.com/office/drawing/2014/main" id="{6F91B607-E0F4-3470-417D-4B177B83B3C6}"/>
              </a:ext>
            </a:extLst>
          </p:cNvPr>
          <p:cNvSpPr>
            <a:spLocks noGrp="1"/>
          </p:cNvSpPr>
          <p:nvPr>
            <p:ph type="sldNum" sz="quarter" idx="12"/>
          </p:nvPr>
        </p:nvSpPr>
        <p:spPr/>
        <p:txBody>
          <a:bodyPr/>
          <a:lstStyle/>
          <a:p>
            <a:fld id="{810C48DE-2B38-BE4F-8436-BDD66F11DF22}" type="slidenum">
              <a:rPr lang="en-US" smtClean="0"/>
              <a:pPr/>
              <a:t>14</a:t>
            </a:fld>
            <a:endParaRPr lang="en-US" dirty="0"/>
          </a:p>
        </p:txBody>
      </p:sp>
    </p:spTree>
    <p:extLst>
      <p:ext uri="{BB962C8B-B14F-4D97-AF65-F5344CB8AC3E}">
        <p14:creationId xmlns:p14="http://schemas.microsoft.com/office/powerpoint/2010/main" val="69427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4EC6B-7B6F-C582-4B8C-A5C6C47BC268}"/>
              </a:ext>
            </a:extLst>
          </p:cNvPr>
          <p:cNvSpPr>
            <a:spLocks noGrp="1"/>
          </p:cNvSpPr>
          <p:nvPr>
            <p:ph type="title"/>
          </p:nvPr>
        </p:nvSpPr>
        <p:spPr/>
        <p:txBody>
          <a:bodyPr>
            <a:normAutofit/>
          </a:bodyPr>
          <a:lstStyle/>
          <a:p>
            <a:r>
              <a:rPr lang="en-US" sz="3900" dirty="0"/>
              <a:t>Treatment of PTSD: Psychotherapy (part 2)</a:t>
            </a:r>
          </a:p>
        </p:txBody>
      </p:sp>
      <p:sp>
        <p:nvSpPr>
          <p:cNvPr id="43" name="Content Placeholder 42">
            <a:extLst>
              <a:ext uri="{FF2B5EF4-FFF2-40B4-BE49-F238E27FC236}">
                <a16:creationId xmlns:a16="http://schemas.microsoft.com/office/drawing/2014/main" id="{2256EBFA-7356-133E-0A78-69C265A0959A}"/>
              </a:ext>
            </a:extLst>
          </p:cNvPr>
          <p:cNvSpPr>
            <a:spLocks noGrp="1"/>
          </p:cNvSpPr>
          <p:nvPr>
            <p:ph idx="1"/>
          </p:nvPr>
        </p:nvSpPr>
        <p:spPr>
          <a:xfrm>
            <a:off x="630934" y="2031429"/>
            <a:ext cx="11134346" cy="3836986"/>
          </a:xfrm>
        </p:spPr>
        <p:txBody>
          <a:bodyPr/>
          <a:lstStyle/>
          <a:p>
            <a:pPr marL="0" marR="0">
              <a:lnSpc>
                <a:spcPct val="100000"/>
              </a:lnSpc>
              <a:spcBef>
                <a:spcPts val="600"/>
              </a:spcBef>
              <a:spcAft>
                <a:spcPts val="0"/>
              </a:spcAft>
            </a:pPr>
            <a:r>
              <a:rPr lang="en-US" sz="20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We suggest the following individual, manualized psychotherapies for the treatment of PTSD: Ehlers’ Cognitive Therapy for PTSD, Present-Centered Therapy (PCT), or Written Exposure Therapy (WET).</a:t>
            </a:r>
          </a:p>
          <a:p>
            <a:pPr marL="342900" marR="0" lvl="0" indent="-34290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Cognitive Therapy for PTSD (CT-PTSD): CT-PTSD helps you learn to change thoughts about your</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trauma. You will also revisit the trauma memory to develop a meaningful account of what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happened and change negative thoughts.</a:t>
            </a:r>
          </a:p>
          <a:p>
            <a:pPr marL="342900" marR="0" lvl="0" indent="-34290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Present-Centered Therapy (PCT): PCT is non-trauma-focused. You focus on how PTSD symptoms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are affecting you and work with your therapist to find solutions to current problems, stressors,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and relationship issues.</a:t>
            </a:r>
          </a:p>
          <a:p>
            <a:pPr marL="342900" marR="0" lvl="0" indent="-34290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Written Exposure Therapy (WET): WET helps you find new ways to think about your trauma</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and its meaning through writing assignments you complete during sessions. This is a 5-session therapy.</a:t>
            </a:r>
          </a:p>
        </p:txBody>
      </p:sp>
      <p:sp>
        <p:nvSpPr>
          <p:cNvPr id="2" name="Slide Number Placeholder 1">
            <a:extLst>
              <a:ext uri="{FF2B5EF4-FFF2-40B4-BE49-F238E27FC236}">
                <a16:creationId xmlns:a16="http://schemas.microsoft.com/office/drawing/2014/main" id="{64CA85DE-2E0F-3BC2-F82F-2ED79F11E13E}"/>
              </a:ext>
            </a:extLst>
          </p:cNvPr>
          <p:cNvSpPr>
            <a:spLocks noGrp="1"/>
          </p:cNvSpPr>
          <p:nvPr>
            <p:ph type="sldNum" sz="quarter" idx="12"/>
          </p:nvPr>
        </p:nvSpPr>
        <p:spPr/>
        <p:txBody>
          <a:bodyPr/>
          <a:lstStyle/>
          <a:p>
            <a:fld id="{810C48DE-2B38-BE4F-8436-BDD66F11DF22}" type="slidenum">
              <a:rPr lang="en-US" smtClean="0"/>
              <a:pPr/>
              <a:t>15</a:t>
            </a:fld>
            <a:endParaRPr lang="en-US" dirty="0"/>
          </a:p>
        </p:txBody>
      </p:sp>
      <p:pic>
        <p:nvPicPr>
          <p:cNvPr id="4" name="Picture 3">
            <a:extLst>
              <a:ext uri="{FF2B5EF4-FFF2-40B4-BE49-F238E27FC236}">
                <a16:creationId xmlns:a16="http://schemas.microsoft.com/office/drawing/2014/main" id="{7CEEEC0E-9E34-E24F-925F-761D1F6978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5" name="Picture 4">
            <a:extLst>
              <a:ext uri="{FF2B5EF4-FFF2-40B4-BE49-F238E27FC236}">
                <a16:creationId xmlns:a16="http://schemas.microsoft.com/office/drawing/2014/main" id="{2E8B6EB0-2185-17EC-22E9-280D032722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48596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DD33-56F6-F6A2-7590-D1F3C0BB9DF0}"/>
              </a:ext>
            </a:extLst>
          </p:cNvPr>
          <p:cNvSpPr>
            <a:spLocks noGrp="1"/>
          </p:cNvSpPr>
          <p:nvPr>
            <p:ph type="title"/>
          </p:nvPr>
        </p:nvSpPr>
        <p:spPr/>
        <p:txBody>
          <a:bodyPr>
            <a:normAutofit/>
          </a:bodyPr>
          <a:lstStyle/>
          <a:p>
            <a:r>
              <a:rPr lang="en-US" sz="3900" dirty="0"/>
              <a:t>Treatment of PTSD: Psychotherapy (part 3)</a:t>
            </a:r>
          </a:p>
        </p:txBody>
      </p:sp>
      <p:sp>
        <p:nvSpPr>
          <p:cNvPr id="3" name="Content Placeholder 2">
            <a:extLst>
              <a:ext uri="{FF2B5EF4-FFF2-40B4-BE49-F238E27FC236}">
                <a16:creationId xmlns:a16="http://schemas.microsoft.com/office/drawing/2014/main" id="{66CD22E7-E953-D035-1733-ADB3D909C944}"/>
              </a:ext>
            </a:extLst>
          </p:cNvPr>
          <p:cNvSpPr>
            <a:spLocks noGrp="1"/>
          </p:cNvSpPr>
          <p:nvPr>
            <p:ph idx="1"/>
          </p:nvPr>
        </p:nvSpPr>
        <p:spPr/>
        <p:txBody>
          <a:bodyPr>
            <a:noAutofit/>
          </a:bodyPr>
          <a:lstStyle/>
          <a:p>
            <a:pPr>
              <a:lnSpc>
                <a:spcPts val="2500"/>
              </a:lnSpc>
            </a:pPr>
            <a:r>
              <a:rPr lang="en-US" sz="2000" b="0" i="0" u="none" strike="noStrike" kern="1200" baseline="0" dirty="0">
                <a:solidFill>
                  <a:schemeClr val="bg2">
                    <a:lumMod val="25000"/>
                  </a:schemeClr>
                </a:solidFill>
                <a:ea typeface="+mn-ea"/>
                <a:cs typeface="Calibri" panose="020F0502020204030204" pitchFamily="34" charset="0"/>
              </a:rPr>
              <a:t>There is </a:t>
            </a:r>
            <a:r>
              <a:rPr lang="en-US" sz="2000" b="1" i="0" u="none" strike="noStrike" kern="1200" baseline="0" dirty="0">
                <a:solidFill>
                  <a:schemeClr val="bg2">
                    <a:lumMod val="25000"/>
                  </a:schemeClr>
                </a:solidFill>
                <a:ea typeface="+mn-ea"/>
                <a:cs typeface="Calibri" panose="020F0502020204030204" pitchFamily="34" charset="0"/>
              </a:rPr>
              <a:t>insufficient evidence </a:t>
            </a:r>
            <a:r>
              <a:rPr lang="en-US" sz="2000" b="0" i="0" u="none" strike="noStrike" kern="1200" baseline="0" dirty="0">
                <a:solidFill>
                  <a:schemeClr val="bg2">
                    <a:lumMod val="25000"/>
                  </a:schemeClr>
                </a:solidFill>
                <a:ea typeface="+mn-ea"/>
                <a:cs typeface="Calibri" panose="020F0502020204030204" pitchFamily="34" charset="0"/>
              </a:rPr>
              <a:t>to recommend for or against the following individual psychotherapies for the treatment of PTSD</a:t>
            </a:r>
            <a:r>
              <a:rPr lang="en-US" sz="2000" b="1" i="0" u="none" strike="noStrike" kern="1200" baseline="0" dirty="0">
                <a:solidFill>
                  <a:schemeClr val="bg2">
                    <a:lumMod val="25000"/>
                  </a:schemeClr>
                </a:solidFill>
                <a:ea typeface="+mn-ea"/>
                <a:cs typeface="Calibri" panose="020F0502020204030204" pitchFamily="34" charset="0"/>
              </a:rPr>
              <a:t>: </a:t>
            </a:r>
            <a:r>
              <a:rPr lang="en-US" sz="2000" b="0" kern="1200" dirty="0">
                <a:solidFill>
                  <a:schemeClr val="bg2">
                    <a:lumMod val="25000"/>
                  </a:schemeClr>
                </a:solidFill>
                <a:effectLst/>
                <a:ea typeface="+mn-ea"/>
                <a:cs typeface="+mn-cs"/>
              </a:rPr>
              <a:t>Accelerated Resolution Therapy, Adaptive Disclosure, Acceptance and Commitment Therapy, Brief Eclectic Psychotherapy, Dialectical Behavior Therapy, Emotional Freedom Techniques, Impact on Killing, Interpersonal Psychotherapy, Narrative Exposure Therapy, Prolonged Exposure in Primary Care, psychodynamic therapy, psychoeducation, Reconsolidation of Traumatic Memories, Seeking Safety, Stress Inoculation Training, Skills Training in Affective and Interpersonal Regulation, Skills Training in Affective and Interpersonal Regulation in Primary Care, supportive counseling, Thought Field Therapy, Trauma-Informed Guilt Reduction, or Trauma Management Therapy. </a:t>
            </a:r>
            <a:endParaRPr lang="en-US" sz="2000" b="0" dirty="0">
              <a:solidFill>
                <a:schemeClr val="bg2">
                  <a:lumMod val="25000"/>
                </a:schemeClr>
              </a:solidFill>
              <a:cs typeface="Calibri" panose="020F0502020204030204" pitchFamily="34" charset="0"/>
            </a:endParaRPr>
          </a:p>
        </p:txBody>
      </p:sp>
      <p:sp>
        <p:nvSpPr>
          <p:cNvPr id="4" name="Slide Number Placeholder 3">
            <a:extLst>
              <a:ext uri="{FF2B5EF4-FFF2-40B4-BE49-F238E27FC236}">
                <a16:creationId xmlns:a16="http://schemas.microsoft.com/office/drawing/2014/main" id="{987E44D1-6C7E-DAFF-45E2-00C3433DD166}"/>
              </a:ext>
            </a:extLst>
          </p:cNvPr>
          <p:cNvSpPr>
            <a:spLocks noGrp="1"/>
          </p:cNvSpPr>
          <p:nvPr>
            <p:ph type="sldNum" sz="quarter" idx="12"/>
          </p:nvPr>
        </p:nvSpPr>
        <p:spPr/>
        <p:txBody>
          <a:bodyPr/>
          <a:lstStyle/>
          <a:p>
            <a:fld id="{810C48DE-2B38-BE4F-8436-BDD66F11DF22}" type="slidenum">
              <a:rPr lang="en-US" smtClean="0"/>
              <a:pPr/>
              <a:t>16</a:t>
            </a:fld>
            <a:endParaRPr lang="en-US" dirty="0"/>
          </a:p>
        </p:txBody>
      </p:sp>
      <p:pic>
        <p:nvPicPr>
          <p:cNvPr id="5" name="Picture 4">
            <a:extLst>
              <a:ext uri="{FF2B5EF4-FFF2-40B4-BE49-F238E27FC236}">
                <a16:creationId xmlns:a16="http://schemas.microsoft.com/office/drawing/2014/main" id="{CA03C2E4-4B9F-333D-7E16-34D00BFA02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7273878C-015E-0A06-5304-A7073CBC2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44400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300F-C38E-720B-BA86-09C1A8A714F8}"/>
              </a:ext>
            </a:extLst>
          </p:cNvPr>
          <p:cNvSpPr>
            <a:spLocks noGrp="1"/>
          </p:cNvSpPr>
          <p:nvPr>
            <p:ph type="title"/>
          </p:nvPr>
        </p:nvSpPr>
        <p:spPr/>
        <p:txBody>
          <a:bodyPr>
            <a:normAutofit/>
          </a:bodyPr>
          <a:lstStyle/>
          <a:p>
            <a:r>
              <a:rPr lang="en-US" sz="3900" dirty="0"/>
              <a:t>Treatment of PTSD: Psychotherapy (part 4)</a:t>
            </a:r>
          </a:p>
        </p:txBody>
      </p:sp>
      <p:sp>
        <p:nvSpPr>
          <p:cNvPr id="3" name="Content Placeholder 2">
            <a:extLst>
              <a:ext uri="{FF2B5EF4-FFF2-40B4-BE49-F238E27FC236}">
                <a16:creationId xmlns:a16="http://schemas.microsoft.com/office/drawing/2014/main" id="{6E908375-7EA7-1BDC-71D2-0BD8AB8F6912}"/>
              </a:ext>
            </a:extLst>
          </p:cNvPr>
          <p:cNvSpPr>
            <a:spLocks noGrp="1"/>
          </p:cNvSpPr>
          <p:nvPr>
            <p:ph idx="1"/>
          </p:nvPr>
        </p:nvSpPr>
        <p:spPr>
          <a:xfrm>
            <a:off x="838200" y="2055813"/>
            <a:ext cx="10007600" cy="3836986"/>
          </a:xfrm>
        </p:spPr>
        <p:txBody>
          <a:bodyPr>
            <a:noAutofit/>
          </a:bodyPr>
          <a:lstStyle/>
          <a:p>
            <a:pPr marL="0" marR="0">
              <a:lnSpc>
                <a:spcPct val="100000"/>
              </a:lnSpc>
              <a:spcBef>
                <a:spcPts val="600"/>
              </a:spcBef>
              <a:spcAft>
                <a:spcPts val="0"/>
              </a:spcAft>
            </a:pPr>
            <a:r>
              <a:rPr lang="en-US" sz="1800" b="1" kern="100" dirty="0">
                <a:latin typeface="Calibri" panose="020F0502020204030204" pitchFamily="34" charset="0"/>
                <a:ea typeface="Calibri" panose="020F0502020204030204" pitchFamily="34" charset="0"/>
                <a:cs typeface="Times New Roman" panose="02020603050405020304" pitchFamily="18" charset="0"/>
              </a:rPr>
              <a:t>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nsufficient Evidence: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using individual components of manualized psychotherapy protocols over, or in addition to, the full therapy protocol for the treatment of PTSD. </a:t>
            </a: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any specific manualized group therapy for the treatment of PTSD. </a:t>
            </a: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using group therapy as an adjunct for the primary treatment of PTSD. </a:t>
            </a:r>
          </a:p>
          <a:p>
            <a:pPr marL="236538" marR="0" lvl="0" indent="-236538">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following couples’ therapies for the treatment of PTSD: Behavioral Family Therapy, Structured Approach Therapy, or Cognitive Behavioral Conjoint Therapy (CBCT). </a:t>
            </a:r>
          </a:p>
        </p:txBody>
      </p:sp>
      <p:sp>
        <p:nvSpPr>
          <p:cNvPr id="4" name="Slide Number Placeholder 3">
            <a:extLst>
              <a:ext uri="{FF2B5EF4-FFF2-40B4-BE49-F238E27FC236}">
                <a16:creationId xmlns:a16="http://schemas.microsoft.com/office/drawing/2014/main" id="{ABC81532-D8CD-7E6B-CF70-79873D040A16}"/>
              </a:ext>
            </a:extLst>
          </p:cNvPr>
          <p:cNvSpPr>
            <a:spLocks noGrp="1"/>
          </p:cNvSpPr>
          <p:nvPr>
            <p:ph type="sldNum" sz="quarter" idx="12"/>
          </p:nvPr>
        </p:nvSpPr>
        <p:spPr/>
        <p:txBody>
          <a:bodyPr/>
          <a:lstStyle/>
          <a:p>
            <a:fld id="{810C48DE-2B38-BE4F-8436-BDD66F11DF22}" type="slidenum">
              <a:rPr lang="en-US" smtClean="0"/>
              <a:pPr/>
              <a:t>17</a:t>
            </a:fld>
            <a:endParaRPr lang="en-US" dirty="0"/>
          </a:p>
        </p:txBody>
      </p:sp>
      <p:pic>
        <p:nvPicPr>
          <p:cNvPr id="5" name="Picture 4">
            <a:extLst>
              <a:ext uri="{FF2B5EF4-FFF2-40B4-BE49-F238E27FC236}">
                <a16:creationId xmlns:a16="http://schemas.microsoft.com/office/drawing/2014/main" id="{1C8CB350-10E3-E6B4-CD1E-587B17B1FF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23250C8A-3416-22D0-1F37-CFDEC2B8F7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6319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C37B1-F21E-8D8C-9EF5-26CA9D13BB8C}"/>
              </a:ext>
            </a:extLst>
          </p:cNvPr>
          <p:cNvSpPr>
            <a:spLocks noGrp="1"/>
          </p:cNvSpPr>
          <p:nvPr>
            <p:ph type="title"/>
          </p:nvPr>
        </p:nvSpPr>
        <p:spPr/>
        <p:txBody>
          <a:bodyPr>
            <a:normAutofit/>
          </a:bodyPr>
          <a:lstStyle/>
          <a:p>
            <a:r>
              <a:rPr lang="en-US" sz="3900" dirty="0"/>
              <a:t>Treatment of PTSD: Medications</a:t>
            </a:r>
          </a:p>
        </p:txBody>
      </p:sp>
      <p:pic>
        <p:nvPicPr>
          <p:cNvPr id="8" name="Picture Placeholder 7">
            <a:extLst>
              <a:ext uri="{FF2B5EF4-FFF2-40B4-BE49-F238E27FC236}">
                <a16:creationId xmlns:a16="http://schemas.microsoft.com/office/drawing/2014/main" id="{46D8492E-5185-A940-136B-85FB3CEE7EB1}"/>
              </a:ext>
              <a:ext uri="{C183D7F6-B498-43B3-948B-1728B52AA6E4}">
                <adec:decorative xmlns:adec="http://schemas.microsoft.com/office/drawing/2017/decorative" val="1"/>
              </a:ext>
            </a:extLst>
          </p:cNvPr>
          <p:cNvPicPr>
            <a:picLocks noGrp="1" noChangeAspect="1"/>
          </p:cNvPicPr>
          <p:nvPr>
            <p:ph type="pic" sz="quarter" idx="16"/>
          </p:nvPr>
        </p:nvPicPr>
        <p:blipFill>
          <a:blip r:embed="rId2"/>
          <a:srcRect t="3233" b="3233"/>
          <a:stretch/>
        </p:blipFill>
        <p:spPr/>
      </p:pic>
      <p:sp>
        <p:nvSpPr>
          <p:cNvPr id="4" name="Content Placeholder 3">
            <a:extLst>
              <a:ext uri="{FF2B5EF4-FFF2-40B4-BE49-F238E27FC236}">
                <a16:creationId xmlns:a16="http://schemas.microsoft.com/office/drawing/2014/main" id="{553CF127-3743-36BB-422D-A66CFF2E6293}"/>
              </a:ext>
            </a:extLst>
          </p:cNvPr>
          <p:cNvSpPr>
            <a:spLocks noGrp="1"/>
          </p:cNvSpPr>
          <p:nvPr>
            <p:ph idx="1"/>
          </p:nvPr>
        </p:nvSpPr>
        <p:spPr/>
        <p:txBody>
          <a:bodyPr anchor="ctr">
            <a:normAutofit/>
          </a:bodyPr>
          <a:lstStyle/>
          <a:p>
            <a:r>
              <a:rPr lang="en-US" b="1" dirty="0"/>
              <a:t>We recommend </a:t>
            </a:r>
            <a:r>
              <a:rPr lang="en-US" dirty="0"/>
              <a:t>paroxetine, sertraline, and venlafaxine for the treatment of PTSD.</a:t>
            </a:r>
          </a:p>
        </p:txBody>
      </p:sp>
      <p:pic>
        <p:nvPicPr>
          <p:cNvPr id="11" name="Picture Placeholder 10" descr="Illustration of an orange pill bottle">
            <a:extLst>
              <a:ext uri="{FF2B5EF4-FFF2-40B4-BE49-F238E27FC236}">
                <a16:creationId xmlns:a16="http://schemas.microsoft.com/office/drawing/2014/main" id="{92CD01BA-5B19-82A3-979F-8CD736A8CE2C}"/>
              </a:ext>
            </a:extLst>
          </p:cNvPr>
          <p:cNvPicPr>
            <a:picLocks noGrp="1" noChangeAspect="1"/>
          </p:cNvPicPr>
          <p:nvPr>
            <p:ph type="pic" sz="quarter" idx="14"/>
          </p:nvPr>
        </p:nvPicPr>
        <p:blipFill rotWithShape="1">
          <a:blip r:embed="rId3"/>
          <a:srcRect l="-737" t="456" r="11153" b="-456"/>
          <a:stretch/>
        </p:blipFill>
        <p:spPr>
          <a:xfrm>
            <a:off x="3581400" y="2922587"/>
            <a:ext cx="2652457" cy="3007157"/>
          </a:xfrm>
          <a:prstGeom prst="rect">
            <a:avLst/>
          </a:prstGeom>
        </p:spPr>
      </p:pic>
      <p:sp>
        <p:nvSpPr>
          <p:cNvPr id="5" name="Text Placeholder 4">
            <a:extLst>
              <a:ext uri="{FF2B5EF4-FFF2-40B4-BE49-F238E27FC236}">
                <a16:creationId xmlns:a16="http://schemas.microsoft.com/office/drawing/2014/main" id="{4E659B1E-77BC-9387-B0D2-73B7C987F6BB}"/>
              </a:ext>
            </a:extLst>
          </p:cNvPr>
          <p:cNvSpPr>
            <a:spLocks noGrp="1"/>
          </p:cNvSpPr>
          <p:nvPr>
            <p:ph type="body" sz="quarter" idx="13"/>
          </p:nvPr>
        </p:nvSpPr>
        <p:spPr/>
        <p:txBody>
          <a:bodyPr anchor="ctr">
            <a:normAutofit/>
          </a:bodyPr>
          <a:lstStyle/>
          <a:p>
            <a:pPr marL="182563" marR="0" lvl="0" indent="-182563">
              <a:lnSpc>
                <a:spcPct val="100000"/>
              </a:lnSpc>
              <a:spcBef>
                <a:spcPts val="600"/>
              </a:spcBef>
              <a:spcAft>
                <a:spcPts val="0"/>
              </a:spcAft>
              <a:buFont typeface="System Font Regular"/>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Paroxetine</a:t>
            </a:r>
          </a:p>
          <a:p>
            <a:pPr marL="182563" marR="0" lvl="0" indent="-182563">
              <a:lnSpc>
                <a:spcPct val="100000"/>
              </a:lnSpc>
              <a:spcBef>
                <a:spcPts val="600"/>
              </a:spcBef>
              <a:spcAft>
                <a:spcPts val="0"/>
              </a:spcAft>
              <a:buFont typeface="System Font Regular"/>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Sertraline</a:t>
            </a:r>
          </a:p>
          <a:p>
            <a:pPr marL="182563" marR="0" lvl="0" indent="-182563">
              <a:lnSpc>
                <a:spcPct val="100000"/>
              </a:lnSpc>
              <a:spcBef>
                <a:spcPts val="600"/>
              </a:spcBef>
              <a:spcAft>
                <a:spcPts val="0"/>
              </a:spcAft>
              <a:buFont typeface="System Font Regular"/>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Venlafaxine</a:t>
            </a:r>
          </a:p>
        </p:txBody>
      </p:sp>
      <p:sp>
        <p:nvSpPr>
          <p:cNvPr id="2" name="Slide Number Placeholder 1">
            <a:extLst>
              <a:ext uri="{FF2B5EF4-FFF2-40B4-BE49-F238E27FC236}">
                <a16:creationId xmlns:a16="http://schemas.microsoft.com/office/drawing/2014/main" id="{A6C8F5A7-1F0C-BFDF-83F8-BA4F87E101D6}"/>
              </a:ext>
            </a:extLst>
          </p:cNvPr>
          <p:cNvSpPr>
            <a:spLocks noGrp="1"/>
          </p:cNvSpPr>
          <p:nvPr>
            <p:ph type="sldNum" sz="quarter" idx="12"/>
          </p:nvPr>
        </p:nvSpPr>
        <p:spPr/>
        <p:txBody>
          <a:bodyPr/>
          <a:lstStyle/>
          <a:p>
            <a:fld id="{810C48DE-2B38-BE4F-8436-BDD66F11DF22}" type="slidenum">
              <a:rPr lang="en-US" smtClean="0"/>
              <a:pPr/>
              <a:t>18</a:t>
            </a:fld>
            <a:endParaRPr lang="en-US" dirty="0"/>
          </a:p>
        </p:txBody>
      </p:sp>
      <p:pic>
        <p:nvPicPr>
          <p:cNvPr id="6" name="Picture 5">
            <a:extLst>
              <a:ext uri="{FF2B5EF4-FFF2-40B4-BE49-F238E27FC236}">
                <a16:creationId xmlns:a16="http://schemas.microsoft.com/office/drawing/2014/main" id="{ED161A90-5CE7-F156-E0F6-4E0C5CC35B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22D3AB3D-43F9-D246-9147-BA4643B782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66134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4A12-06CD-7698-B8FC-4970D53C3C44}"/>
              </a:ext>
            </a:extLst>
          </p:cNvPr>
          <p:cNvSpPr>
            <a:spLocks noGrp="1"/>
          </p:cNvSpPr>
          <p:nvPr>
            <p:ph type="title"/>
          </p:nvPr>
        </p:nvSpPr>
        <p:spPr>
          <a:xfrm>
            <a:off x="838200" y="365125"/>
            <a:ext cx="10817352" cy="1325563"/>
          </a:xfrm>
        </p:spPr>
        <p:txBody>
          <a:bodyPr/>
          <a:lstStyle/>
          <a:p>
            <a:r>
              <a:rPr lang="en-US" dirty="0"/>
              <a:t>Treatment of PTSD: Pharmacotherapy</a:t>
            </a:r>
            <a:br>
              <a:rPr lang="en-US" dirty="0"/>
            </a:br>
            <a:r>
              <a:rPr lang="en-US" sz="3200" i="1" dirty="0"/>
              <a:t>Medications Recommended for (Monotherapy)</a:t>
            </a:r>
            <a:endParaRPr lang="en-US" sz="3200" b="0" i="1" dirty="0"/>
          </a:p>
        </p:txBody>
      </p:sp>
      <p:sp>
        <p:nvSpPr>
          <p:cNvPr id="3" name="Content Placeholder 2">
            <a:extLst>
              <a:ext uri="{FF2B5EF4-FFF2-40B4-BE49-F238E27FC236}">
                <a16:creationId xmlns:a16="http://schemas.microsoft.com/office/drawing/2014/main" id="{D190E3F8-6D73-1169-A01E-CC7D84C165D3}"/>
              </a:ext>
            </a:extLst>
          </p:cNvPr>
          <p:cNvSpPr>
            <a:spLocks noGrp="1"/>
          </p:cNvSpPr>
          <p:nvPr>
            <p:ph idx="1"/>
          </p:nvPr>
        </p:nvSpPr>
        <p:spPr/>
        <p:txBody>
          <a:bodyPr/>
          <a:lstStyle/>
          <a:p>
            <a:r>
              <a:rPr lang="en-US" dirty="0"/>
              <a:t>MEDICATION MONOTHERAPY RECOMMENDED FOR THE PRIMARY TREATMENT OF PTSD BY STRENGTH OF EVIDENCE</a:t>
            </a:r>
          </a:p>
        </p:txBody>
      </p:sp>
      <p:sp>
        <p:nvSpPr>
          <p:cNvPr id="4" name="Content Placeholder 3">
            <a:extLst>
              <a:ext uri="{FF2B5EF4-FFF2-40B4-BE49-F238E27FC236}">
                <a16:creationId xmlns:a16="http://schemas.microsoft.com/office/drawing/2014/main" id="{9C9DA981-F3BE-BDEA-4D9E-16B5CCA5A85C}"/>
              </a:ext>
            </a:extLst>
          </p:cNvPr>
          <p:cNvSpPr>
            <a:spLocks noGrp="1"/>
          </p:cNvSpPr>
          <p:nvPr>
            <p:ph idx="10"/>
          </p:nvPr>
        </p:nvSpPr>
        <p:spPr/>
        <p:txBody>
          <a:bodyPr>
            <a:normAutofit/>
          </a:bodyPr>
          <a:lstStyle/>
          <a:p>
            <a:pPr marL="0" marR="0">
              <a:lnSpc>
                <a:spcPct val="110000"/>
              </a:lnSpc>
              <a:spcBef>
                <a:spcPts val="60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Work Group determined there was no high-quality evidence regarding medication monotherapy</a:t>
            </a:r>
          </a:p>
          <a:p>
            <a:pPr marL="182563" marR="0" lvl="0" indent="-182563">
              <a:lnSpc>
                <a:spcPct val="100000"/>
              </a:lnSpc>
              <a:spcBef>
                <a:spcPts val="600"/>
              </a:spcBef>
              <a:spcAft>
                <a:spcPts val="0"/>
              </a:spcAft>
              <a:buFont typeface="Symbol"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 FDA approved for PTSD </a:t>
            </a:r>
          </a:p>
        </p:txBody>
      </p:sp>
      <p:graphicFrame>
        <p:nvGraphicFramePr>
          <p:cNvPr id="7" name="Table Placeholder 6">
            <a:extLst>
              <a:ext uri="{FF2B5EF4-FFF2-40B4-BE49-F238E27FC236}">
                <a16:creationId xmlns:a16="http://schemas.microsoft.com/office/drawing/2014/main" id="{AFDA5BFB-C39B-811F-6A56-2DD94CA3F0D6}"/>
              </a:ext>
            </a:extLst>
          </p:cNvPr>
          <p:cNvGraphicFramePr>
            <a:graphicFrameLocks noGrp="1"/>
          </p:cNvGraphicFramePr>
          <p:nvPr>
            <p:ph type="tbl" sz="quarter" idx="11"/>
            <p:extLst>
              <p:ext uri="{D42A27DB-BD31-4B8C-83A1-F6EECF244321}">
                <p14:modId xmlns:p14="http://schemas.microsoft.com/office/powerpoint/2010/main" val="1344045706"/>
              </p:ext>
            </p:extLst>
          </p:nvPr>
        </p:nvGraphicFramePr>
        <p:xfrm>
          <a:off x="2822713" y="2929436"/>
          <a:ext cx="6627363" cy="2704591"/>
        </p:xfrm>
        <a:graphic>
          <a:graphicData uri="http://schemas.openxmlformats.org/drawingml/2006/table">
            <a:tbl>
              <a:tblPr firstRow="1" bandRow="1">
                <a:tableStyleId>{5C22544A-7EE6-4342-B048-85BDC9FD1C3A}</a:tableStyleId>
              </a:tblPr>
              <a:tblGrid>
                <a:gridCol w="2983747">
                  <a:extLst>
                    <a:ext uri="{9D8B030D-6E8A-4147-A177-3AD203B41FA5}">
                      <a16:colId xmlns:a16="http://schemas.microsoft.com/office/drawing/2014/main" val="2781678021"/>
                    </a:ext>
                  </a:extLst>
                </a:gridCol>
                <a:gridCol w="3643616">
                  <a:extLst>
                    <a:ext uri="{9D8B030D-6E8A-4147-A177-3AD203B41FA5}">
                      <a16:colId xmlns:a16="http://schemas.microsoft.com/office/drawing/2014/main" val="3796943254"/>
                    </a:ext>
                  </a:extLst>
                </a:gridCol>
              </a:tblGrid>
              <a:tr h="698965">
                <a:tc>
                  <a:txBody>
                    <a:bodyPr/>
                    <a:lstStyle/>
                    <a:p>
                      <a:r>
                        <a:rPr lang="en-US" sz="1800" dirty="0"/>
                        <a:t>Quality of Evidence*</a:t>
                      </a:r>
                    </a:p>
                  </a:txBody>
                  <a:tcPr marL="139793" marR="139793" marT="69897" marB="69897" anchor="b">
                    <a:lnB w="19050" cap="flat" cmpd="sng" algn="ctr">
                      <a:solidFill>
                        <a:schemeClr val="bg1"/>
                      </a:solidFill>
                      <a:prstDash val="solid"/>
                      <a:round/>
                      <a:headEnd type="none" w="med" len="med"/>
                      <a:tailEnd type="none" w="med" len="med"/>
                    </a:lnB>
                  </a:tcPr>
                </a:tc>
                <a:tc>
                  <a:txBody>
                    <a:bodyPr/>
                    <a:lstStyle/>
                    <a:p>
                      <a:r>
                        <a:rPr lang="en-US" sz="1800" dirty="0"/>
                        <a:t>Recommend For</a:t>
                      </a:r>
                    </a:p>
                  </a:txBody>
                  <a:tcPr marL="139793" marR="139793" marT="69897" marB="69897" anchor="b">
                    <a:lnR w="38100" cap="flat" cmpd="sng" algn="ctr">
                      <a:solidFill>
                        <a:schemeClr val="bg1">
                          <a:lumMod val="8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114386"/>
                  </a:ext>
                </a:extLst>
              </a:tr>
              <a:tr h="411218">
                <a:tc>
                  <a:txBody>
                    <a:bodyPr/>
                    <a:lstStyle/>
                    <a:p>
                      <a:r>
                        <a:rPr lang="en-US" sz="1600" b="1" dirty="0">
                          <a:solidFill>
                            <a:schemeClr val="bg1"/>
                          </a:solidFill>
                        </a:rPr>
                        <a:t>Quality of Evidence is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59010765"/>
                  </a:ext>
                </a:extLst>
              </a:tr>
              <a:tr h="393344">
                <a:tc>
                  <a:txBody>
                    <a:bodyPr/>
                    <a:lstStyle/>
                    <a:p>
                      <a:r>
                        <a:rPr lang="en-US" sz="1600" b="1" dirty="0">
                          <a:solidFill>
                            <a:schemeClr val="bg1"/>
                          </a:solidFill>
                        </a:rPr>
                        <a:t>Quality of Evidence is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Recommend for paroxetine</a:t>
                      </a:r>
                      <a:r>
                        <a:rPr kumimoji="0" lang="en-US" sz="12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sertraline</a:t>
                      </a:r>
                      <a:r>
                        <a:rPr kumimoji="0" lang="en-US" sz="12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venlafaxine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21190">
                <a:tc>
                  <a:txBody>
                    <a:bodyPr/>
                    <a:lstStyle/>
                    <a:p>
                      <a:r>
                        <a:rPr lang="en-US" sz="1600" b="1" dirty="0">
                          <a:solidFill>
                            <a:schemeClr val="tx1"/>
                          </a:solidFill>
                        </a:rPr>
                        <a:t>Quality of Evidence is </a:t>
                      </a:r>
                      <a:r>
                        <a:rPr lang="en-US" sz="1600" b="1" dirty="0"/>
                        <a:t>Low</a:t>
                      </a:r>
                    </a:p>
                  </a:txBody>
                  <a:tcPr marL="139793" marR="139793" marT="69897" marB="69897" anchor="ctr">
                    <a:lnT w="38100" cap="flat" cmpd="sng" algn="ctr">
                      <a:no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378295">
                <a:tc>
                  <a:txBody>
                    <a:bodyPr/>
                    <a:lstStyle/>
                    <a:p>
                      <a:r>
                        <a:rPr lang="en-US" sz="1600" b="1" dirty="0">
                          <a:solidFill>
                            <a:schemeClr val="tx1"/>
                          </a:solidFill>
                        </a:rPr>
                        <a:t>Quality of Evidence is </a:t>
                      </a:r>
                      <a:r>
                        <a:rPr lang="en-US" sz="1600" b="1" dirty="0"/>
                        <a:t>Very Low</a:t>
                      </a:r>
                    </a:p>
                  </a:txBody>
                  <a:tcPr marL="139793" marR="139793" marT="69897" marB="69897" anchor="ct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396240">
                <a:tc>
                  <a:txBody>
                    <a:bodyPr/>
                    <a:lstStyle/>
                    <a:p>
                      <a:r>
                        <a:rPr lang="en-US" sz="1600" b="1" dirty="0">
                          <a:solidFill>
                            <a:schemeClr val="tx1"/>
                          </a:solidFill>
                        </a:rPr>
                        <a:t>Quality of Evidence is </a:t>
                      </a:r>
                      <a:r>
                        <a:rPr lang="en-US" sz="1600" b="1" dirty="0"/>
                        <a:t>No Data</a:t>
                      </a:r>
                    </a:p>
                  </a:txBody>
                  <a:tcPr marL="139793" marR="139793" marT="69897" marB="69897" anchor="ct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6" name="Content Placeholder 5">
            <a:extLst>
              <a:ext uri="{FF2B5EF4-FFF2-40B4-BE49-F238E27FC236}">
                <a16:creationId xmlns:a16="http://schemas.microsoft.com/office/drawing/2014/main" id="{AB8053C6-CC88-2871-035D-9EBE55912196}"/>
              </a:ext>
            </a:extLst>
          </p:cNvPr>
          <p:cNvSpPr>
            <a:spLocks noGrp="1"/>
          </p:cNvSpPr>
          <p:nvPr>
            <p:ph idx="12"/>
          </p:nvPr>
        </p:nvSpPr>
        <p:spPr/>
        <p:txBody>
          <a:bodyPr/>
          <a:lstStyle/>
          <a:p>
            <a:r>
              <a:rPr lang="en-US" b="1" dirty="0"/>
              <a:t>Key Point: </a:t>
            </a:r>
            <a:r>
              <a:rPr lang="en-US" dirty="0"/>
              <a:t>Paroxetine, sertraline, and venlafaxine are the only medications with a strong for recommendations</a:t>
            </a:r>
          </a:p>
        </p:txBody>
      </p:sp>
      <p:sp>
        <p:nvSpPr>
          <p:cNvPr id="8" name="Slide Number Placeholder 1">
            <a:extLst>
              <a:ext uri="{FF2B5EF4-FFF2-40B4-BE49-F238E27FC236}">
                <a16:creationId xmlns:a16="http://schemas.microsoft.com/office/drawing/2014/main" id="{E2631E51-C17A-5EE3-52E7-4E23896DAF27}"/>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19</a:t>
            </a:fld>
            <a:endParaRPr lang="en-US" dirty="0"/>
          </a:p>
        </p:txBody>
      </p:sp>
      <p:pic>
        <p:nvPicPr>
          <p:cNvPr id="5" name="Picture 4">
            <a:extLst>
              <a:ext uri="{FF2B5EF4-FFF2-40B4-BE49-F238E27FC236}">
                <a16:creationId xmlns:a16="http://schemas.microsoft.com/office/drawing/2014/main" id="{5638E3CF-A49D-3E5B-EF98-87A24F6D61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9" name="Picture 8">
            <a:extLst>
              <a:ext uri="{FF2B5EF4-FFF2-40B4-BE49-F238E27FC236}">
                <a16:creationId xmlns:a16="http://schemas.microsoft.com/office/drawing/2014/main" id="{DA47A207-9C28-E205-C053-E3C15E3438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65995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4BBF-3BB5-F8B4-099A-40955853014F}"/>
              </a:ext>
            </a:extLst>
          </p:cNvPr>
          <p:cNvSpPr>
            <a:spLocks noGrp="1"/>
          </p:cNvSpPr>
          <p:nvPr>
            <p:ph type="title"/>
          </p:nvPr>
        </p:nvSpPr>
        <p:spPr/>
        <p:txBody>
          <a:bodyPr>
            <a:normAutofit/>
          </a:bodyPr>
          <a:lstStyle/>
          <a:p>
            <a:r>
              <a:rPr lang="en-US" sz="3900" b="1" dirty="0">
                <a:solidFill>
                  <a:schemeClr val="bg1"/>
                </a:solidFill>
                <a:cs typeface="Calibri" panose="020F0502020204030204" pitchFamily="34" charset="0"/>
              </a:rPr>
              <a:t>VA/DoD CPG: Qualifying Statements</a:t>
            </a:r>
            <a:endParaRPr lang="en-US" sz="3900" dirty="0"/>
          </a:p>
        </p:txBody>
      </p:sp>
      <p:sp>
        <p:nvSpPr>
          <p:cNvPr id="3" name="Content Placeholder 2">
            <a:extLst>
              <a:ext uri="{FF2B5EF4-FFF2-40B4-BE49-F238E27FC236}">
                <a16:creationId xmlns:a16="http://schemas.microsoft.com/office/drawing/2014/main" id="{70F4DED1-E11D-FC95-0DE7-A7464F9B050B}"/>
              </a:ext>
            </a:extLst>
          </p:cNvPr>
          <p:cNvSpPr>
            <a:spLocks noGrp="1"/>
          </p:cNvSpPr>
          <p:nvPr>
            <p:ph idx="1"/>
          </p:nvPr>
        </p:nvSpPr>
        <p:spPr/>
        <p:txBody>
          <a:bodyPr>
            <a:normAutofit/>
          </a:bodyPr>
          <a:lstStyle/>
          <a:p>
            <a:pPr>
              <a:lnSpc>
                <a:spcPct val="100000"/>
              </a:lnSpc>
              <a:spcBef>
                <a:spcPts val="600"/>
              </a:spcBef>
            </a:pPr>
            <a:r>
              <a:rPr lang="en-US" sz="2400" b="1" dirty="0">
                <a:solidFill>
                  <a:schemeClr val="tx1">
                    <a:lumMod val="75000"/>
                    <a:lumOff val="25000"/>
                  </a:schemeClr>
                </a:solidFill>
                <a:latin typeface="Calibri" panose="020F0502020204030204" pitchFamily="34" charset="0"/>
                <a:cs typeface="Calibri" panose="020F0502020204030204" pitchFamily="34" charset="0"/>
              </a:rPr>
              <a:t>Guidelines:</a:t>
            </a:r>
          </a:p>
          <a:p>
            <a:pPr marL="342900" marR="0" lvl="0" indent="-342900">
              <a:lnSpc>
                <a:spcPct val="100000"/>
              </a:lnSpc>
              <a:spcBef>
                <a:spcPts val="600"/>
              </a:spcBef>
              <a:spcAft>
                <a:spcPts val="0"/>
              </a:spcAft>
              <a:buFont typeface="Wingdings" pitchFamily="2" charset="2"/>
              <a:buChar char="ü"/>
            </a:pPr>
            <a:r>
              <a:rPr lang="en-US" sz="2400" kern="100" dirty="0">
                <a:effectLst/>
                <a:latin typeface="Calibri" panose="020F0502020204030204" pitchFamily="34" charset="0"/>
                <a:ea typeface="Calibri" panose="020F0502020204030204" pitchFamily="34" charset="0"/>
                <a:cs typeface="Calibri" panose="020F0502020204030204" pitchFamily="34" charset="0"/>
              </a:rPr>
              <a:t>Are based upon the best information available at time of publication and are designed to assist clinical decision making.</a:t>
            </a:r>
          </a:p>
          <a:p>
            <a:pPr marL="342900" marR="0" lvl="0" indent="-342900">
              <a:lnSpc>
                <a:spcPct val="100000"/>
              </a:lnSpc>
              <a:spcBef>
                <a:spcPts val="600"/>
              </a:spcBef>
              <a:spcAft>
                <a:spcPts val="0"/>
              </a:spcAft>
              <a:buFont typeface="Wingdings" pitchFamily="2" charset="2"/>
              <a:buChar char="ü"/>
            </a:pPr>
            <a:r>
              <a:rPr lang="en-US" sz="2400" kern="100" dirty="0">
                <a:effectLst/>
                <a:latin typeface="Calibri" panose="020F0502020204030204" pitchFamily="34" charset="0"/>
                <a:ea typeface="Calibri" panose="020F0502020204030204" pitchFamily="34" charset="0"/>
                <a:cs typeface="Calibri" panose="020F0502020204030204" pitchFamily="34" charset="0"/>
              </a:rPr>
              <a:t>Are developed by a panel of multidisciplinary experts and based on a systematic review of both clinical and epidemiological evidence.</a:t>
            </a:r>
          </a:p>
          <a:p>
            <a:pPr marL="342900" marR="0" lvl="0" indent="-342900">
              <a:lnSpc>
                <a:spcPct val="100000"/>
              </a:lnSpc>
              <a:spcBef>
                <a:spcPts val="600"/>
              </a:spcBef>
              <a:spcAft>
                <a:spcPts val="0"/>
              </a:spcAft>
              <a:buFont typeface="Wingdings" pitchFamily="2" charset="2"/>
              <a:buChar char="ü"/>
            </a:pPr>
            <a:r>
              <a:rPr lang="en-US" sz="2400" kern="100" dirty="0">
                <a:effectLst/>
                <a:latin typeface="Calibri" panose="020F0502020204030204" pitchFamily="34" charset="0"/>
                <a:ea typeface="Calibri" panose="020F0502020204030204" pitchFamily="34" charset="0"/>
                <a:cs typeface="Calibri" panose="020F0502020204030204" pitchFamily="34" charset="0"/>
              </a:rPr>
              <a:t>Provide a clear explanation of the logical relationships among various care options and health outcomes while rating both the quality of the evidence and strength of the recommendation.</a:t>
            </a:r>
          </a:p>
          <a:p>
            <a:pPr marL="342900" marR="0" lvl="0" indent="-342900">
              <a:lnSpc>
                <a:spcPct val="100000"/>
              </a:lnSpc>
              <a:spcBef>
                <a:spcPts val="600"/>
              </a:spcBef>
              <a:spcAft>
                <a:spcPts val="0"/>
              </a:spcAft>
              <a:buFont typeface="Wingdings" pitchFamily="2" charset="2"/>
              <a:buChar char="ü"/>
            </a:pPr>
            <a:r>
              <a:rPr lang="en-US" sz="2400" kern="100" dirty="0">
                <a:effectLst/>
                <a:latin typeface="Calibri" panose="020F0502020204030204" pitchFamily="34" charset="0"/>
                <a:ea typeface="Calibri" panose="020F0502020204030204" pitchFamily="34" charset="0"/>
                <a:cs typeface="Calibri" panose="020F0502020204030204" pitchFamily="34" charset="0"/>
              </a:rPr>
              <a:t>Are not intended to represent VA or DoD policies.</a:t>
            </a:r>
          </a:p>
        </p:txBody>
      </p:sp>
      <p:sp>
        <p:nvSpPr>
          <p:cNvPr id="4" name="Slide Number Placeholder 3">
            <a:extLst>
              <a:ext uri="{FF2B5EF4-FFF2-40B4-BE49-F238E27FC236}">
                <a16:creationId xmlns:a16="http://schemas.microsoft.com/office/drawing/2014/main" id="{034B6AD8-34FE-C18D-404F-4F6D5C7443D4}"/>
              </a:ext>
            </a:extLst>
          </p:cNvPr>
          <p:cNvSpPr>
            <a:spLocks noGrp="1"/>
          </p:cNvSpPr>
          <p:nvPr>
            <p:ph type="sldNum" sz="quarter" idx="12"/>
          </p:nvPr>
        </p:nvSpPr>
        <p:spPr/>
        <p:txBody>
          <a:bodyPr/>
          <a:lstStyle/>
          <a:p>
            <a:fld id="{810C48DE-2B38-BE4F-8436-BDD66F11DF22}" type="slidenum">
              <a:rPr lang="en-US" smtClean="0"/>
              <a:t>2</a:t>
            </a:fld>
            <a:endParaRPr lang="en-US" dirty="0"/>
          </a:p>
        </p:txBody>
      </p:sp>
      <p:pic>
        <p:nvPicPr>
          <p:cNvPr id="5" name="Picture 4">
            <a:extLst>
              <a:ext uri="{FF2B5EF4-FFF2-40B4-BE49-F238E27FC236}">
                <a16:creationId xmlns:a16="http://schemas.microsoft.com/office/drawing/2014/main" id="{35EA69B2-4F53-3A73-E0C1-E9DC561E72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2633C966-B1DD-5D07-FD42-CCED1D693A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46021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4A12-06CD-7698-B8FC-4970D53C3C44}"/>
              </a:ext>
            </a:extLst>
          </p:cNvPr>
          <p:cNvSpPr>
            <a:spLocks noGrp="1"/>
          </p:cNvSpPr>
          <p:nvPr>
            <p:ph type="title"/>
          </p:nvPr>
        </p:nvSpPr>
        <p:spPr>
          <a:xfrm>
            <a:off x="838200" y="365125"/>
            <a:ext cx="10792968" cy="1325563"/>
          </a:xfrm>
        </p:spPr>
        <p:txBody>
          <a:bodyPr/>
          <a:lstStyle/>
          <a:p>
            <a:r>
              <a:rPr lang="en-US" dirty="0"/>
              <a:t>Treatment of PTSD: Pharmacotherapy (part 2)</a:t>
            </a:r>
            <a:br>
              <a:rPr lang="en-US" dirty="0"/>
            </a:br>
            <a:r>
              <a:rPr lang="en-US" sz="3200" i="1" dirty="0"/>
              <a:t>Medications Suggested for (Monotherapy)</a:t>
            </a:r>
            <a:endParaRPr lang="en-US" sz="3200" b="0" i="1" dirty="0"/>
          </a:p>
        </p:txBody>
      </p:sp>
      <p:sp>
        <p:nvSpPr>
          <p:cNvPr id="3" name="Content Placeholder 2">
            <a:extLst>
              <a:ext uri="{FF2B5EF4-FFF2-40B4-BE49-F238E27FC236}">
                <a16:creationId xmlns:a16="http://schemas.microsoft.com/office/drawing/2014/main" id="{D190E3F8-6D73-1169-A01E-CC7D84C165D3}"/>
              </a:ext>
            </a:extLst>
          </p:cNvPr>
          <p:cNvSpPr>
            <a:spLocks noGrp="1"/>
          </p:cNvSpPr>
          <p:nvPr>
            <p:ph idx="1"/>
          </p:nvPr>
        </p:nvSpPr>
        <p:spPr>
          <a:xfrm>
            <a:off x="838199" y="2055812"/>
            <a:ext cx="10244329" cy="768197"/>
          </a:xfrm>
        </p:spPr>
        <p:txBody>
          <a:bodyPr/>
          <a:lstStyle/>
          <a:p>
            <a:r>
              <a:rPr lang="en-US" dirty="0"/>
              <a:t>MEDICATION MONOTHERAPY SUGGESTED FOR THE PRIMARY TREATMENT OF PTSD BY STRENGTH OF EVIDENCE</a:t>
            </a:r>
          </a:p>
        </p:txBody>
      </p:sp>
      <p:sp>
        <p:nvSpPr>
          <p:cNvPr id="4" name="Content Placeholder 3">
            <a:extLst>
              <a:ext uri="{FF2B5EF4-FFF2-40B4-BE49-F238E27FC236}">
                <a16:creationId xmlns:a16="http://schemas.microsoft.com/office/drawing/2014/main" id="{9C9DA981-F3BE-BDEA-4D9E-16B5CCA5A85C}"/>
              </a:ext>
            </a:extLst>
          </p:cNvPr>
          <p:cNvSpPr>
            <a:spLocks noGrp="1"/>
          </p:cNvSpPr>
          <p:nvPr>
            <p:ph idx="10"/>
          </p:nvPr>
        </p:nvSpPr>
        <p:spPr/>
        <p:txBody>
          <a:bodyPr>
            <a:normAutofit/>
          </a:bodyPr>
          <a:lstStyle/>
          <a:p>
            <a:pPr marL="0" marR="0">
              <a:lnSpc>
                <a:spcPct val="110000"/>
              </a:lnSpc>
              <a:spcBef>
                <a:spcPts val="60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Work Group determined there was no high-quality evidence regarding medication monotherapy</a:t>
            </a:r>
          </a:p>
        </p:txBody>
      </p:sp>
      <p:graphicFrame>
        <p:nvGraphicFramePr>
          <p:cNvPr id="7" name="Table Placeholder 6">
            <a:extLst>
              <a:ext uri="{FF2B5EF4-FFF2-40B4-BE49-F238E27FC236}">
                <a16:creationId xmlns:a16="http://schemas.microsoft.com/office/drawing/2014/main" id="{AFDA5BFB-C39B-811F-6A56-2DD94CA3F0D6}"/>
              </a:ext>
            </a:extLst>
          </p:cNvPr>
          <p:cNvGraphicFramePr>
            <a:graphicFrameLocks noGrp="1"/>
          </p:cNvGraphicFramePr>
          <p:nvPr>
            <p:ph type="tbl" sz="quarter" idx="11"/>
            <p:extLst>
              <p:ext uri="{D42A27DB-BD31-4B8C-83A1-F6EECF244321}">
                <p14:modId xmlns:p14="http://schemas.microsoft.com/office/powerpoint/2010/main" val="959474851"/>
              </p:ext>
            </p:extLst>
          </p:nvPr>
        </p:nvGraphicFramePr>
        <p:xfrm>
          <a:off x="2941983" y="2861178"/>
          <a:ext cx="6508094" cy="2832041"/>
        </p:xfrm>
        <a:graphic>
          <a:graphicData uri="http://schemas.openxmlformats.org/drawingml/2006/table">
            <a:tbl>
              <a:tblPr firstRow="1" bandRow="1">
                <a:tableStyleId>{5C22544A-7EE6-4342-B048-85BDC9FD1C3A}</a:tableStyleId>
              </a:tblPr>
              <a:tblGrid>
                <a:gridCol w="2855483">
                  <a:extLst>
                    <a:ext uri="{9D8B030D-6E8A-4147-A177-3AD203B41FA5}">
                      <a16:colId xmlns:a16="http://schemas.microsoft.com/office/drawing/2014/main" val="2781678021"/>
                    </a:ext>
                  </a:extLst>
                </a:gridCol>
                <a:gridCol w="3652611">
                  <a:extLst>
                    <a:ext uri="{9D8B030D-6E8A-4147-A177-3AD203B41FA5}">
                      <a16:colId xmlns:a16="http://schemas.microsoft.com/office/drawing/2014/main" val="3796943254"/>
                    </a:ext>
                  </a:extLst>
                </a:gridCol>
              </a:tblGrid>
              <a:tr h="698965">
                <a:tc>
                  <a:txBody>
                    <a:bodyPr/>
                    <a:lstStyle/>
                    <a:p>
                      <a:r>
                        <a:rPr lang="en-US" sz="1800" dirty="0"/>
                        <a:t>Quality of Evidence*</a:t>
                      </a:r>
                    </a:p>
                  </a:txBody>
                  <a:tcPr marL="139793" marR="139793" marT="69897" marB="69897"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Suggest For</a:t>
                      </a:r>
                    </a:p>
                  </a:txBody>
                  <a:tcPr marL="139793" marR="139793" marT="69897" marB="69897" anchor="b">
                    <a:lnL w="19050" cap="flat" cmpd="sng" algn="ctr">
                      <a:no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1218">
                <a:tc>
                  <a:txBody>
                    <a:bodyPr/>
                    <a:lstStyle/>
                    <a:p>
                      <a:r>
                        <a:rPr lang="en-US" sz="1600" b="1" dirty="0">
                          <a:solidFill>
                            <a:schemeClr val="bg1"/>
                          </a:solidFill>
                        </a:rPr>
                        <a:t>Quality of Evidence High</a:t>
                      </a:r>
                    </a:p>
                  </a:txBody>
                  <a:tcPr marL="139793" marR="139793" marT="69897" marB="6989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9050" cap="flat" cmpd="sng" algn="ctr">
                      <a:no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59010765"/>
                  </a:ext>
                </a:extLst>
              </a:tr>
              <a:tr h="393344">
                <a:tc>
                  <a:txBody>
                    <a:bodyPr/>
                    <a:lstStyle/>
                    <a:p>
                      <a:r>
                        <a:rPr lang="en-US" sz="1600" b="1" dirty="0">
                          <a:solidFill>
                            <a:schemeClr val="bg1"/>
                          </a:solidFill>
                        </a:rPr>
                        <a:t>Quality of Evidence Moderate</a:t>
                      </a:r>
                    </a:p>
                  </a:txBody>
                  <a:tcPr marL="139793" marR="139793" marT="69897" marB="6989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9050" cap="flat" cmpd="sng" algn="ctr">
                      <a:no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21190">
                <a:tc>
                  <a:txBody>
                    <a:bodyPr/>
                    <a:lstStyle/>
                    <a:p>
                      <a:r>
                        <a:rPr lang="en-US" sz="1600" b="1" dirty="0"/>
                        <a:t>Quality of Evidence Low</a:t>
                      </a:r>
                    </a:p>
                  </a:txBody>
                  <a:tcPr marL="139793" marR="139793" marT="69897" marB="6989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1200" dirty="0">
                          <a:latin typeface="Calibri" panose="020F0502020204030204" pitchFamily="34" charset="0"/>
                          <a:cs typeface="Calibri" panose="020F0502020204030204" pitchFamily="34" charset="0"/>
                        </a:rPr>
                        <a:t>Suggest for prazosin (only for the treatment of PTSD-associated nightmares)</a:t>
                      </a:r>
                    </a:p>
                  </a:txBody>
                  <a:tcPr marL="139793" marR="139793" marT="69897" marB="69897" anchor="ctr">
                    <a:lnL w="19050" cap="flat" cmpd="sng" algn="ctr">
                      <a:no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26720">
                <a:tc>
                  <a:txBody>
                    <a:bodyPr/>
                    <a:lstStyle/>
                    <a:p>
                      <a:r>
                        <a:rPr lang="en-US" sz="1600" b="1" dirty="0"/>
                        <a:t>Quality of Evidence Very Low</a:t>
                      </a:r>
                    </a:p>
                  </a:txBody>
                  <a:tcPr marL="139793" marR="139793" marT="69897" marB="6989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9050" cap="flat" cmpd="sng" algn="ctr">
                      <a:no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396240">
                <a:tc>
                  <a:txBody>
                    <a:bodyPr/>
                    <a:lstStyle/>
                    <a:p>
                      <a:r>
                        <a:rPr lang="en-US" sz="1600" b="1" dirty="0"/>
                        <a:t>Quality of Evidence No Data</a:t>
                      </a:r>
                    </a:p>
                  </a:txBody>
                  <a:tcPr marL="139793" marR="139793" marT="69897" marB="69897" anchor="ctr">
                    <a:lnT w="1905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for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6" name="Content Placeholder 5">
            <a:extLst>
              <a:ext uri="{FF2B5EF4-FFF2-40B4-BE49-F238E27FC236}">
                <a16:creationId xmlns:a16="http://schemas.microsoft.com/office/drawing/2014/main" id="{AB8053C6-CC88-2871-035D-9EBE55912196}"/>
              </a:ext>
            </a:extLst>
          </p:cNvPr>
          <p:cNvSpPr>
            <a:spLocks noGrp="1"/>
          </p:cNvSpPr>
          <p:nvPr>
            <p:ph idx="12"/>
          </p:nvPr>
        </p:nvSpPr>
        <p:spPr/>
        <p:txBody>
          <a:bodyPr/>
          <a:lstStyle/>
          <a:p>
            <a:r>
              <a:rPr lang="en-US" b="1" dirty="0"/>
              <a:t>Key Point: </a:t>
            </a: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rPr>
              <a:t>Prazosin is weak for specifically for the treatment of nightmares in PTSD</a:t>
            </a:r>
            <a:endParaRPr lang="en-US" dirty="0"/>
          </a:p>
        </p:txBody>
      </p:sp>
      <p:sp>
        <p:nvSpPr>
          <p:cNvPr id="5" name="Slide Number Placeholder 1">
            <a:extLst>
              <a:ext uri="{FF2B5EF4-FFF2-40B4-BE49-F238E27FC236}">
                <a16:creationId xmlns:a16="http://schemas.microsoft.com/office/drawing/2014/main" id="{EF119CF0-D058-E2AB-8A1F-3782A98873D7}"/>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20</a:t>
            </a:fld>
            <a:endParaRPr lang="en-US" dirty="0"/>
          </a:p>
        </p:txBody>
      </p:sp>
      <p:pic>
        <p:nvPicPr>
          <p:cNvPr id="8" name="Picture 7">
            <a:extLst>
              <a:ext uri="{FF2B5EF4-FFF2-40B4-BE49-F238E27FC236}">
                <a16:creationId xmlns:a16="http://schemas.microsoft.com/office/drawing/2014/main" id="{B52CC6C6-F42B-38C3-2302-153F3021DC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9" name="Picture 8">
            <a:extLst>
              <a:ext uri="{FF2B5EF4-FFF2-40B4-BE49-F238E27FC236}">
                <a16:creationId xmlns:a16="http://schemas.microsoft.com/office/drawing/2014/main" id="{C239B18E-C0F6-1A89-6BE2-2C17A86D31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40539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4A12-06CD-7698-B8FC-4970D53C3C44}"/>
              </a:ext>
            </a:extLst>
          </p:cNvPr>
          <p:cNvSpPr>
            <a:spLocks noGrp="1"/>
          </p:cNvSpPr>
          <p:nvPr>
            <p:ph type="title"/>
          </p:nvPr>
        </p:nvSpPr>
        <p:spPr>
          <a:xfrm>
            <a:off x="838200" y="365125"/>
            <a:ext cx="10914888" cy="1325563"/>
          </a:xfrm>
        </p:spPr>
        <p:txBody>
          <a:bodyPr/>
          <a:lstStyle/>
          <a:p>
            <a:r>
              <a:rPr lang="en-US" dirty="0"/>
              <a:t>Treatment of PTSD: Pharmacotherapy (part 3)</a:t>
            </a:r>
            <a:br>
              <a:rPr lang="en-US" dirty="0"/>
            </a:br>
            <a:r>
              <a:rPr lang="en-US" sz="3200" i="1" dirty="0"/>
              <a:t>Medications Suggested Against (Monotherapy)</a:t>
            </a:r>
            <a:endParaRPr lang="en-US" sz="3200" b="0" i="1" dirty="0"/>
          </a:p>
        </p:txBody>
      </p:sp>
      <p:sp>
        <p:nvSpPr>
          <p:cNvPr id="3" name="Content Placeholder 2">
            <a:extLst>
              <a:ext uri="{FF2B5EF4-FFF2-40B4-BE49-F238E27FC236}">
                <a16:creationId xmlns:a16="http://schemas.microsoft.com/office/drawing/2014/main" id="{D190E3F8-6D73-1169-A01E-CC7D84C165D3}"/>
              </a:ext>
            </a:extLst>
          </p:cNvPr>
          <p:cNvSpPr>
            <a:spLocks noGrp="1"/>
          </p:cNvSpPr>
          <p:nvPr>
            <p:ph idx="1"/>
          </p:nvPr>
        </p:nvSpPr>
        <p:spPr/>
        <p:txBody>
          <a:bodyPr/>
          <a:lstStyle/>
          <a:p>
            <a:r>
              <a:rPr lang="en-US" dirty="0"/>
              <a:t>MEDICATION MONOTHERAPY SUGGESTED AGAINST FOR THE PRIMARY TREATMENT OF PTSD BY STRENGTH OF EVIDENCE</a:t>
            </a:r>
          </a:p>
        </p:txBody>
      </p:sp>
      <p:sp>
        <p:nvSpPr>
          <p:cNvPr id="4" name="Content Placeholder 3">
            <a:extLst>
              <a:ext uri="{FF2B5EF4-FFF2-40B4-BE49-F238E27FC236}">
                <a16:creationId xmlns:a16="http://schemas.microsoft.com/office/drawing/2014/main" id="{9C9DA981-F3BE-BDEA-4D9E-16B5CCA5A85C}"/>
              </a:ext>
            </a:extLst>
          </p:cNvPr>
          <p:cNvSpPr>
            <a:spLocks noGrp="1"/>
          </p:cNvSpPr>
          <p:nvPr>
            <p:ph idx="10"/>
          </p:nvPr>
        </p:nvSpPr>
        <p:spPr/>
        <p:txBody>
          <a:bodyPr>
            <a:normAutofit/>
          </a:bodyPr>
          <a:lstStyle/>
          <a:p>
            <a:pPr marL="0" marR="0">
              <a:lnSpc>
                <a:spcPct val="110000"/>
              </a:lnSpc>
              <a:spcBef>
                <a:spcPts val="60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Work Group determined there was no high-quality evidence regarding medication monotherapy</a:t>
            </a:r>
          </a:p>
        </p:txBody>
      </p:sp>
      <p:graphicFrame>
        <p:nvGraphicFramePr>
          <p:cNvPr id="7" name="Table Placeholder 6">
            <a:extLst>
              <a:ext uri="{FF2B5EF4-FFF2-40B4-BE49-F238E27FC236}">
                <a16:creationId xmlns:a16="http://schemas.microsoft.com/office/drawing/2014/main" id="{AFDA5BFB-C39B-811F-6A56-2DD94CA3F0D6}"/>
              </a:ext>
            </a:extLst>
          </p:cNvPr>
          <p:cNvGraphicFramePr>
            <a:graphicFrameLocks noGrp="1"/>
          </p:cNvGraphicFramePr>
          <p:nvPr>
            <p:ph type="tbl" sz="quarter" idx="11"/>
            <p:extLst>
              <p:ext uri="{D42A27DB-BD31-4B8C-83A1-F6EECF244321}">
                <p14:modId xmlns:p14="http://schemas.microsoft.com/office/powerpoint/2010/main" val="857690514"/>
              </p:ext>
            </p:extLst>
          </p:nvPr>
        </p:nvGraphicFramePr>
        <p:xfrm>
          <a:off x="2822713" y="2808288"/>
          <a:ext cx="6549887" cy="3009391"/>
        </p:xfrm>
        <a:graphic>
          <a:graphicData uri="http://schemas.openxmlformats.org/drawingml/2006/table">
            <a:tbl>
              <a:tblPr firstRow="1" bandRow="1">
                <a:tableStyleId>{5C22544A-7EE6-4342-B048-85BDC9FD1C3A}</a:tableStyleId>
              </a:tblPr>
              <a:tblGrid>
                <a:gridCol w="2800482">
                  <a:extLst>
                    <a:ext uri="{9D8B030D-6E8A-4147-A177-3AD203B41FA5}">
                      <a16:colId xmlns:a16="http://schemas.microsoft.com/office/drawing/2014/main" val="2781678021"/>
                    </a:ext>
                  </a:extLst>
                </a:gridCol>
                <a:gridCol w="3749405">
                  <a:extLst>
                    <a:ext uri="{9D8B030D-6E8A-4147-A177-3AD203B41FA5}">
                      <a16:colId xmlns:a16="http://schemas.microsoft.com/office/drawing/2014/main" val="3796943254"/>
                    </a:ext>
                  </a:extLst>
                </a:gridCol>
              </a:tblGrid>
              <a:tr h="698965">
                <a:tc>
                  <a:txBody>
                    <a:bodyPr/>
                    <a:lstStyle/>
                    <a:p>
                      <a:r>
                        <a:rPr lang="en-US" sz="1800" dirty="0"/>
                        <a:t>Quality of Evidence*</a:t>
                      </a: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Suggest Against</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1218">
                <a:tc>
                  <a:txBody>
                    <a:bodyPr/>
                    <a:lstStyle/>
                    <a:p>
                      <a:r>
                        <a:rPr lang="en-US" sz="16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Suggest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59010765"/>
                  </a:ext>
                </a:extLst>
              </a:tr>
              <a:tr h="393344">
                <a:tc>
                  <a:txBody>
                    <a:bodyPr/>
                    <a:lstStyle/>
                    <a:p>
                      <a:r>
                        <a:rPr lang="en-US" sz="16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Suggest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21190">
                <a:tc>
                  <a:txBody>
                    <a:bodyPr/>
                    <a:lstStyle/>
                    <a:p>
                      <a:r>
                        <a:rPr lang="en-US" sz="1600" b="1" dirty="0">
                          <a:solidFill>
                            <a:schemeClr val="tx1"/>
                          </a:solidFill>
                        </a:rPr>
                        <a:t>Quality of Evidence Low</a:t>
                      </a:r>
                    </a:p>
                  </a:txBody>
                  <a:tcPr marL="139793" marR="139793" marT="69897" marB="69897" anchor="ctr">
                    <a:lnT w="38100" cap="flat" cmpd="sng" algn="ctr">
                      <a:no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r>
                        <a:rPr lang="en-US" sz="1200" dirty="0">
                          <a:latin typeface="Calibri" panose="020F0502020204030204" pitchFamily="34" charset="0"/>
                          <a:cs typeface="Calibri" panose="020F0502020204030204" pitchFamily="34" charset="0"/>
                        </a:rPr>
                        <a:t>Suggest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26720">
                <a:tc>
                  <a:txBody>
                    <a:bodyPr/>
                    <a:lstStyle/>
                    <a:p>
                      <a:r>
                        <a:rPr lang="en-US" sz="1600" b="1" dirty="0">
                          <a:solidFill>
                            <a:schemeClr val="tx1"/>
                          </a:solidFill>
                        </a:rPr>
                        <a:t>Quality of Evidence Very Low</a:t>
                      </a:r>
                    </a:p>
                  </a:txBody>
                  <a:tcPr marL="139793" marR="139793" marT="69897" marB="69897" anchor="ct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r>
                        <a:rPr lang="en-US" sz="1200" dirty="0">
                          <a:latin typeface="Calibri" panose="020F0502020204030204" pitchFamily="34" charset="0"/>
                          <a:cs typeface="Calibri" panose="020F0502020204030204" pitchFamily="34" charset="0"/>
                        </a:rPr>
                        <a:t>Suggest against divalproex, guanfacine, ketamine, risperidone, tiagabine, vortioxetine, prazosin (for the treatment of PTSD)</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396240">
                <a:tc>
                  <a:txBody>
                    <a:bodyPr/>
                    <a:lstStyle/>
                    <a:p>
                      <a:r>
                        <a:rPr lang="en-US" sz="1600" b="1" dirty="0">
                          <a:solidFill>
                            <a:schemeClr val="tx1"/>
                          </a:solidFill>
                        </a:rPr>
                        <a:t>Quality of Evidence No Data</a:t>
                      </a:r>
                    </a:p>
                  </a:txBody>
                  <a:tcPr marL="139793" marR="139793" marT="69897" marB="69897" anchor="ct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6" name="Content Placeholder 5">
            <a:extLst>
              <a:ext uri="{FF2B5EF4-FFF2-40B4-BE49-F238E27FC236}">
                <a16:creationId xmlns:a16="http://schemas.microsoft.com/office/drawing/2014/main" id="{AB8053C6-CC88-2871-035D-9EBE55912196}"/>
              </a:ext>
            </a:extLst>
          </p:cNvPr>
          <p:cNvSpPr>
            <a:spLocks noGrp="1"/>
          </p:cNvSpPr>
          <p:nvPr>
            <p:ph idx="12"/>
          </p:nvPr>
        </p:nvSpPr>
        <p:spPr/>
        <p:txBody>
          <a:bodyPr/>
          <a:lstStyle/>
          <a:p>
            <a:r>
              <a:rPr lang="en-US" b="1" dirty="0"/>
              <a:t>Key Point: </a:t>
            </a: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rPr>
              <a:t>Prazosin is neither for nor against for the treatment of PTSD</a:t>
            </a:r>
            <a:endParaRPr lang="en-US" dirty="0"/>
          </a:p>
        </p:txBody>
      </p:sp>
      <p:sp>
        <p:nvSpPr>
          <p:cNvPr id="5" name="Slide Number Placeholder 1">
            <a:extLst>
              <a:ext uri="{FF2B5EF4-FFF2-40B4-BE49-F238E27FC236}">
                <a16:creationId xmlns:a16="http://schemas.microsoft.com/office/drawing/2014/main" id="{0835530C-CE2B-92FF-415C-120815D30351}"/>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21</a:t>
            </a:fld>
            <a:endParaRPr lang="en-US" dirty="0"/>
          </a:p>
        </p:txBody>
      </p:sp>
      <p:pic>
        <p:nvPicPr>
          <p:cNvPr id="8" name="Picture 7">
            <a:extLst>
              <a:ext uri="{FF2B5EF4-FFF2-40B4-BE49-F238E27FC236}">
                <a16:creationId xmlns:a16="http://schemas.microsoft.com/office/drawing/2014/main" id="{392221FA-0B1D-A466-52F5-5F130A1EF1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9" name="Picture 8">
            <a:extLst>
              <a:ext uri="{FF2B5EF4-FFF2-40B4-BE49-F238E27FC236}">
                <a16:creationId xmlns:a16="http://schemas.microsoft.com/office/drawing/2014/main" id="{B837D9A1-34AB-8449-2275-F8C19D370C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421537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4A12-06CD-7698-B8FC-4970D53C3C44}"/>
              </a:ext>
            </a:extLst>
          </p:cNvPr>
          <p:cNvSpPr>
            <a:spLocks noGrp="1"/>
          </p:cNvSpPr>
          <p:nvPr>
            <p:ph type="title"/>
          </p:nvPr>
        </p:nvSpPr>
        <p:spPr>
          <a:xfrm>
            <a:off x="838200" y="365125"/>
            <a:ext cx="10890504" cy="1325563"/>
          </a:xfrm>
        </p:spPr>
        <p:txBody>
          <a:bodyPr/>
          <a:lstStyle/>
          <a:p>
            <a:r>
              <a:rPr lang="en-US" dirty="0"/>
              <a:t>Treatment of PTSD: Pharmacotherapy (part 4)</a:t>
            </a:r>
            <a:br>
              <a:rPr lang="en-US" dirty="0"/>
            </a:br>
            <a:r>
              <a:rPr lang="en-US" sz="3200" i="1" dirty="0"/>
              <a:t>Medications Recommended Against (Monotherapy)</a:t>
            </a:r>
            <a:endParaRPr lang="en-US" sz="3200" b="0" i="1" dirty="0"/>
          </a:p>
        </p:txBody>
      </p:sp>
      <p:sp>
        <p:nvSpPr>
          <p:cNvPr id="3" name="Content Placeholder 2">
            <a:extLst>
              <a:ext uri="{FF2B5EF4-FFF2-40B4-BE49-F238E27FC236}">
                <a16:creationId xmlns:a16="http://schemas.microsoft.com/office/drawing/2014/main" id="{D190E3F8-6D73-1169-A01E-CC7D84C165D3}"/>
              </a:ext>
            </a:extLst>
          </p:cNvPr>
          <p:cNvSpPr>
            <a:spLocks noGrp="1"/>
          </p:cNvSpPr>
          <p:nvPr>
            <p:ph idx="1"/>
          </p:nvPr>
        </p:nvSpPr>
        <p:spPr/>
        <p:txBody>
          <a:bodyPr/>
          <a:lstStyle/>
          <a:p>
            <a:r>
              <a:rPr lang="en-US" dirty="0"/>
              <a:t>MEDICATION MONOTHERAPY RECOMMENDED AGAINST FOR THE PRIMARY TREATMENT OF PTSD BY STRENGTH OF EVIDENCE</a:t>
            </a:r>
          </a:p>
        </p:txBody>
      </p:sp>
      <p:sp>
        <p:nvSpPr>
          <p:cNvPr id="4" name="Content Placeholder 3">
            <a:extLst>
              <a:ext uri="{FF2B5EF4-FFF2-40B4-BE49-F238E27FC236}">
                <a16:creationId xmlns:a16="http://schemas.microsoft.com/office/drawing/2014/main" id="{9C9DA981-F3BE-BDEA-4D9E-16B5CCA5A85C}"/>
              </a:ext>
            </a:extLst>
          </p:cNvPr>
          <p:cNvSpPr>
            <a:spLocks noGrp="1"/>
          </p:cNvSpPr>
          <p:nvPr>
            <p:ph idx="10"/>
          </p:nvPr>
        </p:nvSpPr>
        <p:spPr/>
        <p:txBody>
          <a:bodyPr>
            <a:normAutofit fontScale="85000" lnSpcReduction="20000"/>
          </a:bodyPr>
          <a:lstStyle/>
          <a:p>
            <a:pPr marL="0" marR="0">
              <a:lnSpc>
                <a:spcPct val="110000"/>
              </a:lnSpc>
              <a:spcBef>
                <a:spcPts val="60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Key:</a:t>
            </a:r>
          </a:p>
          <a:p>
            <a:pPr marL="182563" marR="0" lvl="0" indent="-182563">
              <a:lnSpc>
                <a:spcPct val="11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Work Group determined there was no high-quality evidence regarding medication monotherapy</a:t>
            </a:r>
          </a:p>
          <a:p>
            <a:pPr marL="182563" marR="0" lvl="0" indent="-182563">
              <a:lnSpc>
                <a:spcPct val="11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Studies of these drugs did not meet the inclusion criteria for the systematic evidence review due to poor quality</a:t>
            </a:r>
          </a:p>
        </p:txBody>
      </p:sp>
      <p:graphicFrame>
        <p:nvGraphicFramePr>
          <p:cNvPr id="7" name="Table Placeholder 6">
            <a:extLst>
              <a:ext uri="{FF2B5EF4-FFF2-40B4-BE49-F238E27FC236}">
                <a16:creationId xmlns:a16="http://schemas.microsoft.com/office/drawing/2014/main" id="{AFDA5BFB-C39B-811F-6A56-2DD94CA3F0D6}"/>
              </a:ext>
            </a:extLst>
          </p:cNvPr>
          <p:cNvGraphicFramePr>
            <a:graphicFrameLocks noGrp="1"/>
          </p:cNvGraphicFramePr>
          <p:nvPr>
            <p:ph type="tbl" sz="quarter" idx="11"/>
            <p:extLst>
              <p:ext uri="{D42A27DB-BD31-4B8C-83A1-F6EECF244321}">
                <p14:modId xmlns:p14="http://schemas.microsoft.com/office/powerpoint/2010/main" val="1697659287"/>
              </p:ext>
            </p:extLst>
          </p:nvPr>
        </p:nvGraphicFramePr>
        <p:xfrm>
          <a:off x="2822712" y="2831148"/>
          <a:ext cx="6481307" cy="2826511"/>
        </p:xfrm>
        <a:graphic>
          <a:graphicData uri="http://schemas.openxmlformats.org/drawingml/2006/table">
            <a:tbl>
              <a:tblPr firstRow="1" bandRow="1">
                <a:tableStyleId>{5C22544A-7EE6-4342-B048-85BDC9FD1C3A}</a:tableStyleId>
              </a:tblPr>
              <a:tblGrid>
                <a:gridCol w="3005632">
                  <a:extLst>
                    <a:ext uri="{9D8B030D-6E8A-4147-A177-3AD203B41FA5}">
                      <a16:colId xmlns:a16="http://schemas.microsoft.com/office/drawing/2014/main" val="2781678021"/>
                    </a:ext>
                  </a:extLst>
                </a:gridCol>
                <a:gridCol w="3475675">
                  <a:extLst>
                    <a:ext uri="{9D8B030D-6E8A-4147-A177-3AD203B41FA5}">
                      <a16:colId xmlns:a16="http://schemas.microsoft.com/office/drawing/2014/main" val="3796943254"/>
                    </a:ext>
                  </a:extLst>
                </a:gridCol>
              </a:tblGrid>
              <a:tr h="698965">
                <a:tc>
                  <a:txBody>
                    <a:bodyPr/>
                    <a:lstStyle/>
                    <a:p>
                      <a:r>
                        <a:rPr lang="en-US" sz="1800" dirty="0"/>
                        <a:t>Quality of Evidence*</a:t>
                      </a:r>
                    </a:p>
                  </a:txBody>
                  <a:tcPr marL="139793" marR="139793" marT="69897" marB="69897" anchor="b">
                    <a:lnB w="19050" cap="flat" cmpd="sng" algn="ctr">
                      <a:solidFill>
                        <a:schemeClr val="bg1"/>
                      </a:solidFill>
                      <a:prstDash val="solid"/>
                      <a:round/>
                      <a:headEnd type="none" w="med" len="med"/>
                      <a:tailEnd type="none" w="med" len="med"/>
                    </a:lnB>
                  </a:tcPr>
                </a:tc>
                <a:tc>
                  <a:txBody>
                    <a:bodyPr/>
                    <a:lstStyle/>
                    <a:p>
                      <a:r>
                        <a:rPr lang="en-US" sz="1800" dirty="0"/>
                        <a:t>Recommend Against</a:t>
                      </a:r>
                    </a:p>
                  </a:txBody>
                  <a:tcPr marL="139793" marR="139793" marT="69897" marB="69897" anchor="b">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1218">
                <a:tc>
                  <a:txBody>
                    <a:bodyPr/>
                    <a:lstStyle/>
                    <a:p>
                      <a:r>
                        <a:rPr lang="en-US" sz="16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59010765"/>
                  </a:ext>
                </a:extLst>
              </a:tr>
              <a:tr h="393344">
                <a:tc>
                  <a:txBody>
                    <a:bodyPr/>
                    <a:lstStyle/>
                    <a:p>
                      <a:r>
                        <a:rPr lang="en-US" sz="16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21190">
                <a:tc>
                  <a:txBody>
                    <a:bodyPr/>
                    <a:lstStyle/>
                    <a:p>
                      <a:r>
                        <a:rPr lang="en-US" sz="1600" b="1" dirty="0">
                          <a:solidFill>
                            <a:schemeClr val="tx1"/>
                          </a:solidFill>
                        </a:rPr>
                        <a:t>Quality of Evidence Low</a:t>
                      </a:r>
                    </a:p>
                  </a:txBody>
                  <a:tcPr marL="139793" marR="139793" marT="69897" marB="69897" anchor="ctr">
                    <a:lnT w="38100" cap="flat" cmpd="sng" algn="ctr">
                      <a:no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r>
                        <a:rPr lang="en-US" sz="1200" dirty="0">
                          <a:latin typeface="Calibri" panose="020F0502020204030204" pitchFamily="34" charset="0"/>
                          <a:cs typeface="Calibri" panose="020F0502020204030204" pitchFamily="34" charset="0"/>
                        </a:rPr>
                        <a:t>Recommend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26720">
                <a:tc>
                  <a:txBody>
                    <a:bodyPr/>
                    <a:lstStyle/>
                    <a:p>
                      <a:r>
                        <a:rPr lang="en-US" sz="1600" b="1" dirty="0">
                          <a:solidFill>
                            <a:schemeClr val="tx1"/>
                          </a:solidFill>
                        </a:rPr>
                        <a:t>Quality of Evidence Very Low</a:t>
                      </a:r>
                    </a:p>
                  </a:txBody>
                  <a:tcPr marL="139793" marR="139793" marT="69897" marB="69897" anchor="ct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r>
                        <a:rPr lang="en-US" sz="1200" dirty="0">
                          <a:latin typeface="Calibri" panose="020F0502020204030204" pitchFamily="34" charset="0"/>
                          <a:cs typeface="Calibri" panose="020F0502020204030204" pitchFamily="34" charset="0"/>
                        </a:rPr>
                        <a:t>Recommend against benzodiazepines, cannabis (or cannabis derivatives)</a:t>
                      </a:r>
                      <a:r>
                        <a:rPr kumimoji="0" lang="en-US" sz="12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396240">
                <a:tc>
                  <a:txBody>
                    <a:bodyPr/>
                    <a:lstStyle/>
                    <a:p>
                      <a:r>
                        <a:rPr lang="en-US" sz="1600" b="1" dirty="0">
                          <a:solidFill>
                            <a:schemeClr val="tx1"/>
                          </a:solidFill>
                        </a:rPr>
                        <a:t>Quality of Evidence No Data</a:t>
                      </a:r>
                    </a:p>
                  </a:txBody>
                  <a:tcPr marL="139793" marR="139793" marT="69897" marB="69897" anchor="ct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6" name="Content Placeholder 5">
            <a:extLst>
              <a:ext uri="{FF2B5EF4-FFF2-40B4-BE49-F238E27FC236}">
                <a16:creationId xmlns:a16="http://schemas.microsoft.com/office/drawing/2014/main" id="{AB8053C6-CC88-2871-035D-9EBE55912196}"/>
              </a:ext>
            </a:extLst>
          </p:cNvPr>
          <p:cNvSpPr>
            <a:spLocks noGrp="1"/>
          </p:cNvSpPr>
          <p:nvPr>
            <p:ph idx="12"/>
          </p:nvPr>
        </p:nvSpPr>
        <p:spPr/>
        <p:txBody>
          <a:bodyPr/>
          <a:lstStyle/>
          <a:p>
            <a:r>
              <a:rPr lang="en-US" b="1" dirty="0"/>
              <a:t>Key Point: </a:t>
            </a: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rPr>
              <a:t>Recommend against for both cannabis and benzodiazepines </a:t>
            </a:r>
            <a:endParaRPr lang="en-US" dirty="0"/>
          </a:p>
        </p:txBody>
      </p:sp>
      <p:sp>
        <p:nvSpPr>
          <p:cNvPr id="5" name="Slide Number Placeholder 1">
            <a:extLst>
              <a:ext uri="{FF2B5EF4-FFF2-40B4-BE49-F238E27FC236}">
                <a16:creationId xmlns:a16="http://schemas.microsoft.com/office/drawing/2014/main" id="{F42252DC-7A5E-6490-A384-C488779E3B6D}"/>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22</a:t>
            </a:fld>
            <a:endParaRPr lang="en-US" dirty="0"/>
          </a:p>
        </p:txBody>
      </p:sp>
      <p:pic>
        <p:nvPicPr>
          <p:cNvPr id="8" name="Picture 7">
            <a:extLst>
              <a:ext uri="{FF2B5EF4-FFF2-40B4-BE49-F238E27FC236}">
                <a16:creationId xmlns:a16="http://schemas.microsoft.com/office/drawing/2014/main" id="{0C526202-EDE6-B885-F813-63DA32E15A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9" name="Picture 8">
            <a:extLst>
              <a:ext uri="{FF2B5EF4-FFF2-40B4-BE49-F238E27FC236}">
                <a16:creationId xmlns:a16="http://schemas.microsoft.com/office/drawing/2014/main" id="{4039FC81-CE98-85F8-C0C3-3B6C90515C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56920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4A12-06CD-7698-B8FC-4970D53C3C44}"/>
              </a:ext>
            </a:extLst>
          </p:cNvPr>
          <p:cNvSpPr>
            <a:spLocks noGrp="1"/>
          </p:cNvSpPr>
          <p:nvPr>
            <p:ph type="title"/>
          </p:nvPr>
        </p:nvSpPr>
        <p:spPr>
          <a:xfrm>
            <a:off x="838200" y="365125"/>
            <a:ext cx="10878312" cy="1325563"/>
          </a:xfrm>
        </p:spPr>
        <p:txBody>
          <a:bodyPr/>
          <a:lstStyle/>
          <a:p>
            <a:r>
              <a:rPr lang="en-US" dirty="0"/>
              <a:t>Treatment of PTSD: Pharmacotherapy (part 5)</a:t>
            </a:r>
            <a:br>
              <a:rPr lang="en-US" dirty="0"/>
            </a:br>
            <a:r>
              <a:rPr lang="en-US" sz="2900" i="1" dirty="0"/>
              <a:t>Medications Recommended Neither For Nor Against (Monotherapy)</a:t>
            </a:r>
            <a:endParaRPr lang="en-US" sz="2900" b="0" i="1" dirty="0"/>
          </a:p>
        </p:txBody>
      </p:sp>
      <p:sp>
        <p:nvSpPr>
          <p:cNvPr id="3" name="Content Placeholder 2">
            <a:extLst>
              <a:ext uri="{FF2B5EF4-FFF2-40B4-BE49-F238E27FC236}">
                <a16:creationId xmlns:a16="http://schemas.microsoft.com/office/drawing/2014/main" id="{D190E3F8-6D73-1169-A01E-CC7D84C165D3}"/>
              </a:ext>
            </a:extLst>
          </p:cNvPr>
          <p:cNvSpPr>
            <a:spLocks noGrp="1"/>
          </p:cNvSpPr>
          <p:nvPr>
            <p:ph idx="1"/>
          </p:nvPr>
        </p:nvSpPr>
        <p:spPr>
          <a:xfrm>
            <a:off x="838199" y="2031428"/>
            <a:ext cx="10515600" cy="768197"/>
          </a:xfrm>
        </p:spPr>
        <p:txBody>
          <a:bodyPr/>
          <a:lstStyle/>
          <a:p>
            <a:r>
              <a:rPr lang="en-US" dirty="0"/>
              <a:t>MEDICATION MONOTHERAPY RECOMMENDED NEITHER FOR NOR AGAINST FOR THE PRIMARY TREATMENT OF PTSD BY STRENGTH OF EVIDENCE</a:t>
            </a:r>
          </a:p>
        </p:txBody>
      </p:sp>
      <p:sp>
        <p:nvSpPr>
          <p:cNvPr id="4" name="Content Placeholder 3">
            <a:extLst>
              <a:ext uri="{FF2B5EF4-FFF2-40B4-BE49-F238E27FC236}">
                <a16:creationId xmlns:a16="http://schemas.microsoft.com/office/drawing/2014/main" id="{9C9DA981-F3BE-BDEA-4D9E-16B5CCA5A85C}"/>
              </a:ext>
            </a:extLst>
          </p:cNvPr>
          <p:cNvSpPr>
            <a:spLocks noGrp="1"/>
          </p:cNvSpPr>
          <p:nvPr>
            <p:ph idx="10"/>
          </p:nvPr>
        </p:nvSpPr>
        <p:spPr>
          <a:xfrm>
            <a:off x="838199" y="2793680"/>
            <a:ext cx="1715329" cy="2967039"/>
          </a:xfrm>
        </p:spPr>
        <p:txBody>
          <a:bodyPr>
            <a:noAutofit/>
          </a:bodyPr>
          <a:lstStyle/>
          <a:p>
            <a:pPr marL="0" marR="0">
              <a:lnSpc>
                <a:spcPct val="100000"/>
              </a:lnSpc>
              <a:spcBef>
                <a:spcPts val="600"/>
              </a:spcBef>
              <a:spcAft>
                <a:spcPts val="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00000"/>
              </a:lnSpc>
              <a:spcBef>
                <a:spcPts val="600"/>
              </a:spcBef>
              <a:spcAft>
                <a:spcPts val="0"/>
              </a:spcAft>
              <a:buFont typeface="Symbol"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Work Group determined there was no high-quality evidence regarding medication monotherapy</a:t>
            </a:r>
          </a:p>
          <a:p>
            <a:pPr marL="182563" marR="0" lvl="0" indent="-182563">
              <a:lnSpc>
                <a:spcPct val="100000"/>
              </a:lnSpc>
              <a:spcBef>
                <a:spcPts val="600"/>
              </a:spcBef>
              <a:spcAft>
                <a:spcPts val="0"/>
              </a:spcAft>
              <a:buFont typeface="Symbol"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Clinicians should strongly consider potential adverse effects </a:t>
            </a:r>
          </a:p>
          <a:p>
            <a:pPr marL="182563" marR="0" lvl="0" indent="-182563">
              <a:lnSpc>
                <a:spcPct val="100000"/>
              </a:lnSpc>
              <a:spcBef>
                <a:spcPts val="600"/>
              </a:spcBef>
              <a:spcAft>
                <a:spcPts val="0"/>
              </a:spcAft>
              <a:buFont typeface="Symbol"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Studies of these drugs did not meet the inclusion criteria for the systematic evidence review due to poor quality</a:t>
            </a:r>
          </a:p>
        </p:txBody>
      </p:sp>
      <p:graphicFrame>
        <p:nvGraphicFramePr>
          <p:cNvPr id="7" name="Table Placeholder 6">
            <a:extLst>
              <a:ext uri="{FF2B5EF4-FFF2-40B4-BE49-F238E27FC236}">
                <a16:creationId xmlns:a16="http://schemas.microsoft.com/office/drawing/2014/main" id="{AFDA5BFB-C39B-811F-6A56-2DD94CA3F0D6}"/>
              </a:ext>
            </a:extLst>
          </p:cNvPr>
          <p:cNvGraphicFramePr>
            <a:graphicFrameLocks noGrp="1"/>
          </p:cNvGraphicFramePr>
          <p:nvPr>
            <p:ph type="tbl" sz="quarter" idx="11"/>
            <p:extLst>
              <p:ext uri="{D42A27DB-BD31-4B8C-83A1-F6EECF244321}">
                <p14:modId xmlns:p14="http://schemas.microsoft.com/office/powerpoint/2010/main" val="1980395614"/>
              </p:ext>
            </p:extLst>
          </p:nvPr>
        </p:nvGraphicFramePr>
        <p:xfrm>
          <a:off x="2650435" y="2732568"/>
          <a:ext cx="7247945" cy="3095917"/>
        </p:xfrm>
        <a:graphic>
          <a:graphicData uri="http://schemas.openxmlformats.org/drawingml/2006/table">
            <a:tbl>
              <a:tblPr firstRow="1" bandRow="1">
                <a:tableStyleId>{5C22544A-7EE6-4342-B048-85BDC9FD1C3A}</a:tableStyleId>
              </a:tblPr>
              <a:tblGrid>
                <a:gridCol w="2807790">
                  <a:extLst>
                    <a:ext uri="{9D8B030D-6E8A-4147-A177-3AD203B41FA5}">
                      <a16:colId xmlns:a16="http://schemas.microsoft.com/office/drawing/2014/main" val="2781678021"/>
                    </a:ext>
                  </a:extLst>
                </a:gridCol>
                <a:gridCol w="4440155">
                  <a:extLst>
                    <a:ext uri="{9D8B030D-6E8A-4147-A177-3AD203B41FA5}">
                      <a16:colId xmlns:a16="http://schemas.microsoft.com/office/drawing/2014/main" val="3796943254"/>
                    </a:ext>
                  </a:extLst>
                </a:gridCol>
              </a:tblGrid>
              <a:tr h="473990">
                <a:tc>
                  <a:txBody>
                    <a:bodyPr/>
                    <a:lstStyle/>
                    <a:p>
                      <a:r>
                        <a:rPr lang="en-US" sz="1800" dirty="0"/>
                        <a:t>Quality of Evidence*</a:t>
                      </a: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Recommend Neither For Nor Against</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387909">
                <a:tc>
                  <a:txBody>
                    <a:bodyPr/>
                    <a:lstStyle/>
                    <a:p>
                      <a:r>
                        <a:rPr lang="en-US" sz="16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100" dirty="0">
                          <a:latin typeface="Calibri" panose="020F0502020204030204" pitchFamily="34" charset="0"/>
                          <a:cs typeface="Calibri" panose="020F0502020204030204" pitchFamily="34" charset="0"/>
                        </a:rPr>
                        <a:t>Recommend neither for nor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59010765"/>
                  </a:ext>
                </a:extLst>
              </a:tr>
              <a:tr h="371049">
                <a:tc>
                  <a:txBody>
                    <a:bodyPr/>
                    <a:lstStyle/>
                    <a:p>
                      <a:r>
                        <a:rPr lang="en-US" sz="16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100" dirty="0">
                          <a:latin typeface="Calibri" panose="020F0502020204030204" pitchFamily="34" charset="0"/>
                          <a:cs typeface="Calibri" panose="020F0502020204030204" pitchFamily="34" charset="0"/>
                        </a:rPr>
                        <a:t>Recommend neither for nor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397316">
                <a:tc>
                  <a:txBody>
                    <a:bodyPr/>
                    <a:lstStyle/>
                    <a:p>
                      <a:r>
                        <a:rPr lang="en-US" sz="1600" b="1" dirty="0">
                          <a:solidFill>
                            <a:schemeClr val="tx1"/>
                          </a:solidFill>
                        </a:rPr>
                        <a:t>Quality of Evidence Low</a:t>
                      </a:r>
                    </a:p>
                  </a:txBody>
                  <a:tcPr marL="139793" marR="139793" marT="69897" marB="69897" anchor="ctr">
                    <a:lnT w="38100" cap="flat" cmpd="sng" algn="ctr">
                      <a:no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r>
                        <a:rPr lang="en-US" sz="1100" dirty="0">
                          <a:latin typeface="Calibri" panose="020F0502020204030204" pitchFamily="34" charset="0"/>
                          <a:cs typeface="Calibri" panose="020F0502020204030204" pitchFamily="34" charset="0"/>
                        </a:rPr>
                        <a:t>Recommend neither for nor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940854">
                <a:tc>
                  <a:txBody>
                    <a:bodyPr/>
                    <a:lstStyle/>
                    <a:p>
                      <a:r>
                        <a:rPr lang="en-US" sz="1600" b="1" dirty="0">
                          <a:solidFill>
                            <a:schemeClr val="tx1"/>
                          </a:solidFill>
                        </a:rPr>
                        <a:t>Quality of Evidence Very Low</a:t>
                      </a:r>
                    </a:p>
                  </a:txBody>
                  <a:tcPr marL="139793" marR="139793" marT="69897" marB="69897" anchor="ct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r>
                        <a:rPr lang="en-US" sz="1100" dirty="0">
                          <a:latin typeface="Calibri" panose="020F0502020204030204" pitchFamily="34" charset="0"/>
                          <a:cs typeface="Calibri" panose="020F0502020204030204" pitchFamily="34" charset="0"/>
                        </a:rPr>
                        <a:t>Recommend neither for nor against amitriptyline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bupropion</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buspirone, citalopram</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desvenlafaxine, duloxetine, escitalopram, eszopiclone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fluoxetine, imipramine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lamotrigine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mirtazapine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nefazodone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olanzapine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phenelzine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pregabalin</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quetiapine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rivastigmine, topiramate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57033">
                <a:tc>
                  <a:txBody>
                    <a:bodyPr/>
                    <a:lstStyle/>
                    <a:p>
                      <a:r>
                        <a:rPr lang="en-US" sz="1600" b="1" dirty="0">
                          <a:solidFill>
                            <a:schemeClr val="tx1"/>
                          </a:solidFill>
                        </a:rPr>
                        <a:t>Quality of Evidence No Data</a:t>
                      </a:r>
                    </a:p>
                  </a:txBody>
                  <a:tcPr marL="139793" marR="139793" marT="69897" marB="69897" anchor="ct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r>
                        <a:rPr lang="en-US" sz="1100" dirty="0">
                          <a:latin typeface="Calibri" panose="020F0502020204030204" pitchFamily="34" charset="0"/>
                          <a:cs typeface="Calibri" panose="020F0502020204030204" pitchFamily="34" charset="0"/>
                        </a:rPr>
                        <a:t>Recommend neither for nor against ayahuasca</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dimethyltryptamine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ibogaine</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lysergic acid diethylamide (LSD)</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psilocybin</a:t>
                      </a:r>
                      <a:r>
                        <a:rPr kumimoji="0" lang="en-US" sz="1100" b="0" i="0" u="none" strike="noStrike" kern="1200" cap="none" spc="0" normalizeH="0" baseline="0" noProof="0" dirty="0">
                          <a:ln>
                            <a:noFill/>
                          </a:ln>
                          <a:solidFill>
                            <a:schemeClr val="bg2">
                              <a:lumMod val="25000"/>
                            </a:schemeClr>
                          </a:solidFill>
                          <a:effectLst/>
                          <a:uLnTx/>
                          <a:uFillTx/>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6" name="Content Placeholder 5">
            <a:extLst>
              <a:ext uri="{FF2B5EF4-FFF2-40B4-BE49-F238E27FC236}">
                <a16:creationId xmlns:a16="http://schemas.microsoft.com/office/drawing/2014/main" id="{AB8053C6-CC88-2871-035D-9EBE55912196}"/>
              </a:ext>
            </a:extLst>
          </p:cNvPr>
          <p:cNvSpPr>
            <a:spLocks noGrp="1"/>
          </p:cNvSpPr>
          <p:nvPr>
            <p:ph idx="12"/>
          </p:nvPr>
        </p:nvSpPr>
        <p:spPr>
          <a:xfrm>
            <a:off x="9955529" y="2824008"/>
            <a:ext cx="1398269" cy="2936711"/>
          </a:xfrm>
        </p:spPr>
        <p:txBody>
          <a:bodyPr>
            <a:normAutofit/>
          </a:bodyPr>
          <a:lstStyle/>
          <a:p>
            <a:r>
              <a:rPr lang="en-US" sz="1400" b="1" dirty="0"/>
              <a:t>Key Point: </a:t>
            </a:r>
            <a:r>
              <a:rPr kumimoji="0" lang="en-US" sz="14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Calibri" panose="020F0502020204030204" pitchFamily="34" charset="0"/>
              </a:rPr>
              <a:t>Fluoxetine was changed from a strong for in the previous (2017) guidelines to neither for nor against</a:t>
            </a:r>
            <a:endParaRPr lang="en-US" sz="1400" dirty="0"/>
          </a:p>
        </p:txBody>
      </p:sp>
      <p:sp>
        <p:nvSpPr>
          <p:cNvPr id="5" name="Slide Number Placeholder 1">
            <a:extLst>
              <a:ext uri="{FF2B5EF4-FFF2-40B4-BE49-F238E27FC236}">
                <a16:creationId xmlns:a16="http://schemas.microsoft.com/office/drawing/2014/main" id="{646B5BCC-4595-1FEC-164B-40691393DFAB}"/>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23</a:t>
            </a:fld>
            <a:endParaRPr lang="en-US" dirty="0"/>
          </a:p>
        </p:txBody>
      </p:sp>
      <p:pic>
        <p:nvPicPr>
          <p:cNvPr id="8" name="Picture 7">
            <a:extLst>
              <a:ext uri="{FF2B5EF4-FFF2-40B4-BE49-F238E27FC236}">
                <a16:creationId xmlns:a16="http://schemas.microsoft.com/office/drawing/2014/main" id="{82FA853C-B220-1D00-5BB4-FC971083DD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9" name="Picture 8">
            <a:extLst>
              <a:ext uri="{FF2B5EF4-FFF2-40B4-BE49-F238E27FC236}">
                <a16:creationId xmlns:a16="http://schemas.microsoft.com/office/drawing/2014/main" id="{932082BF-EB08-2A80-2FFB-F79708DA59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44777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D31A-9BC0-C515-C806-CFD30941312B}"/>
              </a:ext>
            </a:extLst>
          </p:cNvPr>
          <p:cNvSpPr>
            <a:spLocks noGrp="1"/>
          </p:cNvSpPr>
          <p:nvPr>
            <p:ph type="title"/>
          </p:nvPr>
        </p:nvSpPr>
        <p:spPr>
          <a:xfrm>
            <a:off x="838200" y="365125"/>
            <a:ext cx="11069320" cy="1325563"/>
          </a:xfrm>
        </p:spPr>
        <p:txBody>
          <a:bodyPr/>
          <a:lstStyle/>
          <a:p>
            <a:r>
              <a:rPr lang="en-US" sz="2900" dirty="0"/>
              <a:t>Treatment of PTSD: Augmentation Therapy (Pharmacotherapy)</a:t>
            </a:r>
            <a:br>
              <a:rPr lang="en-US" sz="2900" dirty="0"/>
            </a:br>
            <a:r>
              <a:rPr lang="en-US" sz="2800" i="1" dirty="0"/>
              <a:t>Medications Recommended For</a:t>
            </a:r>
            <a:endParaRPr lang="en-US" sz="2800" b="0" i="1" dirty="0"/>
          </a:p>
        </p:txBody>
      </p:sp>
      <p:sp>
        <p:nvSpPr>
          <p:cNvPr id="3" name="Content Placeholder 2">
            <a:extLst>
              <a:ext uri="{FF2B5EF4-FFF2-40B4-BE49-F238E27FC236}">
                <a16:creationId xmlns:a16="http://schemas.microsoft.com/office/drawing/2014/main" id="{FF0A44A2-D749-FD59-EE0B-CB71E5D20F0E}"/>
              </a:ext>
            </a:extLst>
          </p:cNvPr>
          <p:cNvSpPr>
            <a:spLocks noGrp="1"/>
          </p:cNvSpPr>
          <p:nvPr>
            <p:ph idx="1"/>
          </p:nvPr>
        </p:nvSpPr>
        <p:spPr/>
        <p:txBody>
          <a:bodyPr/>
          <a:lstStyle/>
          <a:p>
            <a:r>
              <a:rPr lang="en-US" dirty="0"/>
              <a:t>MEDICATION AUGMENTATION AND COMBINATION* RECOMMENDED FOR THE TREATMENT OF PTSD BY STRENGTH OF EVIDENCE</a:t>
            </a:r>
          </a:p>
        </p:txBody>
      </p:sp>
      <p:sp>
        <p:nvSpPr>
          <p:cNvPr id="4" name="Content Placeholder 3">
            <a:extLst>
              <a:ext uri="{FF2B5EF4-FFF2-40B4-BE49-F238E27FC236}">
                <a16:creationId xmlns:a16="http://schemas.microsoft.com/office/drawing/2014/main" id="{D20418D9-38FB-5250-B1B5-DDADCFFEEB6D}"/>
              </a:ext>
            </a:extLst>
          </p:cNvPr>
          <p:cNvSpPr>
            <a:spLocks noGrp="1"/>
          </p:cNvSpPr>
          <p:nvPr>
            <p:ph idx="10"/>
          </p:nvPr>
        </p:nvSpPr>
        <p:spPr>
          <a:xfrm>
            <a:off x="838199" y="2793680"/>
            <a:ext cx="3813812" cy="2967039"/>
          </a:xfrm>
        </p:spPr>
        <p:txBody>
          <a:bodyPr>
            <a:normAutofit fontScale="85000" lnSpcReduction="10000"/>
          </a:bodyPr>
          <a:lstStyle/>
          <a:p>
            <a:pPr marL="0" marR="0">
              <a:lnSpc>
                <a:spcPct val="110000"/>
              </a:lnSpc>
              <a:spcBef>
                <a:spcPts val="60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*Combination means 2 or more evidence-based treatments for PTSD are combined to improve outcomes. Augmentation means an intervention that has not demonstrated efficacy for PTSD itself is added to evidence-based treatment to enhance its effect.</a:t>
            </a:r>
          </a:p>
          <a:p>
            <a:pPr marL="182563" marR="0" lvl="0" indent="-182563">
              <a:lnSpc>
                <a:spcPct val="11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Work Group determined there was no high- or moderate-quality evidence regarding medication augmentation and combination therapy.</a:t>
            </a:r>
          </a:p>
        </p:txBody>
      </p:sp>
      <p:graphicFrame>
        <p:nvGraphicFramePr>
          <p:cNvPr id="6" name="Table Placeholder 6">
            <a:extLst>
              <a:ext uri="{FF2B5EF4-FFF2-40B4-BE49-F238E27FC236}">
                <a16:creationId xmlns:a16="http://schemas.microsoft.com/office/drawing/2014/main" id="{416425E1-EAA8-DD7C-7D6C-CE371D606A9B}"/>
              </a:ext>
            </a:extLst>
          </p:cNvPr>
          <p:cNvGraphicFramePr>
            <a:graphicFrameLocks noGrp="1"/>
          </p:cNvGraphicFramePr>
          <p:nvPr>
            <p:ph type="tbl" sz="quarter" idx="11"/>
            <p:extLst>
              <p:ext uri="{D42A27DB-BD31-4B8C-83A1-F6EECF244321}">
                <p14:modId xmlns:p14="http://schemas.microsoft.com/office/powerpoint/2010/main" val="1406959156"/>
              </p:ext>
            </p:extLst>
          </p:nvPr>
        </p:nvGraphicFramePr>
        <p:xfrm>
          <a:off x="4914900" y="2794000"/>
          <a:ext cx="6263640" cy="2902527"/>
        </p:xfrm>
        <a:graphic>
          <a:graphicData uri="http://schemas.openxmlformats.org/drawingml/2006/table">
            <a:tbl>
              <a:tblPr firstRow="1" bandRow="1">
                <a:tableStyleId>{5C22544A-7EE6-4342-B048-85BDC9FD1C3A}</a:tableStyleId>
              </a:tblPr>
              <a:tblGrid>
                <a:gridCol w="3400575">
                  <a:extLst>
                    <a:ext uri="{9D8B030D-6E8A-4147-A177-3AD203B41FA5}">
                      <a16:colId xmlns:a16="http://schemas.microsoft.com/office/drawing/2014/main" val="2781678021"/>
                    </a:ext>
                  </a:extLst>
                </a:gridCol>
                <a:gridCol w="2863065">
                  <a:extLst>
                    <a:ext uri="{9D8B030D-6E8A-4147-A177-3AD203B41FA5}">
                      <a16:colId xmlns:a16="http://schemas.microsoft.com/office/drawing/2014/main" val="3796943254"/>
                    </a:ext>
                  </a:extLst>
                </a:gridCol>
              </a:tblGrid>
              <a:tr h="698965">
                <a:tc>
                  <a:txBody>
                    <a:bodyPr/>
                    <a:lstStyle/>
                    <a:p>
                      <a:r>
                        <a:rPr lang="en-US" sz="1800" dirty="0"/>
                        <a:t>Quality of Evidence</a:t>
                      </a: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endParaRPr lang="en-US" sz="1800" b="1" dirty="0">
                        <a:solidFill>
                          <a:schemeClr val="bg1"/>
                        </a:solidFill>
                      </a:endParaRP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Recommend For</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6794">
                <a:tc>
                  <a:txBody>
                    <a:bodyPr/>
                    <a:lstStyle/>
                    <a:p>
                      <a:r>
                        <a:rPr lang="en-US" sz="18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656857929"/>
                  </a:ext>
                </a:extLst>
              </a:tr>
              <a:tr h="457200">
                <a:tc>
                  <a:txBody>
                    <a:bodyPr/>
                    <a:lstStyle/>
                    <a:p>
                      <a:r>
                        <a:rPr lang="en-US" sz="18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57200">
                <a:tc>
                  <a:txBody>
                    <a:bodyPr/>
                    <a:lstStyle/>
                    <a:p>
                      <a:r>
                        <a:rPr lang="en-US" sz="1800" b="1" dirty="0">
                          <a:solidFill>
                            <a:schemeClr val="tx1"/>
                          </a:solidFill>
                        </a:rPr>
                        <a:t>Quality of Evidence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41960">
                <a:tc>
                  <a:txBody>
                    <a:bodyPr/>
                    <a:lstStyle/>
                    <a:p>
                      <a:r>
                        <a:rPr lang="en-US" sz="1800" b="1" dirty="0">
                          <a:solidFill>
                            <a:schemeClr val="tx1"/>
                          </a:solidFill>
                        </a:rPr>
                        <a:t>Quality of Evidence Very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30408">
                <a:tc>
                  <a:txBody>
                    <a:bodyPr/>
                    <a:lstStyle/>
                    <a:p>
                      <a:r>
                        <a:rPr lang="en-US" sz="1800" b="1" dirty="0">
                          <a:solidFill>
                            <a:schemeClr val="tx1"/>
                          </a:solidFill>
                        </a:rPr>
                        <a:t>Quality of Evidence No Data</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7" name="Slide Number Placeholder 1">
            <a:extLst>
              <a:ext uri="{FF2B5EF4-FFF2-40B4-BE49-F238E27FC236}">
                <a16:creationId xmlns:a16="http://schemas.microsoft.com/office/drawing/2014/main" id="{E86E4700-4EE0-FAF4-E71B-80ADAB256889}"/>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24</a:t>
            </a:fld>
            <a:endParaRPr lang="en-US" dirty="0"/>
          </a:p>
        </p:txBody>
      </p:sp>
      <p:pic>
        <p:nvPicPr>
          <p:cNvPr id="5" name="Picture 4">
            <a:extLst>
              <a:ext uri="{FF2B5EF4-FFF2-40B4-BE49-F238E27FC236}">
                <a16:creationId xmlns:a16="http://schemas.microsoft.com/office/drawing/2014/main" id="{FB738918-6D5A-5D2D-A48C-B78CBA4014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8" name="Picture 7">
            <a:extLst>
              <a:ext uri="{FF2B5EF4-FFF2-40B4-BE49-F238E27FC236}">
                <a16:creationId xmlns:a16="http://schemas.microsoft.com/office/drawing/2014/main" id="{066A8A5B-9EA1-CD79-3C15-49D6B26A3E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58927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D31A-9BC0-C515-C806-CFD30941312B}"/>
              </a:ext>
            </a:extLst>
          </p:cNvPr>
          <p:cNvSpPr>
            <a:spLocks noGrp="1"/>
          </p:cNvSpPr>
          <p:nvPr>
            <p:ph type="title"/>
          </p:nvPr>
        </p:nvSpPr>
        <p:spPr>
          <a:xfrm>
            <a:off x="838200" y="365125"/>
            <a:ext cx="11353800" cy="1325563"/>
          </a:xfrm>
        </p:spPr>
        <p:txBody>
          <a:bodyPr/>
          <a:lstStyle/>
          <a:p>
            <a:r>
              <a:rPr lang="en-US" sz="2900" dirty="0"/>
              <a:t>Treatment of PTSD: Augmentation Therapy (Pharmacotherapy) (part 2) </a:t>
            </a:r>
            <a:br>
              <a:rPr lang="en-US" sz="2900" dirty="0"/>
            </a:br>
            <a:r>
              <a:rPr lang="en-US" sz="2800" i="1" dirty="0"/>
              <a:t>Medications Suggested For</a:t>
            </a:r>
            <a:endParaRPr lang="en-US" sz="2800" b="0" i="1" dirty="0"/>
          </a:p>
        </p:txBody>
      </p:sp>
      <p:sp>
        <p:nvSpPr>
          <p:cNvPr id="3" name="Content Placeholder 2">
            <a:extLst>
              <a:ext uri="{FF2B5EF4-FFF2-40B4-BE49-F238E27FC236}">
                <a16:creationId xmlns:a16="http://schemas.microsoft.com/office/drawing/2014/main" id="{FF0A44A2-D749-FD59-EE0B-CB71E5D20F0E}"/>
              </a:ext>
            </a:extLst>
          </p:cNvPr>
          <p:cNvSpPr>
            <a:spLocks noGrp="1"/>
          </p:cNvSpPr>
          <p:nvPr>
            <p:ph idx="1"/>
          </p:nvPr>
        </p:nvSpPr>
        <p:spPr/>
        <p:txBody>
          <a:bodyPr/>
          <a:lstStyle/>
          <a:p>
            <a:r>
              <a:rPr lang="en-US" dirty="0"/>
              <a:t>MEDICATION AUGMENTATION AND COMBINATION* SUGGESTED FOR THE TREATMENT OF PTSD BY STRENGTH OF EVIDENCE</a:t>
            </a:r>
          </a:p>
        </p:txBody>
      </p:sp>
      <p:sp>
        <p:nvSpPr>
          <p:cNvPr id="4" name="Content Placeholder 3">
            <a:extLst>
              <a:ext uri="{FF2B5EF4-FFF2-40B4-BE49-F238E27FC236}">
                <a16:creationId xmlns:a16="http://schemas.microsoft.com/office/drawing/2014/main" id="{D20418D9-38FB-5250-B1B5-DDADCFFEEB6D}"/>
              </a:ext>
            </a:extLst>
          </p:cNvPr>
          <p:cNvSpPr>
            <a:spLocks noGrp="1"/>
          </p:cNvSpPr>
          <p:nvPr>
            <p:ph idx="10"/>
          </p:nvPr>
        </p:nvSpPr>
        <p:spPr>
          <a:xfrm>
            <a:off x="838199" y="2793680"/>
            <a:ext cx="3848102" cy="2967039"/>
          </a:xfrm>
        </p:spPr>
        <p:txBody>
          <a:bodyPr>
            <a:normAutofit fontScale="85000" lnSpcReduction="20000"/>
          </a:bodyPr>
          <a:lstStyle/>
          <a:p>
            <a:pPr marL="0" marR="0">
              <a:lnSpc>
                <a:spcPct val="120000"/>
              </a:lnSpc>
              <a:spcBef>
                <a:spcPts val="60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2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*Combination means 2 or more evidence-based treatments for PTSD are combined to improve outcomes. Augmentation means an intervention that has not demonstrated efficacy for PTSD itself is added to evidence-based treatment to enhance its effect.</a:t>
            </a:r>
          </a:p>
          <a:p>
            <a:pPr marL="182563" marR="0" lvl="0" indent="-182563">
              <a:lnSpc>
                <a:spcPct val="12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Work Group determined there was no high- or moderate-quality evidence regarding medication augmentation and combination therapy.</a:t>
            </a:r>
          </a:p>
        </p:txBody>
      </p:sp>
      <p:graphicFrame>
        <p:nvGraphicFramePr>
          <p:cNvPr id="6" name="Table Placeholder 6">
            <a:extLst>
              <a:ext uri="{FF2B5EF4-FFF2-40B4-BE49-F238E27FC236}">
                <a16:creationId xmlns:a16="http://schemas.microsoft.com/office/drawing/2014/main" id="{416425E1-EAA8-DD7C-7D6C-CE371D606A9B}"/>
              </a:ext>
            </a:extLst>
          </p:cNvPr>
          <p:cNvGraphicFramePr>
            <a:graphicFrameLocks noGrp="1"/>
          </p:cNvGraphicFramePr>
          <p:nvPr>
            <p:ph type="tbl" sz="quarter" idx="11"/>
            <p:extLst>
              <p:ext uri="{D42A27DB-BD31-4B8C-83A1-F6EECF244321}">
                <p14:modId xmlns:p14="http://schemas.microsoft.com/office/powerpoint/2010/main" val="1050469114"/>
              </p:ext>
            </p:extLst>
          </p:nvPr>
        </p:nvGraphicFramePr>
        <p:xfrm>
          <a:off x="4937760" y="2794000"/>
          <a:ext cx="6126481" cy="2902527"/>
        </p:xfrm>
        <a:graphic>
          <a:graphicData uri="http://schemas.openxmlformats.org/drawingml/2006/table">
            <a:tbl>
              <a:tblPr firstRow="1" bandRow="1">
                <a:tableStyleId>{5C22544A-7EE6-4342-B048-85BDC9FD1C3A}</a:tableStyleId>
              </a:tblPr>
              <a:tblGrid>
                <a:gridCol w="3617894">
                  <a:extLst>
                    <a:ext uri="{9D8B030D-6E8A-4147-A177-3AD203B41FA5}">
                      <a16:colId xmlns:a16="http://schemas.microsoft.com/office/drawing/2014/main" val="2781678021"/>
                    </a:ext>
                  </a:extLst>
                </a:gridCol>
                <a:gridCol w="2508587">
                  <a:extLst>
                    <a:ext uri="{9D8B030D-6E8A-4147-A177-3AD203B41FA5}">
                      <a16:colId xmlns:a16="http://schemas.microsoft.com/office/drawing/2014/main" val="3796943254"/>
                    </a:ext>
                  </a:extLst>
                </a:gridCol>
              </a:tblGrid>
              <a:tr h="698965">
                <a:tc>
                  <a:txBody>
                    <a:bodyPr/>
                    <a:lstStyle/>
                    <a:p>
                      <a:r>
                        <a:rPr lang="en-US" sz="1800" dirty="0"/>
                        <a:t>Quality of Evidence</a:t>
                      </a: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endParaRPr lang="en-US" sz="1800" b="1" dirty="0">
                        <a:solidFill>
                          <a:schemeClr val="bg1"/>
                        </a:solidFill>
                      </a:endParaRP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Suggest For</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6794">
                <a:tc>
                  <a:txBody>
                    <a:bodyPr/>
                    <a:lstStyle/>
                    <a:p>
                      <a:r>
                        <a:rPr lang="en-US" sz="18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656857929"/>
                  </a:ext>
                </a:extLst>
              </a:tr>
              <a:tr h="457200">
                <a:tc>
                  <a:txBody>
                    <a:bodyPr/>
                    <a:lstStyle/>
                    <a:p>
                      <a:r>
                        <a:rPr lang="en-US" sz="18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57200">
                <a:tc>
                  <a:txBody>
                    <a:bodyPr/>
                    <a:lstStyle/>
                    <a:p>
                      <a:r>
                        <a:rPr lang="en-US" sz="1800" b="1" dirty="0">
                          <a:solidFill>
                            <a:schemeClr val="tx1"/>
                          </a:solidFill>
                        </a:rPr>
                        <a:t>Quality of Evidence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41960">
                <a:tc>
                  <a:txBody>
                    <a:bodyPr/>
                    <a:lstStyle/>
                    <a:p>
                      <a:r>
                        <a:rPr lang="en-US" sz="1800" b="1" dirty="0">
                          <a:solidFill>
                            <a:schemeClr val="tx1"/>
                          </a:solidFill>
                        </a:rPr>
                        <a:t>Quality of Evidence Very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30408">
                <a:tc>
                  <a:txBody>
                    <a:bodyPr/>
                    <a:lstStyle/>
                    <a:p>
                      <a:r>
                        <a:rPr lang="en-US" sz="1800" b="1" dirty="0">
                          <a:solidFill>
                            <a:schemeClr val="tx1"/>
                          </a:solidFill>
                        </a:rPr>
                        <a:t>Quality of Evidence No Data</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Suggest for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5" name="Slide Number Placeholder 1">
            <a:extLst>
              <a:ext uri="{FF2B5EF4-FFF2-40B4-BE49-F238E27FC236}">
                <a16:creationId xmlns:a16="http://schemas.microsoft.com/office/drawing/2014/main" id="{2B6F1E03-4BA7-31F0-C0BC-1ABA6708FBC9}"/>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25</a:t>
            </a:fld>
            <a:endParaRPr lang="en-US" dirty="0"/>
          </a:p>
        </p:txBody>
      </p:sp>
      <p:pic>
        <p:nvPicPr>
          <p:cNvPr id="7" name="Picture 6">
            <a:extLst>
              <a:ext uri="{FF2B5EF4-FFF2-40B4-BE49-F238E27FC236}">
                <a16:creationId xmlns:a16="http://schemas.microsoft.com/office/drawing/2014/main" id="{DEC63B43-6F1A-3E46-40DE-B817334139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8" name="Picture 7">
            <a:extLst>
              <a:ext uri="{FF2B5EF4-FFF2-40B4-BE49-F238E27FC236}">
                <a16:creationId xmlns:a16="http://schemas.microsoft.com/office/drawing/2014/main" id="{E428A5FD-24EB-7D9A-3D4B-0B014E891E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92378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D31A-9BC0-C515-C806-CFD30941312B}"/>
              </a:ext>
            </a:extLst>
          </p:cNvPr>
          <p:cNvSpPr>
            <a:spLocks noGrp="1"/>
          </p:cNvSpPr>
          <p:nvPr>
            <p:ph type="title"/>
          </p:nvPr>
        </p:nvSpPr>
        <p:spPr>
          <a:xfrm>
            <a:off x="838199" y="365125"/>
            <a:ext cx="11103592" cy="1325563"/>
          </a:xfrm>
        </p:spPr>
        <p:txBody>
          <a:bodyPr/>
          <a:lstStyle/>
          <a:p>
            <a:r>
              <a:rPr lang="en-US" sz="2900" dirty="0"/>
              <a:t>Treatment of PTSD: Augmentation Therapy (Pharmacotherapy) (part 3)</a:t>
            </a:r>
            <a:br>
              <a:rPr lang="en-US" sz="2900" dirty="0"/>
            </a:br>
            <a:r>
              <a:rPr lang="en-US" sz="2800" i="1" dirty="0"/>
              <a:t>Medications Suggested Against</a:t>
            </a:r>
            <a:endParaRPr lang="en-US" sz="2800" b="0" i="1" dirty="0"/>
          </a:p>
        </p:txBody>
      </p:sp>
      <p:sp>
        <p:nvSpPr>
          <p:cNvPr id="3" name="Content Placeholder 2">
            <a:extLst>
              <a:ext uri="{FF2B5EF4-FFF2-40B4-BE49-F238E27FC236}">
                <a16:creationId xmlns:a16="http://schemas.microsoft.com/office/drawing/2014/main" id="{FF0A44A2-D749-FD59-EE0B-CB71E5D20F0E}"/>
              </a:ext>
            </a:extLst>
          </p:cNvPr>
          <p:cNvSpPr>
            <a:spLocks noGrp="1"/>
          </p:cNvSpPr>
          <p:nvPr>
            <p:ph idx="1"/>
          </p:nvPr>
        </p:nvSpPr>
        <p:spPr/>
        <p:txBody>
          <a:bodyPr/>
          <a:lstStyle/>
          <a:p>
            <a:r>
              <a:rPr lang="en-US" dirty="0"/>
              <a:t>MEDICATION AUGMENTATION AND COMBINATION* SUGGESTED AGAINST FOR THE TREATMENT OF PTSD BY STRENGTH OF EVIDENCE</a:t>
            </a:r>
          </a:p>
        </p:txBody>
      </p:sp>
      <p:sp>
        <p:nvSpPr>
          <p:cNvPr id="4" name="Content Placeholder 3">
            <a:extLst>
              <a:ext uri="{FF2B5EF4-FFF2-40B4-BE49-F238E27FC236}">
                <a16:creationId xmlns:a16="http://schemas.microsoft.com/office/drawing/2014/main" id="{D20418D9-38FB-5250-B1B5-DDADCFFEEB6D}"/>
              </a:ext>
            </a:extLst>
          </p:cNvPr>
          <p:cNvSpPr>
            <a:spLocks noGrp="1"/>
          </p:cNvSpPr>
          <p:nvPr>
            <p:ph idx="10"/>
          </p:nvPr>
        </p:nvSpPr>
        <p:spPr>
          <a:xfrm>
            <a:off x="838199" y="2793680"/>
            <a:ext cx="3059431" cy="2967039"/>
          </a:xfrm>
        </p:spPr>
        <p:txBody>
          <a:bodyPr>
            <a:noAutofit/>
          </a:bodyPr>
          <a:lstStyle/>
          <a:p>
            <a:pPr marL="0" marR="0">
              <a:lnSpc>
                <a:spcPct val="120000"/>
              </a:lnSpc>
              <a:spcBef>
                <a:spcPts val="600"/>
              </a:spcBef>
              <a:spcAft>
                <a:spcPts val="0"/>
              </a:spcAft>
            </a:pPr>
            <a:r>
              <a:rPr lang="en-US" sz="1300" b="1" kern="100"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00000"/>
              </a:lnSpc>
              <a:spcBef>
                <a:spcPts val="600"/>
              </a:spcBef>
              <a:spcAft>
                <a:spcPts val="0"/>
              </a:spcAft>
              <a:buFont typeface="Symbol" pitchFamily="2" charset="2"/>
              <a:buChar char=""/>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*Combination means 2 or more evidence-based treatments for PTSD are combined to improve outcomes. Augmentation means an intervention that has not demonstrated efficacy for PTSD itself is added to evidence-based treatment to enhance its effect.</a:t>
            </a:r>
          </a:p>
          <a:p>
            <a:pPr marL="182563" marR="0" lvl="0" indent="-182563">
              <a:lnSpc>
                <a:spcPct val="100000"/>
              </a:lnSpc>
              <a:spcBef>
                <a:spcPts val="600"/>
              </a:spcBef>
              <a:spcAft>
                <a:spcPts val="0"/>
              </a:spcAft>
              <a:buFont typeface="Symbol" pitchFamily="2" charset="2"/>
              <a:buChar char=""/>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The Work Group determined there was no high- or moderate-quality evidence regarding medication augmentation and combination therapy.</a:t>
            </a:r>
          </a:p>
        </p:txBody>
      </p:sp>
      <p:graphicFrame>
        <p:nvGraphicFramePr>
          <p:cNvPr id="6" name="Table Placeholder 6">
            <a:extLst>
              <a:ext uri="{FF2B5EF4-FFF2-40B4-BE49-F238E27FC236}">
                <a16:creationId xmlns:a16="http://schemas.microsoft.com/office/drawing/2014/main" id="{416425E1-EAA8-DD7C-7D6C-CE371D606A9B}"/>
              </a:ext>
            </a:extLst>
          </p:cNvPr>
          <p:cNvGraphicFramePr>
            <a:graphicFrameLocks noGrp="1"/>
          </p:cNvGraphicFramePr>
          <p:nvPr>
            <p:ph type="tbl" sz="quarter" idx="11"/>
            <p:extLst>
              <p:ext uri="{D42A27DB-BD31-4B8C-83A1-F6EECF244321}">
                <p14:modId xmlns:p14="http://schemas.microsoft.com/office/powerpoint/2010/main" val="118881404"/>
              </p:ext>
            </p:extLst>
          </p:nvPr>
        </p:nvGraphicFramePr>
        <p:xfrm>
          <a:off x="4019550" y="2758878"/>
          <a:ext cx="7212329" cy="3099353"/>
        </p:xfrm>
        <a:graphic>
          <a:graphicData uri="http://schemas.openxmlformats.org/drawingml/2006/table">
            <a:tbl>
              <a:tblPr firstRow="1" bandRow="1">
                <a:tableStyleId>{5C22544A-7EE6-4342-B048-85BDC9FD1C3A}</a:tableStyleId>
              </a:tblPr>
              <a:tblGrid>
                <a:gridCol w="3097530">
                  <a:extLst>
                    <a:ext uri="{9D8B030D-6E8A-4147-A177-3AD203B41FA5}">
                      <a16:colId xmlns:a16="http://schemas.microsoft.com/office/drawing/2014/main" val="2781678021"/>
                    </a:ext>
                  </a:extLst>
                </a:gridCol>
                <a:gridCol w="4114799">
                  <a:extLst>
                    <a:ext uri="{9D8B030D-6E8A-4147-A177-3AD203B41FA5}">
                      <a16:colId xmlns:a16="http://schemas.microsoft.com/office/drawing/2014/main" val="3796943254"/>
                    </a:ext>
                  </a:extLst>
                </a:gridCol>
              </a:tblGrid>
              <a:tr h="682902">
                <a:tc>
                  <a:txBody>
                    <a:bodyPr/>
                    <a:lstStyle/>
                    <a:p>
                      <a:r>
                        <a:rPr lang="en-US" sz="1800" dirty="0"/>
                        <a:t>Quality of Evidence</a:t>
                      </a: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endParaRPr lang="en-US" sz="1800" b="1" dirty="0">
                        <a:solidFill>
                          <a:schemeClr val="bg1"/>
                        </a:solidFill>
                      </a:endParaRP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Suggest Against</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07215">
                <a:tc>
                  <a:txBody>
                    <a:bodyPr/>
                    <a:lstStyle/>
                    <a:p>
                      <a:r>
                        <a:rPr lang="en-US" sz="1800" b="1" dirty="0">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Suggest Against </a:t>
                      </a:r>
                      <a:r>
                        <a:rPr lang="en-US" sz="1200" dirty="0">
                          <a:latin typeface="Calibri" panose="020F0502020204030204" pitchFamily="34" charset="0"/>
                          <a:cs typeface="Calibri" panose="020F0502020204030204" pitchFamily="34" charset="0"/>
                        </a:rPr>
                        <a:t>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656857929"/>
                  </a:ext>
                </a:extLst>
              </a:tr>
              <a:tr h="446693">
                <a:tc>
                  <a:txBody>
                    <a:bodyPr/>
                    <a:lstStyle/>
                    <a:p>
                      <a:r>
                        <a:rPr lang="en-US" sz="18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Suggest Against</a:t>
                      </a:r>
                      <a:r>
                        <a:rPr lang="en-US" sz="1200" dirty="0">
                          <a:latin typeface="Calibri" panose="020F0502020204030204" pitchFamily="34" charset="0"/>
                          <a:cs typeface="Calibri" panose="020F0502020204030204" pitchFamily="34" charset="0"/>
                        </a:rPr>
                        <a: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46693">
                <a:tc>
                  <a:txBody>
                    <a:bodyPr/>
                    <a:lstStyle/>
                    <a:p>
                      <a:r>
                        <a:rPr lang="en-US" sz="1800" b="1" dirty="0">
                          <a:solidFill>
                            <a:schemeClr val="tx1"/>
                          </a:solidFill>
                        </a:rPr>
                        <a:t>Quality of Evidence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Suggest Against </a:t>
                      </a:r>
                      <a:r>
                        <a:rPr lang="en-US" sz="1200" dirty="0">
                          <a:latin typeface="Calibri" panose="020F0502020204030204" pitchFamily="34" charset="0"/>
                          <a:cs typeface="Calibri" panose="020F0502020204030204" pitchFamily="34" charset="0"/>
                        </a:rPr>
                        <a:t>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672613">
                <a:tc>
                  <a:txBody>
                    <a:bodyPr/>
                    <a:lstStyle/>
                    <a:p>
                      <a:r>
                        <a:rPr lang="en-US" sz="1800" b="1" dirty="0">
                          <a:solidFill>
                            <a:schemeClr val="tx1"/>
                          </a:solidFill>
                        </a:rPr>
                        <a:t>Quality of Evidence Very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Suggest Against </a:t>
                      </a:r>
                      <a:r>
                        <a:rPr lang="en-US" sz="1200" dirty="0">
                          <a:latin typeface="Calibri" panose="020F0502020204030204" pitchFamily="34" charset="0"/>
                          <a:cs typeface="Calibri" panose="020F0502020204030204" pitchFamily="34" charset="0"/>
                        </a:rPr>
                        <a:t>aripiprazole, </a:t>
                      </a:r>
                      <a:r>
                        <a:rPr lang="en-US" sz="1200" dirty="0" err="1">
                          <a:latin typeface="Calibri" panose="020F0502020204030204" pitchFamily="34" charset="0"/>
                          <a:cs typeface="Calibri" panose="020F0502020204030204" pitchFamily="34" charset="0"/>
                        </a:rPr>
                        <a:t>asenapine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brexpiprazole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cariprazine</a:t>
                      </a:r>
                      <a:r>
                        <a:rPr lang="en-US" sz="1200" dirty="0">
                          <a:latin typeface="Calibri" panose="020F0502020204030204" pitchFamily="34" charset="0"/>
                          <a:cs typeface="Calibri" panose="020F0502020204030204" pitchFamily="34" charset="0"/>
                        </a:rPr>
                        <a:t>, iloperidone, </a:t>
                      </a:r>
                      <a:r>
                        <a:rPr lang="en-US" sz="1200" dirty="0" err="1">
                          <a:latin typeface="Calibri" panose="020F0502020204030204" pitchFamily="34" charset="0"/>
                          <a:cs typeface="Calibri" panose="020F0502020204030204" pitchFamily="34" charset="0"/>
                        </a:rPr>
                        <a:t>lumateperone</a:t>
                      </a:r>
                      <a:r>
                        <a:rPr lang="en-US" sz="1200" dirty="0">
                          <a:latin typeface="Calibri" panose="020F0502020204030204" pitchFamily="34" charset="0"/>
                          <a:cs typeface="Calibri" panose="020F0502020204030204" pitchFamily="34" charset="0"/>
                        </a:rPr>
                        <a:t>, lurasidone, olanzapine, paliperidone, quetiapine, risperidone, ziprasidone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20517">
                <a:tc>
                  <a:txBody>
                    <a:bodyPr/>
                    <a:lstStyle/>
                    <a:p>
                      <a:r>
                        <a:rPr lang="en-US" sz="1800" b="1">
                          <a:solidFill>
                            <a:schemeClr val="tx1"/>
                          </a:solidFill>
                        </a:rPr>
                        <a:t>Quality of Evidence No Data</a:t>
                      </a:r>
                    </a:p>
                  </a:txBody>
                  <a:tcPr marL="139793" marR="139793" marT="69897" marB="69897" anchor="ct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Suggest Against </a:t>
                      </a:r>
                      <a:r>
                        <a:rPr lang="en-US" sz="1200">
                          <a:latin typeface="Calibri" panose="020F0502020204030204" pitchFamily="34" charset="0"/>
                          <a:cs typeface="Calibri" panose="020F0502020204030204" pitchFamily="34" charset="0"/>
                        </a:rPr>
                        <a:t>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5" name="Slide Number Placeholder 1">
            <a:extLst>
              <a:ext uri="{FF2B5EF4-FFF2-40B4-BE49-F238E27FC236}">
                <a16:creationId xmlns:a16="http://schemas.microsoft.com/office/drawing/2014/main" id="{DC9C44F8-1D3B-D126-ABED-225C3F7C31A7}"/>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26</a:t>
            </a:fld>
            <a:endParaRPr lang="en-US"/>
          </a:p>
        </p:txBody>
      </p:sp>
      <p:pic>
        <p:nvPicPr>
          <p:cNvPr id="7" name="Picture 6">
            <a:extLst>
              <a:ext uri="{FF2B5EF4-FFF2-40B4-BE49-F238E27FC236}">
                <a16:creationId xmlns:a16="http://schemas.microsoft.com/office/drawing/2014/main" id="{F27C625A-9314-2CDE-1014-6BF29FAC016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8" name="Picture 7">
            <a:extLst>
              <a:ext uri="{FF2B5EF4-FFF2-40B4-BE49-F238E27FC236}">
                <a16:creationId xmlns:a16="http://schemas.microsoft.com/office/drawing/2014/main" id="{90682D18-6D29-172A-65F4-1619DE9DA2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84643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D31A-9BC0-C515-C806-CFD30941312B}"/>
              </a:ext>
            </a:extLst>
          </p:cNvPr>
          <p:cNvSpPr>
            <a:spLocks noGrp="1"/>
          </p:cNvSpPr>
          <p:nvPr>
            <p:ph type="title"/>
          </p:nvPr>
        </p:nvSpPr>
        <p:spPr>
          <a:xfrm>
            <a:off x="838200" y="365125"/>
            <a:ext cx="11000232" cy="1325563"/>
          </a:xfrm>
        </p:spPr>
        <p:txBody>
          <a:bodyPr/>
          <a:lstStyle/>
          <a:p>
            <a:r>
              <a:rPr lang="en-US" sz="2900"/>
              <a:t>Treatment of PTSD: Augmentation Therapy (Pharmacotherapy) (part 4) </a:t>
            </a:r>
            <a:br>
              <a:rPr lang="en-US" sz="2900"/>
            </a:br>
            <a:r>
              <a:rPr lang="en-US" sz="2800" i="1"/>
              <a:t>Medications Recommended Against </a:t>
            </a:r>
            <a:endParaRPr lang="en-US" sz="2800" b="0" i="1"/>
          </a:p>
        </p:txBody>
      </p:sp>
      <p:sp>
        <p:nvSpPr>
          <p:cNvPr id="3" name="Content Placeholder 2">
            <a:extLst>
              <a:ext uri="{FF2B5EF4-FFF2-40B4-BE49-F238E27FC236}">
                <a16:creationId xmlns:a16="http://schemas.microsoft.com/office/drawing/2014/main" id="{FF0A44A2-D749-FD59-EE0B-CB71E5D20F0E}"/>
              </a:ext>
            </a:extLst>
          </p:cNvPr>
          <p:cNvSpPr>
            <a:spLocks noGrp="1"/>
          </p:cNvSpPr>
          <p:nvPr>
            <p:ph idx="1"/>
          </p:nvPr>
        </p:nvSpPr>
        <p:spPr/>
        <p:txBody>
          <a:bodyPr/>
          <a:lstStyle/>
          <a:p>
            <a:r>
              <a:rPr lang="en-US"/>
              <a:t>MEDICATION AUGMENTATION AND COMBINATION* RECOMMENDED AGAINST FOR THE TREATMENT OF PTSD BY STRENGTH OF EVIDENCE</a:t>
            </a:r>
          </a:p>
        </p:txBody>
      </p:sp>
      <p:sp>
        <p:nvSpPr>
          <p:cNvPr id="4" name="Content Placeholder 3">
            <a:extLst>
              <a:ext uri="{FF2B5EF4-FFF2-40B4-BE49-F238E27FC236}">
                <a16:creationId xmlns:a16="http://schemas.microsoft.com/office/drawing/2014/main" id="{D20418D9-38FB-5250-B1B5-DDADCFFEEB6D}"/>
              </a:ext>
            </a:extLst>
          </p:cNvPr>
          <p:cNvSpPr>
            <a:spLocks noGrp="1"/>
          </p:cNvSpPr>
          <p:nvPr>
            <p:ph idx="10"/>
          </p:nvPr>
        </p:nvSpPr>
        <p:spPr>
          <a:xfrm>
            <a:off x="838199" y="2793680"/>
            <a:ext cx="3608072" cy="2967039"/>
          </a:xfrm>
        </p:spPr>
        <p:txBody>
          <a:bodyPr>
            <a:normAutofit fontScale="92500" lnSpcReduction="20000"/>
          </a:bodyPr>
          <a:lstStyle/>
          <a:p>
            <a:pPr marL="0" marR="0">
              <a:lnSpc>
                <a:spcPct val="120000"/>
              </a:lnSpc>
              <a:spcBef>
                <a:spcPts val="60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Key: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sz="1600" kern="100">
                <a:effectLst/>
                <a:latin typeface="Calibri" panose="020F0502020204030204" pitchFamily="34" charset="0"/>
                <a:ea typeface="Calibri" panose="020F0502020204030204" pitchFamily="34" charset="0"/>
                <a:cs typeface="Times New Roman" panose="02020603050405020304" pitchFamily="18" charset="0"/>
              </a:rPr>
              <a:t>*Combination means 2 or more evidence-based treatments for PTSD are combined to improve outcomes. Augmentation means an intervention that has not demonstrated efficacy for PTSD itself is added to evidence-based treatment to enhance its effect.</a:t>
            </a:r>
          </a:p>
          <a:p>
            <a:pPr marL="182563" marR="0" lvl="0" indent="-182563">
              <a:lnSpc>
                <a:spcPct val="120000"/>
              </a:lnSpc>
              <a:spcBef>
                <a:spcPts val="600"/>
              </a:spcBef>
              <a:spcAft>
                <a:spcPts val="0"/>
              </a:spcAft>
              <a:buFont typeface="Symbol" pitchFamily="2" charset="2"/>
              <a:buChar char=""/>
            </a:pPr>
            <a:r>
              <a:rPr lang="en-US" sz="1600" kern="100">
                <a:effectLst/>
                <a:latin typeface="Calibri" panose="020F0502020204030204" pitchFamily="34" charset="0"/>
                <a:ea typeface="Calibri" panose="020F0502020204030204" pitchFamily="34" charset="0"/>
                <a:cs typeface="Times New Roman" panose="02020603050405020304" pitchFamily="18" charset="0"/>
              </a:rPr>
              <a:t>± The Work Group determined there was no high- or moderate-quality evidence regarding medication augmentation and combination therapy.</a:t>
            </a:r>
          </a:p>
        </p:txBody>
      </p:sp>
      <p:graphicFrame>
        <p:nvGraphicFramePr>
          <p:cNvPr id="6" name="Table Placeholder 6">
            <a:extLst>
              <a:ext uri="{FF2B5EF4-FFF2-40B4-BE49-F238E27FC236}">
                <a16:creationId xmlns:a16="http://schemas.microsoft.com/office/drawing/2014/main" id="{416425E1-EAA8-DD7C-7D6C-CE371D606A9B}"/>
              </a:ext>
            </a:extLst>
          </p:cNvPr>
          <p:cNvGraphicFramePr>
            <a:graphicFrameLocks noGrp="1"/>
          </p:cNvGraphicFramePr>
          <p:nvPr>
            <p:ph type="tbl" sz="quarter" idx="11"/>
            <p:extLst>
              <p:ext uri="{D42A27DB-BD31-4B8C-83A1-F6EECF244321}">
                <p14:modId xmlns:p14="http://schemas.microsoft.com/office/powerpoint/2010/main" val="906883511"/>
              </p:ext>
            </p:extLst>
          </p:nvPr>
        </p:nvGraphicFramePr>
        <p:xfrm>
          <a:off x="4583431" y="2794000"/>
          <a:ext cx="6617970" cy="2902527"/>
        </p:xfrm>
        <a:graphic>
          <a:graphicData uri="http://schemas.openxmlformats.org/drawingml/2006/table">
            <a:tbl>
              <a:tblPr firstRow="1" bandRow="1">
                <a:tableStyleId>{5C22544A-7EE6-4342-B048-85BDC9FD1C3A}</a:tableStyleId>
              </a:tblPr>
              <a:tblGrid>
                <a:gridCol w="3176632">
                  <a:extLst>
                    <a:ext uri="{9D8B030D-6E8A-4147-A177-3AD203B41FA5}">
                      <a16:colId xmlns:a16="http://schemas.microsoft.com/office/drawing/2014/main" val="2781678021"/>
                    </a:ext>
                  </a:extLst>
                </a:gridCol>
                <a:gridCol w="3441338">
                  <a:extLst>
                    <a:ext uri="{9D8B030D-6E8A-4147-A177-3AD203B41FA5}">
                      <a16:colId xmlns:a16="http://schemas.microsoft.com/office/drawing/2014/main" val="3796943254"/>
                    </a:ext>
                  </a:extLst>
                </a:gridCol>
              </a:tblGrid>
              <a:tr h="698965">
                <a:tc>
                  <a:txBody>
                    <a:bodyPr/>
                    <a:lstStyle/>
                    <a:p>
                      <a:r>
                        <a:rPr lang="en-US" sz="1800"/>
                        <a:t>Quality of Evidence</a:t>
                      </a:r>
                      <a:r>
                        <a:rPr kumimoji="0" lang="en-US" sz="18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a:t>
                      </a:r>
                      <a:endParaRPr lang="en-US" sz="1800" b="1">
                        <a:solidFill>
                          <a:schemeClr val="bg1"/>
                        </a:solidFill>
                      </a:endParaRP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Recommend Against</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6794">
                <a:tc>
                  <a:txBody>
                    <a:bodyPr/>
                    <a:lstStyle/>
                    <a:p>
                      <a:r>
                        <a:rPr lang="en-US" sz="1800" b="1">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656857929"/>
                  </a:ext>
                </a:extLst>
              </a:tr>
              <a:tr h="457200">
                <a:tc>
                  <a:txBody>
                    <a:bodyPr/>
                    <a:lstStyle/>
                    <a:p>
                      <a:r>
                        <a:rPr lang="en-US" sz="1800" b="1">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57200">
                <a:tc>
                  <a:txBody>
                    <a:bodyPr/>
                    <a:lstStyle/>
                    <a:p>
                      <a:r>
                        <a:rPr lang="en-US" sz="1800" b="1">
                          <a:solidFill>
                            <a:schemeClr val="tx1"/>
                          </a:solidFill>
                        </a:rPr>
                        <a:t>Quality of Evidence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41960">
                <a:tc>
                  <a:txBody>
                    <a:bodyPr/>
                    <a:lstStyle/>
                    <a:p>
                      <a:r>
                        <a:rPr lang="en-US" sz="1800" b="1">
                          <a:solidFill>
                            <a:schemeClr val="tx1"/>
                          </a:solidFill>
                        </a:rPr>
                        <a:t>Quality of Evidence Very Low</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30408">
                <a:tc>
                  <a:txBody>
                    <a:bodyPr/>
                    <a:lstStyle/>
                    <a:p>
                      <a:r>
                        <a:rPr lang="en-US" sz="1800" b="1">
                          <a:solidFill>
                            <a:schemeClr val="tx1"/>
                          </a:solidFill>
                        </a:rPr>
                        <a:t>Quality of Evidence No Data</a:t>
                      </a:r>
                    </a:p>
                  </a:txBody>
                  <a:tcPr marL="139793" marR="139793" marT="69897" marB="69897"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Recommend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5" name="Slide Number Placeholder 1">
            <a:extLst>
              <a:ext uri="{FF2B5EF4-FFF2-40B4-BE49-F238E27FC236}">
                <a16:creationId xmlns:a16="http://schemas.microsoft.com/office/drawing/2014/main" id="{0CA55A76-26A1-89CE-E45C-9A70851086C0}"/>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27</a:t>
            </a:fld>
            <a:endParaRPr lang="en-US"/>
          </a:p>
        </p:txBody>
      </p:sp>
      <p:pic>
        <p:nvPicPr>
          <p:cNvPr id="7" name="Picture 6">
            <a:extLst>
              <a:ext uri="{FF2B5EF4-FFF2-40B4-BE49-F238E27FC236}">
                <a16:creationId xmlns:a16="http://schemas.microsoft.com/office/drawing/2014/main" id="{C381731D-0F54-7CAE-22F7-CBF279F85E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8" name="Picture 7">
            <a:extLst>
              <a:ext uri="{FF2B5EF4-FFF2-40B4-BE49-F238E27FC236}">
                <a16:creationId xmlns:a16="http://schemas.microsoft.com/office/drawing/2014/main" id="{C939BBBC-4D54-B48A-9C34-D090B56918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94492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D31A-9BC0-C515-C806-CFD30941312B}"/>
              </a:ext>
            </a:extLst>
          </p:cNvPr>
          <p:cNvSpPr>
            <a:spLocks noGrp="1"/>
          </p:cNvSpPr>
          <p:nvPr>
            <p:ph type="title"/>
          </p:nvPr>
        </p:nvSpPr>
        <p:spPr>
          <a:xfrm>
            <a:off x="838199" y="365125"/>
            <a:ext cx="11073385" cy="1325563"/>
          </a:xfrm>
        </p:spPr>
        <p:txBody>
          <a:bodyPr/>
          <a:lstStyle/>
          <a:p>
            <a:r>
              <a:rPr lang="en-US" sz="2900"/>
              <a:t>Treatment of PTSD: Augmentation Therapy (Pharmacotherapy) (part 5) </a:t>
            </a:r>
            <a:br>
              <a:rPr lang="en-US" sz="2900"/>
            </a:br>
            <a:r>
              <a:rPr lang="en-US" sz="2800" i="1"/>
              <a:t>Medications Recommended Neither For Nor Against</a:t>
            </a:r>
            <a:endParaRPr lang="en-US" sz="2800" b="0" i="1"/>
          </a:p>
        </p:txBody>
      </p:sp>
      <p:sp>
        <p:nvSpPr>
          <p:cNvPr id="3" name="Content Placeholder 2">
            <a:extLst>
              <a:ext uri="{FF2B5EF4-FFF2-40B4-BE49-F238E27FC236}">
                <a16:creationId xmlns:a16="http://schemas.microsoft.com/office/drawing/2014/main" id="{FF0A44A2-D749-FD59-EE0B-CB71E5D20F0E}"/>
              </a:ext>
            </a:extLst>
          </p:cNvPr>
          <p:cNvSpPr>
            <a:spLocks noGrp="1"/>
          </p:cNvSpPr>
          <p:nvPr>
            <p:ph idx="1"/>
          </p:nvPr>
        </p:nvSpPr>
        <p:spPr/>
        <p:txBody>
          <a:bodyPr/>
          <a:lstStyle/>
          <a:p>
            <a:r>
              <a:rPr lang="en-US"/>
              <a:t>MEDICATION AUGMENTATION AND COMBINATION* RECOMMENDED NEITHER FOR NOR AGAINST FOR THE TREATMENT OF PTSD BY STRENGTH OF EVIDENCE</a:t>
            </a:r>
          </a:p>
        </p:txBody>
      </p:sp>
      <p:sp>
        <p:nvSpPr>
          <p:cNvPr id="4" name="Content Placeholder 3">
            <a:extLst>
              <a:ext uri="{FF2B5EF4-FFF2-40B4-BE49-F238E27FC236}">
                <a16:creationId xmlns:a16="http://schemas.microsoft.com/office/drawing/2014/main" id="{D20418D9-38FB-5250-B1B5-DDADCFFEEB6D}"/>
              </a:ext>
            </a:extLst>
          </p:cNvPr>
          <p:cNvSpPr>
            <a:spLocks noGrp="1"/>
          </p:cNvSpPr>
          <p:nvPr>
            <p:ph idx="10"/>
          </p:nvPr>
        </p:nvSpPr>
        <p:spPr>
          <a:xfrm>
            <a:off x="838199" y="2793680"/>
            <a:ext cx="3642362" cy="2967039"/>
          </a:xfrm>
        </p:spPr>
        <p:txBody>
          <a:bodyPr>
            <a:normAutofit fontScale="92500" lnSpcReduction="20000"/>
          </a:bodyPr>
          <a:lstStyle/>
          <a:p>
            <a:pPr marL="0" marR="0">
              <a:lnSpc>
                <a:spcPct val="110000"/>
              </a:lnSpc>
              <a:spcBef>
                <a:spcPts val="60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Key: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nSpc>
                <a:spcPct val="110000"/>
              </a:lnSpc>
              <a:spcBef>
                <a:spcPts val="600"/>
              </a:spcBef>
              <a:spcAft>
                <a:spcPts val="0"/>
              </a:spcAft>
              <a:buFont typeface="Symbol" pitchFamily="2" charset="2"/>
              <a:buChar char=""/>
            </a:pPr>
            <a:r>
              <a:rPr lang="en-US" sz="1600" kern="100">
                <a:effectLst/>
                <a:latin typeface="Calibri" panose="020F0502020204030204" pitchFamily="34" charset="0"/>
                <a:ea typeface="Calibri" panose="020F0502020204030204" pitchFamily="34" charset="0"/>
                <a:cs typeface="Times New Roman" panose="02020603050405020304" pitchFamily="18" charset="0"/>
              </a:rPr>
              <a:t>*Combination means 2 or more evidence-based treatments for PTSD are combined to improve outcomes. Augmentation means an intervention that has not demonstrated efficacy for PTSD itself is added to evidence-based treatment to enhance its effect.</a:t>
            </a:r>
          </a:p>
          <a:p>
            <a:pPr marL="182563" marR="0" lvl="0" indent="-182563">
              <a:lnSpc>
                <a:spcPct val="110000"/>
              </a:lnSpc>
              <a:spcBef>
                <a:spcPts val="600"/>
              </a:spcBef>
              <a:spcAft>
                <a:spcPts val="0"/>
              </a:spcAft>
              <a:buFont typeface="Symbol" pitchFamily="2" charset="2"/>
              <a:buChar char=""/>
            </a:pPr>
            <a:r>
              <a:rPr lang="en-US" sz="1600" kern="100">
                <a:effectLst/>
                <a:latin typeface="Calibri" panose="020F0502020204030204" pitchFamily="34" charset="0"/>
                <a:ea typeface="Calibri" panose="020F0502020204030204" pitchFamily="34" charset="0"/>
                <a:cs typeface="Times New Roman" panose="02020603050405020304" pitchFamily="18" charset="0"/>
              </a:rPr>
              <a:t>± The Work Group determined there was no high- or moderate-quality evidence regarding medication augmentation and combination therapy.</a:t>
            </a:r>
          </a:p>
        </p:txBody>
      </p:sp>
      <p:graphicFrame>
        <p:nvGraphicFramePr>
          <p:cNvPr id="6" name="Table Placeholder 6">
            <a:extLst>
              <a:ext uri="{FF2B5EF4-FFF2-40B4-BE49-F238E27FC236}">
                <a16:creationId xmlns:a16="http://schemas.microsoft.com/office/drawing/2014/main" id="{416425E1-EAA8-DD7C-7D6C-CE371D606A9B}"/>
              </a:ext>
            </a:extLst>
          </p:cNvPr>
          <p:cNvGraphicFramePr>
            <a:graphicFrameLocks noGrp="1"/>
          </p:cNvGraphicFramePr>
          <p:nvPr>
            <p:ph type="tbl" sz="quarter" idx="11"/>
            <p:extLst>
              <p:ext uri="{D42A27DB-BD31-4B8C-83A1-F6EECF244321}">
                <p14:modId xmlns:p14="http://schemas.microsoft.com/office/powerpoint/2010/main" val="4290490776"/>
              </p:ext>
            </p:extLst>
          </p:nvPr>
        </p:nvGraphicFramePr>
        <p:xfrm>
          <a:off x="4606290" y="2793680"/>
          <a:ext cx="6640830" cy="2950881"/>
        </p:xfrm>
        <a:graphic>
          <a:graphicData uri="http://schemas.openxmlformats.org/drawingml/2006/table">
            <a:tbl>
              <a:tblPr firstRow="1" bandRow="1">
                <a:tableStyleId>{5C22544A-7EE6-4342-B048-85BDC9FD1C3A}</a:tableStyleId>
              </a:tblPr>
              <a:tblGrid>
                <a:gridCol w="3138378">
                  <a:extLst>
                    <a:ext uri="{9D8B030D-6E8A-4147-A177-3AD203B41FA5}">
                      <a16:colId xmlns:a16="http://schemas.microsoft.com/office/drawing/2014/main" val="2781678021"/>
                    </a:ext>
                  </a:extLst>
                </a:gridCol>
                <a:gridCol w="3502452">
                  <a:extLst>
                    <a:ext uri="{9D8B030D-6E8A-4147-A177-3AD203B41FA5}">
                      <a16:colId xmlns:a16="http://schemas.microsoft.com/office/drawing/2014/main" val="3796943254"/>
                    </a:ext>
                  </a:extLst>
                </a:gridCol>
              </a:tblGrid>
              <a:tr h="698965">
                <a:tc>
                  <a:txBody>
                    <a:bodyPr/>
                    <a:lstStyle/>
                    <a:p>
                      <a:r>
                        <a:rPr lang="en-US" sz="1800"/>
                        <a:t>Quality of Evidence</a:t>
                      </a:r>
                      <a:r>
                        <a:rPr kumimoji="0" lang="en-US" sz="18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a:t>
                      </a:r>
                      <a:endParaRPr lang="en-US" sz="1800" b="1">
                        <a:solidFill>
                          <a:schemeClr val="bg1"/>
                        </a:solidFill>
                      </a:endParaRPr>
                    </a:p>
                  </a:txBody>
                  <a:tcPr marL="139793" marR="139793" marT="69897" marB="69897" anchor="b">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Recommend Neither For Nor Against</a:t>
                      </a:r>
                    </a:p>
                  </a:txBody>
                  <a:tcPr marL="139793" marR="139793" marT="69897" marB="69897" anchor="b">
                    <a:lnL w="12700" cmpd="sng">
                      <a:noFill/>
                    </a:lnL>
                    <a:lnR w="381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773114386"/>
                  </a:ext>
                </a:extLst>
              </a:tr>
              <a:tr h="416794">
                <a:tc>
                  <a:txBody>
                    <a:bodyPr/>
                    <a:lstStyle/>
                    <a:p>
                      <a:r>
                        <a:rPr lang="en-US" sz="1800" b="1">
                          <a:solidFill>
                            <a:schemeClr val="bg1"/>
                          </a:solidFill>
                        </a:rPr>
                        <a:t>Quality of Evidence High</a:t>
                      </a:r>
                    </a:p>
                  </a:txBody>
                  <a:tcPr marL="139793" marR="139793" marT="69897" marB="69897"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r>
                        <a:rPr lang="en-US" sz="1200">
                          <a:latin typeface="Calibri" panose="020F0502020204030204" pitchFamily="34" charset="0"/>
                          <a:cs typeface="Calibri" panose="020F0502020204030204" pitchFamily="34" charset="0"/>
                        </a:rPr>
                        <a:t>Recommend Neither For Nor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656857929"/>
                  </a:ext>
                </a:extLst>
              </a:tr>
              <a:tr h="457200">
                <a:tc>
                  <a:txBody>
                    <a:bodyPr/>
                    <a:lstStyle/>
                    <a:p>
                      <a:r>
                        <a:rPr lang="en-US" sz="1800" b="1" dirty="0">
                          <a:solidFill>
                            <a:schemeClr val="bg1"/>
                          </a:solidFill>
                        </a:rPr>
                        <a:t>Quality of Evidence Moderate</a:t>
                      </a:r>
                    </a:p>
                  </a:txBody>
                  <a:tcPr marL="139793" marR="139793" marT="69897" marB="6989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35639"/>
                    </a:solidFill>
                  </a:tcPr>
                </a:tc>
                <a:tc>
                  <a:txBody>
                    <a:bodyPr/>
                    <a:lstStyle/>
                    <a:p>
                      <a:r>
                        <a:rPr lang="en-US" sz="1200" dirty="0">
                          <a:latin typeface="Calibri" panose="020F0502020204030204" pitchFamily="34" charset="0"/>
                          <a:cs typeface="Calibri" panose="020F0502020204030204" pitchFamily="34" charset="0"/>
                        </a:rPr>
                        <a:t>Recommend Neither For Nor Against none</a:t>
                      </a:r>
                    </a:p>
                  </a:txBody>
                  <a:tcPr marL="139793" marR="139793" marT="69897" marB="69897" anchor="ctr">
                    <a:lnL w="12700" cmpd="sng">
                      <a:noFill/>
                    </a:lnL>
                    <a:lnR w="38100" cap="flat" cmpd="sng" algn="ctr">
                      <a:solidFill>
                        <a:schemeClr val="bg1">
                          <a:lumMod val="8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rgbClr val="B35639"/>
                      </a:solidFill>
                      <a:prstDash val="solid"/>
                      <a:round/>
                      <a:headEnd type="none" w="med" len="med"/>
                      <a:tailEnd type="none" w="med" len="med"/>
                    </a:lnB>
                    <a:noFill/>
                  </a:tcPr>
                </a:tc>
                <a:extLst>
                  <a:ext uri="{0D108BD9-81ED-4DB2-BD59-A6C34878D82A}">
                    <a16:rowId xmlns:a16="http://schemas.microsoft.com/office/drawing/2014/main" val="2689943899"/>
                  </a:ext>
                </a:extLst>
              </a:tr>
              <a:tr h="457200">
                <a:tc>
                  <a:txBody>
                    <a:bodyPr/>
                    <a:lstStyle/>
                    <a:p>
                      <a:r>
                        <a:rPr lang="en-US" sz="1800" b="1">
                          <a:solidFill>
                            <a:schemeClr val="tx1"/>
                          </a:solidFill>
                        </a:rPr>
                        <a:t>Quality of Evidence Low</a:t>
                      </a:r>
                    </a:p>
                  </a:txBody>
                  <a:tcPr marL="139793" marR="139793" marT="69897" marB="69897" anchor="ctr">
                    <a:lnT w="38100" cap="flat" cmpd="sng" algn="ctr">
                      <a:no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Recommend Neither For Nor Against 3, 4-methylenedioxymethamphetamine (MDMA)</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rgbClr val="B35639"/>
                      </a:solidFill>
                      <a:prstDash val="solid"/>
                      <a:round/>
                      <a:headEnd type="none" w="med" len="med"/>
                      <a:tailEnd type="none" w="med" len="med"/>
                    </a:lnT>
                    <a:lnB w="381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7567798"/>
                  </a:ext>
                </a:extLst>
              </a:tr>
              <a:tr h="441960">
                <a:tc>
                  <a:txBody>
                    <a:bodyPr/>
                    <a:lstStyle/>
                    <a:p>
                      <a:r>
                        <a:rPr lang="en-US" sz="1800" b="1">
                          <a:solidFill>
                            <a:schemeClr val="tx1"/>
                          </a:solidFill>
                        </a:rPr>
                        <a:t>Quality of Evidence Very Low</a:t>
                      </a:r>
                    </a:p>
                  </a:txBody>
                  <a:tcPr marL="139793" marR="139793" marT="69897" marB="69897" anchor="ct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Recommend Neither For Nor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60000"/>
                          <a:lumOff val="40000"/>
                        </a:schemeClr>
                      </a:solidFill>
                      <a:prstDash val="solid"/>
                      <a:round/>
                      <a:headEnd type="none" w="med" len="med"/>
                      <a:tailEnd type="none" w="med" len="med"/>
                    </a:lnT>
                    <a:lnB w="381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20347417"/>
                  </a:ext>
                </a:extLst>
              </a:tr>
              <a:tr h="430408">
                <a:tc>
                  <a:txBody>
                    <a:bodyPr/>
                    <a:lstStyle/>
                    <a:p>
                      <a:r>
                        <a:rPr lang="en-US" sz="1800" b="1">
                          <a:solidFill>
                            <a:schemeClr val="tx1"/>
                          </a:solidFill>
                        </a:rPr>
                        <a:t>Quality of Evidence No Data</a:t>
                      </a:r>
                    </a:p>
                  </a:txBody>
                  <a:tcPr marL="139793" marR="139793" marT="69897" marB="69897" anchor="ct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Recommend Neither For Nor Against none</a:t>
                      </a:r>
                    </a:p>
                  </a:txBody>
                  <a:tcPr marL="139793" marR="139793" marT="69897" marB="69897" anchor="ctr">
                    <a:lnR w="38100" cap="flat" cmpd="sng" algn="ctr">
                      <a:solidFill>
                        <a:schemeClr val="bg1">
                          <a:lumMod val="85000"/>
                        </a:schemeClr>
                      </a:solidFill>
                      <a:prstDash val="solid"/>
                      <a:round/>
                      <a:headEnd type="none" w="med" len="med"/>
                      <a:tailEnd type="none" w="med" len="med"/>
                    </a:lnR>
                    <a:lnT w="38100" cap="flat" cmpd="sng" algn="ctr">
                      <a:solidFill>
                        <a:schemeClr val="accent6">
                          <a:lumMod val="20000"/>
                          <a:lumOff val="80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567431"/>
                  </a:ext>
                </a:extLst>
              </a:tr>
            </a:tbl>
          </a:graphicData>
        </a:graphic>
      </p:graphicFrame>
      <p:sp>
        <p:nvSpPr>
          <p:cNvPr id="5" name="Slide Number Placeholder 1">
            <a:extLst>
              <a:ext uri="{FF2B5EF4-FFF2-40B4-BE49-F238E27FC236}">
                <a16:creationId xmlns:a16="http://schemas.microsoft.com/office/drawing/2014/main" id="{CE12FE6A-8A35-0A7C-1312-61BD5D68EDF2}"/>
              </a:ext>
            </a:extLst>
          </p:cNvPr>
          <p:cNvSpPr txBox="1">
            <a:spLocks/>
          </p:cNvSpPr>
          <p:nvPr/>
        </p:nvSpPr>
        <p:spPr>
          <a:xfrm>
            <a:off x="10629900" y="6218237"/>
            <a:ext cx="723900" cy="365125"/>
          </a:xfrm>
          <a:prstGeom prst="rect">
            <a:avLst/>
          </a:prstGeom>
        </p:spPr>
        <p:txBody>
          <a:bodyPr anchor="ctr">
            <a:normAutofit/>
          </a:bodyPr>
          <a:lstStyle>
            <a:lvl1pPr marL="0" indent="0" algn="l" defTabSz="914400" rtl="0" eaLnBrk="1" latinLnBrk="0" hangingPunct="1">
              <a:lnSpc>
                <a:spcPct val="90000"/>
              </a:lnSpc>
              <a:spcBef>
                <a:spcPts val="1000"/>
              </a:spcBef>
              <a:buClr>
                <a:schemeClr val="tx1">
                  <a:lumMod val="50000"/>
                  <a:lumOff val="50000"/>
                </a:schemeClr>
              </a:buClr>
              <a:buSzPct val="75000"/>
              <a:buFont typeface="Wingdings" pitchFamily="2" charset="2"/>
              <a:buNone/>
              <a:tabLst/>
              <a:defRPr sz="1600" kern="1200">
                <a:solidFill>
                  <a:schemeClr val="tx1">
                    <a:lumMod val="75000"/>
                    <a:lumOff val="25000"/>
                  </a:schemeClr>
                </a:solidFill>
                <a:latin typeface="+mn-lt"/>
                <a:ea typeface="+mn-ea"/>
                <a:cs typeface="+mn-cs"/>
              </a:defRPr>
            </a:lvl1pPr>
            <a:lvl2pPr marL="5080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400" kern="1200">
                <a:solidFill>
                  <a:srgbClr val="C55A11"/>
                </a:solidFill>
                <a:latin typeface="+mn-lt"/>
                <a:ea typeface="+mn-ea"/>
                <a:cs typeface="+mn-cs"/>
              </a:defRPr>
            </a:lvl2pPr>
            <a:lvl3pPr marL="9652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2000" kern="1200">
                <a:solidFill>
                  <a:srgbClr val="C55A11"/>
                </a:solidFill>
                <a:latin typeface="+mn-lt"/>
                <a:ea typeface="+mn-ea"/>
                <a:cs typeface="+mn-cs"/>
              </a:defRPr>
            </a:lvl3pPr>
            <a:lvl4pPr marL="14224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4pPr>
            <a:lvl5pPr marL="1879600" indent="-279400" algn="l" defTabSz="914400" rtl="0" eaLnBrk="1" latinLnBrk="0" hangingPunct="1">
              <a:lnSpc>
                <a:spcPct val="90000"/>
              </a:lnSpc>
              <a:spcBef>
                <a:spcPts val="500"/>
              </a:spcBef>
              <a:buClr>
                <a:schemeClr val="tx1">
                  <a:lumMod val="50000"/>
                  <a:lumOff val="50000"/>
                </a:schemeClr>
              </a:buClr>
              <a:buSzPct val="75000"/>
              <a:buFont typeface="Wingdings" pitchFamily="2" charset="2"/>
              <a:buChar char="§"/>
              <a:tabLst/>
              <a:defRPr sz="1800" kern="1200">
                <a:solidFill>
                  <a:srgbClr val="C55A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10C48DE-2B38-BE4F-8436-BDD66F11DF22}" type="slidenum">
              <a:rPr lang="en-US" smtClean="0"/>
              <a:pPr algn="r"/>
              <a:t>28</a:t>
            </a:fld>
            <a:endParaRPr lang="en-US"/>
          </a:p>
        </p:txBody>
      </p:sp>
      <p:pic>
        <p:nvPicPr>
          <p:cNvPr id="7" name="Picture 6">
            <a:extLst>
              <a:ext uri="{FF2B5EF4-FFF2-40B4-BE49-F238E27FC236}">
                <a16:creationId xmlns:a16="http://schemas.microsoft.com/office/drawing/2014/main" id="{54151C42-0544-DD37-6729-DC84D75C15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8" name="Picture 7">
            <a:extLst>
              <a:ext uri="{FF2B5EF4-FFF2-40B4-BE49-F238E27FC236}">
                <a16:creationId xmlns:a16="http://schemas.microsoft.com/office/drawing/2014/main" id="{382A790E-4FAF-6BB3-BD86-44EADF23D4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723706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CB0B-4A0E-3F48-CD58-71D79CEB12B3}"/>
              </a:ext>
            </a:extLst>
          </p:cNvPr>
          <p:cNvSpPr>
            <a:spLocks noGrp="1"/>
          </p:cNvSpPr>
          <p:nvPr>
            <p:ph type="title"/>
          </p:nvPr>
        </p:nvSpPr>
        <p:spPr/>
        <p:txBody>
          <a:bodyPr>
            <a:normAutofit/>
          </a:bodyPr>
          <a:lstStyle/>
          <a:p>
            <a:r>
              <a:rPr lang="en-US" sz="3900"/>
              <a:t>Treatment of PTSD: Augmentation Therapy</a:t>
            </a:r>
          </a:p>
        </p:txBody>
      </p:sp>
      <p:sp>
        <p:nvSpPr>
          <p:cNvPr id="3" name="Content Placeholder 2">
            <a:extLst>
              <a:ext uri="{FF2B5EF4-FFF2-40B4-BE49-F238E27FC236}">
                <a16:creationId xmlns:a16="http://schemas.microsoft.com/office/drawing/2014/main" id="{F8F4C2FA-F8AC-1016-1A77-D83F80C8F797}"/>
              </a:ext>
            </a:extLst>
          </p:cNvPr>
          <p:cNvSpPr>
            <a:spLocks noGrp="1"/>
          </p:cNvSpPr>
          <p:nvPr>
            <p:ph idx="1"/>
          </p:nvPr>
        </p:nvSpPr>
        <p:spPr/>
        <p:txBody>
          <a:bodyPr>
            <a:noAutofit/>
          </a:bodyPr>
          <a:lstStyle/>
          <a:p>
            <a:pPr marR="0">
              <a:lnSpc>
                <a:spcPct val="100000"/>
              </a:lnSpc>
              <a:spcBef>
                <a:spcPts val="60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Insufficient Evidence:</a:t>
            </a:r>
          </a:p>
          <a:p>
            <a:pPr marL="180975" marR="0" lvl="0" indent="-169863">
              <a:lnSpc>
                <a:spcPct val="100000"/>
              </a:lnSpc>
              <a:spcBef>
                <a:spcPts val="60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combination or augmentation of recommended or suggested psychotherapies or medications with any psychotherapy or medication for the treatment of PTSD.</a:t>
            </a:r>
          </a:p>
          <a:p>
            <a:pPr marL="180975" marR="0" lvl="0" indent="-169863">
              <a:lnSpc>
                <a:spcPct val="100000"/>
              </a:lnSpc>
              <a:spcBef>
                <a:spcPts val="60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3,4-methylenedioxymethamphetamine assisted psychotherapy for the treatment of PTSD.</a:t>
            </a:r>
          </a:p>
          <a:p>
            <a:pPr marR="0">
              <a:lnSpc>
                <a:spcPct val="100000"/>
              </a:lnSpc>
              <a:spcBef>
                <a:spcPts val="600"/>
              </a:spcBef>
              <a:spcAft>
                <a:spcPts val="0"/>
              </a:spcAft>
            </a:pPr>
            <a:r>
              <a:rPr lang="en-US" sz="20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Against:</a:t>
            </a:r>
          </a:p>
          <a:p>
            <a:pPr marL="180975" marR="0" lvl="0" indent="-169863">
              <a:lnSpc>
                <a:spcPct val="100000"/>
              </a:lnSpc>
              <a:spcBef>
                <a:spcPts val="600"/>
              </a:spcBef>
              <a:spcAft>
                <a:spcPts val="0"/>
              </a:spcAft>
              <a:buFont typeface="Symbol" pitchFamily="2" charset="2"/>
              <a:buChar char=""/>
            </a:pPr>
            <a:r>
              <a:rPr lang="en-US"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against aripiprazole, </a:t>
            </a:r>
            <a:r>
              <a:rPr lang="en-US" sz="20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asenapine</a:t>
            </a:r>
            <a:r>
              <a:rPr lang="en-US"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brexpiprazole</a:t>
            </a:r>
            <a:r>
              <a:rPr lang="en-US"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cariprazine</a:t>
            </a:r>
            <a:r>
              <a:rPr lang="en-US"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iloperidone, </a:t>
            </a:r>
            <a:r>
              <a:rPr lang="en-US" sz="20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lumateperone</a:t>
            </a:r>
            <a:r>
              <a:rPr lang="en-US"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lurasidone, olanzapine, paliperidone, quetiapine, risperidone, or ziprasidone for augmentation of medications for the treatment of PTSD.</a:t>
            </a:r>
          </a:p>
        </p:txBody>
      </p:sp>
      <p:sp>
        <p:nvSpPr>
          <p:cNvPr id="4" name="Slide Number Placeholder 3">
            <a:extLst>
              <a:ext uri="{FF2B5EF4-FFF2-40B4-BE49-F238E27FC236}">
                <a16:creationId xmlns:a16="http://schemas.microsoft.com/office/drawing/2014/main" id="{DEC6620E-AB4A-7A33-DC0D-B5560E4DC397}"/>
              </a:ext>
            </a:extLst>
          </p:cNvPr>
          <p:cNvSpPr>
            <a:spLocks noGrp="1"/>
          </p:cNvSpPr>
          <p:nvPr>
            <p:ph type="sldNum" sz="quarter" idx="12"/>
          </p:nvPr>
        </p:nvSpPr>
        <p:spPr/>
        <p:txBody>
          <a:bodyPr/>
          <a:lstStyle/>
          <a:p>
            <a:fld id="{810C48DE-2B38-BE4F-8436-BDD66F11DF22}" type="slidenum">
              <a:rPr lang="en-US" smtClean="0"/>
              <a:pPr/>
              <a:t>29</a:t>
            </a:fld>
            <a:endParaRPr lang="en-US"/>
          </a:p>
        </p:txBody>
      </p:sp>
      <p:pic>
        <p:nvPicPr>
          <p:cNvPr id="5" name="Picture 4">
            <a:extLst>
              <a:ext uri="{FF2B5EF4-FFF2-40B4-BE49-F238E27FC236}">
                <a16:creationId xmlns:a16="http://schemas.microsoft.com/office/drawing/2014/main" id="{CD581230-06A9-1ADC-B070-9E489046E1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141D9C5D-B417-2545-6DB1-BB1E42D02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81135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D65E-73EB-1F56-F12F-C4B548E58873}"/>
              </a:ext>
            </a:extLst>
          </p:cNvPr>
          <p:cNvSpPr>
            <a:spLocks noGrp="1"/>
          </p:cNvSpPr>
          <p:nvPr>
            <p:ph type="title"/>
          </p:nvPr>
        </p:nvSpPr>
        <p:spPr/>
        <p:txBody>
          <a:bodyPr>
            <a:normAutofit/>
          </a:bodyPr>
          <a:lstStyle/>
          <a:p>
            <a:r>
              <a:rPr lang="en-US" sz="3900" b="1" dirty="0">
                <a:solidFill>
                  <a:schemeClr val="bg1"/>
                </a:solidFill>
                <a:cs typeface="Calibri" panose="020F0502020204030204" pitchFamily="34" charset="0"/>
              </a:rPr>
              <a:t>VA/DoD CPG: Qualifying Statements (page 2)</a:t>
            </a:r>
            <a:endParaRPr lang="en-US" sz="3900" dirty="0">
              <a:cs typeface="Calibri" panose="020F0502020204030204" pitchFamily="34" charset="0"/>
            </a:endParaRPr>
          </a:p>
        </p:txBody>
      </p:sp>
      <p:sp>
        <p:nvSpPr>
          <p:cNvPr id="3" name="Content Placeholder 2">
            <a:extLst>
              <a:ext uri="{FF2B5EF4-FFF2-40B4-BE49-F238E27FC236}">
                <a16:creationId xmlns:a16="http://schemas.microsoft.com/office/drawing/2014/main" id="{C5E0A892-BFAA-7A92-0EEE-6083737B1287}"/>
              </a:ext>
            </a:extLst>
          </p:cNvPr>
          <p:cNvSpPr>
            <a:spLocks noGrp="1"/>
          </p:cNvSpPr>
          <p:nvPr>
            <p:ph idx="1"/>
          </p:nvPr>
        </p:nvSpPr>
        <p:spPr/>
        <p:txBody>
          <a:bodyPr>
            <a:normAutofit/>
          </a:bodyPr>
          <a:lstStyle/>
          <a:p>
            <a:pPr marL="0" marR="0" lvl="0" indent="0">
              <a:lnSpc>
                <a:spcPct val="100000"/>
              </a:lnSpc>
              <a:spcBef>
                <a:spcPts val="60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Variations in practice will inevitably occur when clinicians consider:</a:t>
            </a:r>
          </a:p>
          <a:p>
            <a:pPr>
              <a:lnSpc>
                <a:spcPct val="100000"/>
              </a:lnSpc>
              <a:spcBef>
                <a:spcPts val="60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needs of individual patients</a:t>
            </a:r>
          </a:p>
          <a:p>
            <a:pPr>
              <a:lnSpc>
                <a:spcPct val="100000"/>
              </a:lnSpc>
              <a:spcBef>
                <a:spcPts val="60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Available resources</a:t>
            </a:r>
          </a:p>
          <a:p>
            <a:pPr>
              <a:lnSpc>
                <a:spcPct val="100000"/>
              </a:lnSpc>
              <a:spcBef>
                <a:spcPts val="60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Limitations unique to an institution or type of practice</a:t>
            </a:r>
          </a:p>
        </p:txBody>
      </p:sp>
      <p:sp>
        <p:nvSpPr>
          <p:cNvPr id="4" name="Content Placeholder 3">
            <a:extLst>
              <a:ext uri="{FF2B5EF4-FFF2-40B4-BE49-F238E27FC236}">
                <a16:creationId xmlns:a16="http://schemas.microsoft.com/office/drawing/2014/main" id="{07BC669E-EC48-084C-5E4C-92BA7990D3B7}"/>
              </a:ext>
            </a:extLst>
          </p:cNvPr>
          <p:cNvSpPr>
            <a:spLocks noGrp="1"/>
          </p:cNvSpPr>
          <p:nvPr>
            <p:ph idx="13"/>
          </p:nvPr>
        </p:nvSpPr>
        <p:spPr>
          <a:xfrm>
            <a:off x="1533525" y="4320541"/>
            <a:ext cx="9124950" cy="1146492"/>
          </a:xfrm>
        </p:spPr>
        <p:txBody>
          <a:bodyPr>
            <a:normAutofit/>
          </a:bodyPr>
          <a:lstStyle/>
          <a:p>
            <a:pPr algn="ctr"/>
            <a:r>
              <a:rPr lang="en-US" sz="2400" dirty="0"/>
              <a:t>Every health care professional using the guidelines is responsible for evaluating the appropriateness of them in the setting of any clinical situation with a patient-centered approach.</a:t>
            </a:r>
          </a:p>
        </p:txBody>
      </p:sp>
      <p:sp>
        <p:nvSpPr>
          <p:cNvPr id="5" name="Slide Number Placeholder 4">
            <a:extLst>
              <a:ext uri="{FF2B5EF4-FFF2-40B4-BE49-F238E27FC236}">
                <a16:creationId xmlns:a16="http://schemas.microsoft.com/office/drawing/2014/main" id="{EF3D676F-9712-4BB0-AD59-7DBD15C8597D}"/>
              </a:ext>
            </a:extLst>
          </p:cNvPr>
          <p:cNvSpPr>
            <a:spLocks noGrp="1"/>
          </p:cNvSpPr>
          <p:nvPr>
            <p:ph type="sldNum" sz="quarter" idx="12"/>
          </p:nvPr>
        </p:nvSpPr>
        <p:spPr/>
        <p:txBody>
          <a:bodyPr/>
          <a:lstStyle/>
          <a:p>
            <a:fld id="{810C48DE-2B38-BE4F-8436-BDD66F11DF22}" type="slidenum">
              <a:rPr lang="en-US" smtClean="0"/>
              <a:t>3</a:t>
            </a:fld>
            <a:endParaRPr lang="en-US" dirty="0"/>
          </a:p>
        </p:txBody>
      </p:sp>
      <p:pic>
        <p:nvPicPr>
          <p:cNvPr id="6" name="Picture 5">
            <a:extLst>
              <a:ext uri="{FF2B5EF4-FFF2-40B4-BE49-F238E27FC236}">
                <a16:creationId xmlns:a16="http://schemas.microsoft.com/office/drawing/2014/main" id="{21A9AFF2-6BB6-7A4D-FCE1-285028B38B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0F9C5375-E9B5-2924-3D2B-65F847F274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56902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D9EB-AD55-C8F2-F2C3-EB53AE850061}"/>
              </a:ext>
            </a:extLst>
          </p:cNvPr>
          <p:cNvSpPr>
            <a:spLocks noGrp="1"/>
          </p:cNvSpPr>
          <p:nvPr>
            <p:ph type="title"/>
          </p:nvPr>
        </p:nvSpPr>
        <p:spPr/>
        <p:txBody>
          <a:bodyPr>
            <a:normAutofit/>
          </a:bodyPr>
          <a:lstStyle/>
          <a:p>
            <a:r>
              <a:rPr lang="en-US" sz="3900"/>
              <a:t>Treatment of PTSD: Non-pharmacologic Biological Treatments</a:t>
            </a:r>
          </a:p>
        </p:txBody>
      </p:sp>
      <p:sp>
        <p:nvSpPr>
          <p:cNvPr id="3" name="Content Placeholder 2">
            <a:extLst>
              <a:ext uri="{FF2B5EF4-FFF2-40B4-BE49-F238E27FC236}">
                <a16:creationId xmlns:a16="http://schemas.microsoft.com/office/drawing/2014/main" id="{E216790B-A2E4-3BB8-DBB1-3734EAAA30C2}"/>
              </a:ext>
            </a:extLst>
          </p:cNvPr>
          <p:cNvSpPr>
            <a:spLocks noGrp="1"/>
          </p:cNvSpPr>
          <p:nvPr>
            <p:ph idx="1"/>
          </p:nvPr>
        </p:nvSpPr>
        <p:spPr/>
        <p:txBody>
          <a:bodyPr>
            <a:normAutofit/>
          </a:bodyPr>
          <a:lstStyle/>
          <a:p>
            <a:pPr marL="0" marR="0">
              <a:lnSpc>
                <a:spcPct val="100000"/>
              </a:lnSpc>
              <a:spcBef>
                <a:spcPts val="60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Insufficient Evidence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nSpc>
                <a:spcPct val="100000"/>
              </a:lnSpc>
              <a:spcBef>
                <a:spcPts val="600"/>
              </a:spcBef>
              <a:spcAft>
                <a:spcPts val="0"/>
              </a:spcAft>
              <a:buFont typeface="Symbol"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following somatic therapies for the treatment of PTSD: capnometry-assisted respiratory therapy, hyperbaric oxygen therapy, neurofeedback,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NightWare</a:t>
            </a:r>
            <a:r>
              <a:rPr lang="en-US" sz="2400" dirty="0">
                <a:effectLst/>
                <a:latin typeface="Calibri" panose="020F0502020204030204" pitchFamily="34" charset="0"/>
                <a:ea typeface="Calibri" panose="020F0502020204030204" pitchFamily="34" charset="0"/>
                <a:cs typeface="Times New Roman" panose="02020603050405020304" pitchFamily="18" charset="0"/>
              </a:rPr>
              <a:t>©, repetitive transcranial magnetic stimulation, stellate ganglion block, or transcranial direct current stimulation. </a:t>
            </a:r>
          </a:p>
          <a:p>
            <a:pPr marL="0" marR="0">
              <a:lnSpc>
                <a:spcPct val="100000"/>
              </a:lnSpc>
              <a:spcBef>
                <a:spcPts val="600"/>
              </a:spcBef>
              <a:spcAft>
                <a:spcPts val="0"/>
              </a:spcAft>
            </a:pPr>
            <a:r>
              <a:rPr lang="en-US" sz="24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Against</a:t>
            </a:r>
            <a:r>
              <a:rPr lang="en-US"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nSpc>
                <a:spcPct val="100000"/>
              </a:lnSpc>
              <a:spcBef>
                <a:spcPts val="600"/>
              </a:spcBef>
              <a:spcAft>
                <a:spcPts val="0"/>
              </a:spcAft>
              <a:buFont typeface="Symbol" pitchFamily="2" charset="2"/>
              <a:buChar char=""/>
            </a:pPr>
            <a:r>
              <a:rPr lang="en-US"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against electroconvulsive therapy or </a:t>
            </a:r>
            <a:r>
              <a:rPr lang="en-US" sz="24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vagus</a:t>
            </a:r>
            <a:r>
              <a:rPr lang="en-US" sz="2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nerve stimulation for treatment of PTSD.</a:t>
            </a:r>
          </a:p>
        </p:txBody>
      </p:sp>
      <p:sp>
        <p:nvSpPr>
          <p:cNvPr id="4" name="Slide Number Placeholder 3">
            <a:extLst>
              <a:ext uri="{FF2B5EF4-FFF2-40B4-BE49-F238E27FC236}">
                <a16:creationId xmlns:a16="http://schemas.microsoft.com/office/drawing/2014/main" id="{B3999B5A-613B-73F8-86C5-F548642DAB0C}"/>
              </a:ext>
            </a:extLst>
          </p:cNvPr>
          <p:cNvSpPr>
            <a:spLocks noGrp="1"/>
          </p:cNvSpPr>
          <p:nvPr>
            <p:ph type="sldNum" sz="quarter" idx="12"/>
          </p:nvPr>
        </p:nvSpPr>
        <p:spPr/>
        <p:txBody>
          <a:bodyPr/>
          <a:lstStyle/>
          <a:p>
            <a:fld id="{810C48DE-2B38-BE4F-8436-BDD66F11DF22}" type="slidenum">
              <a:rPr lang="en-US" smtClean="0"/>
              <a:pPr/>
              <a:t>30</a:t>
            </a:fld>
            <a:endParaRPr lang="en-US"/>
          </a:p>
        </p:txBody>
      </p:sp>
      <p:pic>
        <p:nvPicPr>
          <p:cNvPr id="5" name="Picture 4">
            <a:extLst>
              <a:ext uri="{FF2B5EF4-FFF2-40B4-BE49-F238E27FC236}">
                <a16:creationId xmlns:a16="http://schemas.microsoft.com/office/drawing/2014/main" id="{DCAD6DA3-C45D-F067-8D86-FAE7F57F252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064E61C0-D4BB-1018-97B3-936FAD37AE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575110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E2FE-F9A6-8A8C-08CF-8BC3FCC259DB}"/>
              </a:ext>
            </a:extLst>
          </p:cNvPr>
          <p:cNvSpPr>
            <a:spLocks noGrp="1"/>
          </p:cNvSpPr>
          <p:nvPr>
            <p:ph type="title"/>
          </p:nvPr>
        </p:nvSpPr>
        <p:spPr/>
        <p:txBody>
          <a:bodyPr>
            <a:normAutofit/>
          </a:bodyPr>
          <a:lstStyle/>
          <a:p>
            <a:r>
              <a:rPr lang="en-US" sz="3900"/>
              <a:t>Treatment of PTSD: Complementary, Integrative and Alternative Approaches</a:t>
            </a:r>
          </a:p>
        </p:txBody>
      </p:sp>
      <p:sp>
        <p:nvSpPr>
          <p:cNvPr id="3" name="Content Placeholder 2">
            <a:extLst>
              <a:ext uri="{FF2B5EF4-FFF2-40B4-BE49-F238E27FC236}">
                <a16:creationId xmlns:a16="http://schemas.microsoft.com/office/drawing/2014/main" id="{1ED76A1B-D1E6-3041-80CE-8136855B2231}"/>
              </a:ext>
            </a:extLst>
          </p:cNvPr>
          <p:cNvSpPr>
            <a:spLocks noGrp="1"/>
          </p:cNvSpPr>
          <p:nvPr>
            <p:ph idx="1"/>
          </p:nvPr>
        </p:nvSpPr>
        <p:spPr/>
        <p:txBody>
          <a:bodyPr>
            <a:normAutofit/>
          </a:bodyPr>
          <a:lstStyle/>
          <a:p>
            <a:pPr marL="0" marR="0">
              <a:lnSpc>
                <a:spcPct val="100000"/>
              </a:lnSpc>
              <a:spcBef>
                <a:spcPts val="600"/>
              </a:spcBef>
              <a:spcAft>
                <a:spcPts val="0"/>
              </a:spcAft>
            </a:pPr>
            <a:r>
              <a:rPr lang="en-US" sz="2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a:t>
            </a:r>
            <a:endParaRPr lang="en-US" sz="24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234950" marR="0" lvl="0" indent="-234950">
              <a:lnSpc>
                <a:spcPct val="100000"/>
              </a:lnSpc>
              <a:spcBef>
                <a:spcPts val="600"/>
              </a:spcBef>
              <a:spcAft>
                <a:spcPts val="0"/>
              </a:spcAft>
              <a:buFont typeface="Symbol" pitchFamily="2" charset="2"/>
              <a:buChar char=""/>
            </a:pPr>
            <a:r>
              <a:rPr lang="en-US" sz="24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Mindfulness-Based Stress Reduction (MBSR) for the treatment of PTSD. </a:t>
            </a:r>
          </a:p>
          <a:p>
            <a:pPr marL="0" marR="0">
              <a:lnSpc>
                <a:spcPct val="100000"/>
              </a:lnSpc>
              <a:spcBef>
                <a:spcPts val="600"/>
              </a:spcBef>
              <a:spcAft>
                <a:spcPts val="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Insufficient Evidence: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34950" marR="0" lvl="0" indent="-234950">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following interventions for the treatment of PTSD: recreational therapy, aerobic or non-aerobic exercise, animal-assisted therapy (e.g., canine, equine), and nature experiences (e.g., fishing, sailing). </a:t>
            </a:r>
          </a:p>
        </p:txBody>
      </p:sp>
      <p:sp>
        <p:nvSpPr>
          <p:cNvPr id="4" name="Slide Number Placeholder 3">
            <a:extLst>
              <a:ext uri="{FF2B5EF4-FFF2-40B4-BE49-F238E27FC236}">
                <a16:creationId xmlns:a16="http://schemas.microsoft.com/office/drawing/2014/main" id="{C40D12F6-C550-E0A7-4B1C-03766145EB72}"/>
              </a:ext>
            </a:extLst>
          </p:cNvPr>
          <p:cNvSpPr>
            <a:spLocks noGrp="1"/>
          </p:cNvSpPr>
          <p:nvPr>
            <p:ph type="sldNum" sz="quarter" idx="12"/>
          </p:nvPr>
        </p:nvSpPr>
        <p:spPr/>
        <p:txBody>
          <a:bodyPr/>
          <a:lstStyle/>
          <a:p>
            <a:fld id="{810C48DE-2B38-BE4F-8436-BDD66F11DF22}" type="slidenum">
              <a:rPr lang="en-US" smtClean="0"/>
              <a:pPr/>
              <a:t>31</a:t>
            </a:fld>
            <a:endParaRPr lang="en-US"/>
          </a:p>
        </p:txBody>
      </p:sp>
      <p:pic>
        <p:nvPicPr>
          <p:cNvPr id="5" name="Picture 4">
            <a:extLst>
              <a:ext uri="{FF2B5EF4-FFF2-40B4-BE49-F238E27FC236}">
                <a16:creationId xmlns:a16="http://schemas.microsoft.com/office/drawing/2014/main" id="{ABBEB683-BD3A-4AD6-7B09-A5D35753F6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FB730DC6-1F0F-8F99-57CE-9B2514CE67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56167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CA73-7789-347B-5D27-E65C62AA84B3}"/>
              </a:ext>
            </a:extLst>
          </p:cNvPr>
          <p:cNvSpPr>
            <a:spLocks noGrp="1"/>
          </p:cNvSpPr>
          <p:nvPr>
            <p:ph type="title"/>
          </p:nvPr>
        </p:nvSpPr>
        <p:spPr/>
        <p:txBody>
          <a:bodyPr>
            <a:noAutofit/>
          </a:bodyPr>
          <a:lstStyle/>
          <a:p>
            <a:r>
              <a:rPr lang="en-US" sz="3700"/>
              <a:t>Treatment of PTSD: Complementary, Integrative and Alternative Approaches (part 2)</a:t>
            </a:r>
          </a:p>
        </p:txBody>
      </p:sp>
      <p:sp>
        <p:nvSpPr>
          <p:cNvPr id="3" name="Content Placeholder 2">
            <a:extLst>
              <a:ext uri="{FF2B5EF4-FFF2-40B4-BE49-F238E27FC236}">
                <a16:creationId xmlns:a16="http://schemas.microsoft.com/office/drawing/2014/main" id="{E740FE3B-98BF-142B-191D-837699997E91}"/>
              </a:ext>
            </a:extLst>
          </p:cNvPr>
          <p:cNvSpPr>
            <a:spLocks noGrp="1"/>
          </p:cNvSpPr>
          <p:nvPr>
            <p:ph idx="1"/>
          </p:nvPr>
        </p:nvSpPr>
        <p:spPr>
          <a:xfrm>
            <a:off x="838199" y="2015472"/>
            <a:ext cx="10719817" cy="3836986"/>
          </a:xfrm>
        </p:spPr>
        <p:txBody>
          <a:bodyPr>
            <a:noAutofit/>
          </a:bodyPr>
          <a:lstStyle/>
          <a:p>
            <a:pPr marL="0" marR="0">
              <a:lnSpc>
                <a:spcPct val="100000"/>
              </a:lnSpc>
              <a:spcBef>
                <a:spcPts val="600"/>
              </a:spcBef>
              <a:spcAft>
                <a:spcPts val="0"/>
              </a:spcAft>
            </a:pPr>
            <a:r>
              <a:rPr lang="en-US" kern="10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following mind-body interventions for the treatment of PTSD:</a:t>
            </a:r>
          </a:p>
          <a:p>
            <a:pPr marL="228600" marR="0" lvl="0" indent="-228600">
              <a:lnSpc>
                <a:spcPct val="107000"/>
              </a:lnSpc>
              <a:spcBef>
                <a:spcPts val="60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Acupuncture, Cognitively Based Compassion Training Veteran version, creative arts therapies (e.g., music, art, dance), guided imagery, hypnosis or self-hypnosis, Loving Kindness Meditation and Mantram Repetition Program, Mindfulness-Based Cognitive Therapy, other mindfulness trainings (e.g., integrative exercise, Mindfulness-Based Exposure Therapy, brief mindfulness training), relaxation training, somatic experiencing, tai chi or qigong, Transcendental Meditation®, and yoga. </a:t>
            </a:r>
          </a:p>
          <a:p>
            <a:pPr marL="458788" lvl="1" indent="-217488">
              <a:lnSpc>
                <a:spcPct val="107000"/>
              </a:lnSpc>
              <a:spcBef>
                <a:spcPts val="600"/>
              </a:spcBef>
              <a:spcAft>
                <a:spcPts val="800"/>
              </a:spcAft>
              <a:buFont typeface="Wingdings" pitchFamily="2"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It is important to clarify that we are not recommending against these treatments, but at this time the research does not support the use of the above listed mind-body interventions for the primary treatment of PTSD. We recognize their value to improve wellness and promote recovery.</a:t>
            </a:r>
          </a:p>
          <a:p>
            <a:pPr marL="0" marR="0">
              <a:lnSpc>
                <a:spcPct val="100000"/>
              </a:lnSpc>
              <a:spcBef>
                <a:spcPts val="600"/>
              </a:spcBef>
              <a:spcAft>
                <a:spcPts val="0"/>
              </a:spcAft>
            </a:pPr>
            <a:endParaRPr lang="en-US"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3C92B7A-32B7-3531-418E-DF77217394A5}"/>
              </a:ext>
            </a:extLst>
          </p:cNvPr>
          <p:cNvSpPr>
            <a:spLocks noGrp="1"/>
          </p:cNvSpPr>
          <p:nvPr>
            <p:ph type="sldNum" sz="quarter" idx="12"/>
          </p:nvPr>
        </p:nvSpPr>
        <p:spPr/>
        <p:txBody>
          <a:bodyPr/>
          <a:lstStyle/>
          <a:p>
            <a:fld id="{810C48DE-2B38-BE4F-8436-BDD66F11DF22}" type="slidenum">
              <a:rPr lang="en-US" smtClean="0"/>
              <a:pPr/>
              <a:t>32</a:t>
            </a:fld>
            <a:endParaRPr lang="en-US"/>
          </a:p>
        </p:txBody>
      </p:sp>
      <p:pic>
        <p:nvPicPr>
          <p:cNvPr id="5" name="Picture 4">
            <a:extLst>
              <a:ext uri="{FF2B5EF4-FFF2-40B4-BE49-F238E27FC236}">
                <a16:creationId xmlns:a16="http://schemas.microsoft.com/office/drawing/2014/main" id="{5A54E9AB-86E7-E446-C396-46933AD4B9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17D769AA-5CD0-6E7E-BFBA-A9FCA5F867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55348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CECB4-387C-14BC-8C74-0227C9A271AE}"/>
              </a:ext>
            </a:extLst>
          </p:cNvPr>
          <p:cNvSpPr>
            <a:spLocks noGrp="1"/>
          </p:cNvSpPr>
          <p:nvPr>
            <p:ph type="title"/>
          </p:nvPr>
        </p:nvSpPr>
        <p:spPr/>
        <p:txBody>
          <a:bodyPr>
            <a:normAutofit/>
          </a:bodyPr>
          <a:lstStyle/>
          <a:p>
            <a:r>
              <a:rPr lang="en-US" sz="3900"/>
              <a:t>Treatment of PTSD: Technology-based Treatment</a:t>
            </a:r>
          </a:p>
        </p:txBody>
      </p:sp>
      <p:sp>
        <p:nvSpPr>
          <p:cNvPr id="4" name="Content Placeholder 3">
            <a:extLst>
              <a:ext uri="{FF2B5EF4-FFF2-40B4-BE49-F238E27FC236}">
                <a16:creationId xmlns:a16="http://schemas.microsoft.com/office/drawing/2014/main" id="{EAAB91D6-034F-8B88-6454-6EF846831A9D}"/>
              </a:ext>
            </a:extLst>
          </p:cNvPr>
          <p:cNvSpPr>
            <a:spLocks noGrp="1"/>
          </p:cNvSpPr>
          <p:nvPr>
            <p:ph idx="1"/>
          </p:nvPr>
        </p:nvSpPr>
        <p:spPr/>
        <p:txBody>
          <a:bodyPr>
            <a:normAutofit/>
          </a:bodyPr>
          <a:lstStyle/>
          <a:p>
            <a:pPr marL="0" indent="0">
              <a:lnSpc>
                <a:spcPts val="2500"/>
              </a:lnSpc>
              <a:buClr>
                <a:srgbClr val="E95525"/>
              </a:buClr>
              <a:buFont typeface="Wingdings" panose="05000000000000000000" pitchFamily="2" charset="2"/>
              <a:buNone/>
            </a:pPr>
            <a:r>
              <a:rPr lang="en-US" b="1" i="0">
                <a:effectLst/>
                <a:latin typeface="Calibri" panose="020F0502020204030204" pitchFamily="34" charset="0"/>
                <a:cs typeface="Calibri" panose="020F0502020204030204" pitchFamily="34" charset="0"/>
              </a:rPr>
              <a:t>We recommend </a:t>
            </a:r>
            <a:r>
              <a:rPr lang="en-US" b="0" i="0">
                <a:effectLst/>
                <a:latin typeface="Calibri" panose="020F0502020204030204" pitchFamily="34" charset="0"/>
                <a:cs typeface="Calibri" panose="020F0502020204030204" pitchFamily="34" charset="0"/>
              </a:rPr>
              <a:t>secure video teleconferencing to deliver the strong for psychotherapies—Cognitive Processing Therapy (CPT), Prolonged Exposure (PE),</a:t>
            </a:r>
            <a:br>
              <a:rPr lang="en-US" b="0" i="0">
                <a:effectLst/>
                <a:latin typeface="Calibri" panose="020F0502020204030204" pitchFamily="34" charset="0"/>
                <a:cs typeface="Calibri" panose="020F0502020204030204" pitchFamily="34" charset="0"/>
              </a:rPr>
            </a:br>
            <a:r>
              <a:rPr lang="en-US" b="0" i="0">
                <a:effectLst/>
                <a:latin typeface="Calibri" panose="020F0502020204030204" pitchFamily="34" charset="0"/>
                <a:cs typeface="Calibri" panose="020F0502020204030204" pitchFamily="34" charset="0"/>
              </a:rPr>
              <a:t>Eye Movement Desensitization and Reprocessing (EMDR)—and the weak for psychotherapies—Cognitive Therapy for PTSD, Present-Centered Therapy (PCT),</a:t>
            </a:r>
            <a:br>
              <a:rPr lang="en-US" b="0" i="0">
                <a:effectLst/>
                <a:latin typeface="Calibri" panose="020F0502020204030204" pitchFamily="34" charset="0"/>
                <a:cs typeface="Calibri" panose="020F0502020204030204" pitchFamily="34" charset="0"/>
              </a:rPr>
            </a:br>
            <a:r>
              <a:rPr lang="en-US" b="0" i="0">
                <a:effectLst/>
                <a:latin typeface="Calibri" panose="020F0502020204030204" pitchFamily="34" charset="0"/>
                <a:cs typeface="Calibri" panose="020F0502020204030204" pitchFamily="34" charset="0"/>
              </a:rPr>
              <a:t>Written Exposure Therapy (WET)—when that therapy has been validated for use</a:t>
            </a:r>
            <a:br>
              <a:rPr lang="en-US" b="0" i="0">
                <a:effectLst/>
                <a:latin typeface="Calibri" panose="020F0502020204030204" pitchFamily="34" charset="0"/>
                <a:cs typeface="Calibri" panose="020F0502020204030204" pitchFamily="34" charset="0"/>
              </a:rPr>
            </a:br>
            <a:r>
              <a:rPr lang="en-US" b="0" i="0">
                <a:effectLst/>
                <a:latin typeface="Calibri" panose="020F0502020204030204" pitchFamily="34" charset="0"/>
                <a:cs typeface="Calibri" panose="020F0502020204030204" pitchFamily="34" charset="0"/>
              </a:rPr>
              <a:t>with video teleconferencing or when other options are unavailable. </a:t>
            </a:r>
            <a:endParaRPr lang="en-US" b="0" i="0">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id="{1AFB532E-51C8-851C-F4E2-D80228D5CFE5}"/>
              </a:ext>
              <a:ext uri="{C183D7F6-B498-43B3-948B-1728B52AA6E4}">
                <adec:decorative xmlns:adec="http://schemas.microsoft.com/office/drawing/2017/decorative" val="1"/>
              </a:ext>
            </a:extLst>
          </p:cNvPr>
          <p:cNvPicPr>
            <a:picLocks noGrp="1" noChangeAspect="1"/>
          </p:cNvPicPr>
          <p:nvPr>
            <p:ph type="pic" sz="quarter" idx="16"/>
          </p:nvPr>
        </p:nvPicPr>
        <p:blipFill>
          <a:blip r:embed="rId2"/>
          <a:srcRect t="3233" b="3233"/>
          <a:stretch/>
        </p:blipFill>
        <p:spPr/>
      </p:pic>
      <p:pic>
        <p:nvPicPr>
          <p:cNvPr id="9" name="Picture Placeholder 8">
            <a:extLst>
              <a:ext uri="{FF2B5EF4-FFF2-40B4-BE49-F238E27FC236}">
                <a16:creationId xmlns:a16="http://schemas.microsoft.com/office/drawing/2014/main" id="{B4E963CA-7FA1-A069-11D3-3D881D4391FD}"/>
              </a:ext>
              <a:ext uri="{C183D7F6-B498-43B3-948B-1728B52AA6E4}">
                <adec:decorative xmlns:adec="http://schemas.microsoft.com/office/drawing/2017/decorative" val="1"/>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t="7928" b="7928"/>
          <a:stretch/>
        </p:blipFill>
        <p:spPr>
          <a:prstGeom prst="rect">
            <a:avLst/>
          </a:prstGeom>
        </p:spPr>
      </p:pic>
      <p:sp>
        <p:nvSpPr>
          <p:cNvPr id="2" name="Slide Number Placeholder 1">
            <a:extLst>
              <a:ext uri="{FF2B5EF4-FFF2-40B4-BE49-F238E27FC236}">
                <a16:creationId xmlns:a16="http://schemas.microsoft.com/office/drawing/2014/main" id="{A3724608-1188-081B-7760-1AEB76CCE101}"/>
              </a:ext>
            </a:extLst>
          </p:cNvPr>
          <p:cNvSpPr>
            <a:spLocks noGrp="1"/>
          </p:cNvSpPr>
          <p:nvPr>
            <p:ph type="sldNum" sz="quarter" idx="12"/>
          </p:nvPr>
        </p:nvSpPr>
        <p:spPr/>
        <p:txBody>
          <a:bodyPr/>
          <a:lstStyle/>
          <a:p>
            <a:fld id="{810C48DE-2B38-BE4F-8436-BDD66F11DF22}" type="slidenum">
              <a:rPr lang="en-US" smtClean="0"/>
              <a:pPr/>
              <a:t>33</a:t>
            </a:fld>
            <a:endParaRPr lang="en-US"/>
          </a:p>
        </p:txBody>
      </p:sp>
      <p:pic>
        <p:nvPicPr>
          <p:cNvPr id="5" name="Picture 4">
            <a:extLst>
              <a:ext uri="{FF2B5EF4-FFF2-40B4-BE49-F238E27FC236}">
                <a16:creationId xmlns:a16="http://schemas.microsoft.com/office/drawing/2014/main" id="{5844BA87-4E78-50FD-1C1E-0430CF38F1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FE05BCC5-AA22-ACF5-2B95-1C0373C1C06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16772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1EA-B6C4-5158-D184-C695A63D1F83}"/>
              </a:ext>
            </a:extLst>
          </p:cNvPr>
          <p:cNvSpPr>
            <a:spLocks noGrp="1"/>
          </p:cNvSpPr>
          <p:nvPr>
            <p:ph type="title"/>
          </p:nvPr>
        </p:nvSpPr>
        <p:spPr/>
        <p:txBody>
          <a:bodyPr>
            <a:normAutofit/>
          </a:bodyPr>
          <a:lstStyle/>
          <a:p>
            <a:r>
              <a:rPr lang="en-US" sz="3900"/>
              <a:t>Treatment of PTSD: Technology-based Treatment (part 2)</a:t>
            </a:r>
          </a:p>
        </p:txBody>
      </p:sp>
      <p:sp>
        <p:nvSpPr>
          <p:cNvPr id="3" name="Content Placeholder 2">
            <a:extLst>
              <a:ext uri="{FF2B5EF4-FFF2-40B4-BE49-F238E27FC236}">
                <a16:creationId xmlns:a16="http://schemas.microsoft.com/office/drawing/2014/main" id="{D6336006-10DB-A9A6-144E-B427888D7B8C}"/>
              </a:ext>
            </a:extLst>
          </p:cNvPr>
          <p:cNvSpPr>
            <a:spLocks noGrp="1"/>
          </p:cNvSpPr>
          <p:nvPr>
            <p:ph idx="1"/>
          </p:nvPr>
        </p:nvSpPr>
        <p:spPr/>
        <p:txBody>
          <a:bodyPr>
            <a:normAutofit/>
          </a:bodyPr>
          <a:lstStyle/>
          <a:p>
            <a:pPr marL="0" marR="0">
              <a:lnSpc>
                <a:spcPct val="100000"/>
              </a:lnSpc>
              <a:spcBef>
                <a:spcPts val="600"/>
              </a:spcBef>
              <a:spcAft>
                <a:spcPts val="600"/>
              </a:spcAft>
            </a:pPr>
            <a:r>
              <a:rPr lang="en-US" sz="2400" b="1" kern="100">
                <a:effectLst/>
                <a:latin typeface="Calibri" panose="020F0502020204030204" pitchFamily="34" charset="0"/>
                <a:ea typeface="Calibri" panose="020F0502020204030204" pitchFamily="34" charset="0"/>
                <a:cs typeface="Times New Roman" panose="02020603050405020304" pitchFamily="18" charset="0"/>
              </a:rPr>
              <a:t>Insufficient Evidence: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234950" marR="0" lvl="0" indent="-234950">
              <a:lnSpc>
                <a:spcPct val="100000"/>
              </a:lnSpc>
              <a:spcBef>
                <a:spcPts val="600"/>
              </a:spcBef>
              <a:spcAft>
                <a:spcPts val="60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mobile apps or other self-help-based interventions for the treatment of PTSD. </a:t>
            </a:r>
          </a:p>
          <a:p>
            <a:pPr marL="234950" marR="0" lvl="0" indent="-234950">
              <a:lnSpc>
                <a:spcPct val="100000"/>
              </a:lnSpc>
              <a:spcBef>
                <a:spcPts val="600"/>
              </a:spcBef>
              <a:spcAft>
                <a:spcPts val="60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facilitated internet-based cognitive behavioral therapy for the treatment of PTSD.</a:t>
            </a:r>
          </a:p>
        </p:txBody>
      </p:sp>
      <p:pic>
        <p:nvPicPr>
          <p:cNvPr id="6" name="Picture Placeholder 5">
            <a:extLst>
              <a:ext uri="{FF2B5EF4-FFF2-40B4-BE49-F238E27FC236}">
                <a16:creationId xmlns:a16="http://schemas.microsoft.com/office/drawing/2014/main" id="{85A9FC3D-0A01-0EEA-9466-0ECE771E55BB}"/>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l="12920" r="12920"/>
          <a:stretch/>
        </p:blipFill>
        <p:spPr>
          <a:prstGeom prst="rect">
            <a:avLst/>
          </a:prstGeom>
        </p:spPr>
      </p:pic>
      <p:pic>
        <p:nvPicPr>
          <p:cNvPr id="8" name="Picture Placeholder 7">
            <a:extLst>
              <a:ext uri="{FF2B5EF4-FFF2-40B4-BE49-F238E27FC236}">
                <a16:creationId xmlns:a16="http://schemas.microsoft.com/office/drawing/2014/main" id="{B002DEEF-59AF-0A39-2D24-D0C09D8EEE41}"/>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96DAC541-7B7A-43D3-8B79-37D633B846F1}">
                <asvg:svgBlip xmlns:asvg="http://schemas.microsoft.com/office/drawing/2016/SVG/main" r:embed="rId5"/>
              </a:ext>
            </a:extLst>
          </a:blip>
          <a:srcRect t="10563" b="10563"/>
          <a:stretch/>
        </p:blipFill>
        <p:spPr>
          <a:prstGeom prst="rect">
            <a:avLst/>
          </a:prstGeom>
        </p:spPr>
      </p:pic>
      <p:sp>
        <p:nvSpPr>
          <p:cNvPr id="4" name="Slide Number Placeholder 3">
            <a:extLst>
              <a:ext uri="{FF2B5EF4-FFF2-40B4-BE49-F238E27FC236}">
                <a16:creationId xmlns:a16="http://schemas.microsoft.com/office/drawing/2014/main" id="{6E8ED85B-56CE-95FD-3C97-E7038CEB39F1}"/>
              </a:ext>
            </a:extLst>
          </p:cNvPr>
          <p:cNvSpPr>
            <a:spLocks noGrp="1"/>
          </p:cNvSpPr>
          <p:nvPr>
            <p:ph type="sldNum" sz="quarter" idx="12"/>
          </p:nvPr>
        </p:nvSpPr>
        <p:spPr/>
        <p:txBody>
          <a:bodyPr/>
          <a:lstStyle/>
          <a:p>
            <a:fld id="{810C48DE-2B38-BE4F-8436-BDD66F11DF22}" type="slidenum">
              <a:rPr lang="en-US" smtClean="0"/>
              <a:pPr/>
              <a:t>34</a:t>
            </a:fld>
            <a:endParaRPr lang="en-US"/>
          </a:p>
        </p:txBody>
      </p:sp>
      <p:pic>
        <p:nvPicPr>
          <p:cNvPr id="5" name="Picture 4">
            <a:extLst>
              <a:ext uri="{FF2B5EF4-FFF2-40B4-BE49-F238E27FC236}">
                <a16:creationId xmlns:a16="http://schemas.microsoft.com/office/drawing/2014/main" id="{9075F183-0935-4005-AE45-B41AE6738FD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3CB41115-C6D1-6B17-3FE7-E4700FEA4D2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21432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F690-F080-02BA-BA23-29F9567E6F5D}"/>
              </a:ext>
            </a:extLst>
          </p:cNvPr>
          <p:cNvSpPr>
            <a:spLocks noGrp="1"/>
          </p:cNvSpPr>
          <p:nvPr>
            <p:ph type="title"/>
          </p:nvPr>
        </p:nvSpPr>
        <p:spPr/>
        <p:txBody>
          <a:bodyPr>
            <a:normAutofit/>
          </a:bodyPr>
          <a:lstStyle/>
          <a:p>
            <a:r>
              <a:rPr lang="en-US" sz="3900"/>
              <a:t>Treatment of PTSD: Treatment of Nightmares</a:t>
            </a:r>
          </a:p>
        </p:txBody>
      </p:sp>
      <p:sp>
        <p:nvSpPr>
          <p:cNvPr id="3" name="Content Placeholder 2">
            <a:extLst>
              <a:ext uri="{FF2B5EF4-FFF2-40B4-BE49-F238E27FC236}">
                <a16:creationId xmlns:a16="http://schemas.microsoft.com/office/drawing/2014/main" id="{7C2102E9-0F91-9271-DBE6-2939865FDAB3}"/>
              </a:ext>
            </a:extLst>
          </p:cNvPr>
          <p:cNvSpPr>
            <a:spLocks noGrp="1"/>
          </p:cNvSpPr>
          <p:nvPr>
            <p:ph idx="1"/>
          </p:nvPr>
        </p:nvSpPr>
        <p:spPr/>
        <p:txBody>
          <a:bodyPr>
            <a:normAutofit/>
          </a:bodyPr>
          <a:lstStyle/>
          <a:p>
            <a:pPr marL="0" marR="0">
              <a:lnSpc>
                <a:spcPct val="100000"/>
              </a:lnSpc>
              <a:spcBef>
                <a:spcPts val="600"/>
              </a:spcBef>
              <a:spcAft>
                <a:spcPts val="0"/>
              </a:spcAft>
            </a:pPr>
            <a:r>
              <a:rPr lang="en-US" sz="2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a:t>
            </a:r>
            <a:endParaRPr lang="en-US" sz="24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234950" marR="0" lvl="0" indent="-234950">
              <a:lnSpc>
                <a:spcPct val="100000"/>
              </a:lnSpc>
              <a:spcBef>
                <a:spcPts val="600"/>
              </a:spcBef>
              <a:spcAft>
                <a:spcPts val="0"/>
              </a:spcAft>
              <a:buFont typeface="Symbol" pitchFamily="2" charset="2"/>
              <a:buChar char=""/>
            </a:pPr>
            <a:r>
              <a:rPr lang="en-US" sz="24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prazosin for the treatment of nightmares associated with PTSD. </a:t>
            </a:r>
          </a:p>
          <a:p>
            <a:pPr marL="0" marR="0">
              <a:lnSpc>
                <a:spcPct val="100000"/>
              </a:lnSpc>
              <a:spcBef>
                <a:spcPts val="600"/>
              </a:spcBef>
              <a:spcAft>
                <a:spcPts val="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Insufficient Evidence: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34950" marR="0" lvl="0" indent="-234950">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There is insufficient evidence to recommend for or against the following treatments for nightmares associated with PTSD: Imagery Rehearsal Therapy (IRT), Exposure Relaxation and Rescripting Therapy, Imaging Rescripting and Reprocessing Therapy, or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NightWare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59E464D4-990B-0B86-20E5-2D8412EA1029}"/>
              </a:ext>
            </a:extLst>
          </p:cNvPr>
          <p:cNvSpPr>
            <a:spLocks noGrp="1"/>
          </p:cNvSpPr>
          <p:nvPr>
            <p:ph type="sldNum" sz="quarter" idx="12"/>
          </p:nvPr>
        </p:nvSpPr>
        <p:spPr/>
        <p:txBody>
          <a:bodyPr/>
          <a:lstStyle/>
          <a:p>
            <a:fld id="{810C48DE-2B38-BE4F-8436-BDD66F11DF22}" type="slidenum">
              <a:rPr lang="en-US" smtClean="0"/>
              <a:pPr/>
              <a:t>35</a:t>
            </a:fld>
            <a:endParaRPr lang="en-US"/>
          </a:p>
        </p:txBody>
      </p:sp>
      <p:pic>
        <p:nvPicPr>
          <p:cNvPr id="5" name="Picture 4">
            <a:extLst>
              <a:ext uri="{FF2B5EF4-FFF2-40B4-BE49-F238E27FC236}">
                <a16:creationId xmlns:a16="http://schemas.microsoft.com/office/drawing/2014/main" id="{EF5A0C5D-1ADA-7478-8579-E76D64EE0E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0E947D36-20F9-132C-0034-47CDAAA42F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76396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0456-EB39-21B0-2048-766E2C1ABE7B}"/>
              </a:ext>
            </a:extLst>
          </p:cNvPr>
          <p:cNvSpPr>
            <a:spLocks noGrp="1"/>
          </p:cNvSpPr>
          <p:nvPr>
            <p:ph type="title"/>
          </p:nvPr>
        </p:nvSpPr>
        <p:spPr/>
        <p:txBody>
          <a:bodyPr>
            <a:normAutofit/>
          </a:bodyPr>
          <a:lstStyle/>
          <a:p>
            <a:r>
              <a:rPr lang="en-US" sz="3900"/>
              <a:t>Treatment of PTSD with Co-occurring Conditions</a:t>
            </a:r>
          </a:p>
        </p:txBody>
      </p:sp>
      <p:sp>
        <p:nvSpPr>
          <p:cNvPr id="3" name="Content Placeholder 2">
            <a:extLst>
              <a:ext uri="{FF2B5EF4-FFF2-40B4-BE49-F238E27FC236}">
                <a16:creationId xmlns:a16="http://schemas.microsoft.com/office/drawing/2014/main" id="{465C6661-6F2B-8863-7977-E474450C2468}"/>
              </a:ext>
            </a:extLst>
          </p:cNvPr>
          <p:cNvSpPr>
            <a:spLocks noGrp="1"/>
          </p:cNvSpPr>
          <p:nvPr>
            <p:ph idx="1"/>
          </p:nvPr>
        </p:nvSpPr>
        <p:spPr/>
        <p:txBody>
          <a:bodyPr>
            <a:noAutofit/>
          </a:bodyPr>
          <a:lstStyle/>
          <a:p>
            <a:pPr marL="0" marR="0">
              <a:lnSpc>
                <a:spcPct val="100000"/>
              </a:lnSpc>
              <a:spcBef>
                <a:spcPts val="600"/>
              </a:spcBef>
              <a:spcAft>
                <a:spcPts val="0"/>
              </a:spcAft>
            </a:pPr>
            <a:r>
              <a:rPr lang="en-US" b="1" kern="1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a:t>
            </a:r>
            <a:endParaRPr lang="en-US" kern="1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600"/>
              </a:spcBef>
              <a:spcAft>
                <a:spcPts val="0"/>
              </a:spcAft>
              <a:buFont typeface="Symbol" pitchFamily="2" charset="2"/>
              <a:buChar char=""/>
            </a:pPr>
            <a:r>
              <a:rPr lang="en-US" kern="1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 suggest that the presence of co-occurring substance abuse disorder and/or other disorder(s) not preclude recommended strong for psychotherapies—Cognitive Processing Therapy (CPT), Eye Movement Desensitization and Reprocessing (EMDR), Prolonged Exposure (PE)—and weak for psychotherapies—Cognitive Therapy for PTSD, Present-Centered Therapy (PCT), Written Exposure Therapy (WET)—for PTSD</a:t>
            </a:r>
            <a:r>
              <a:rPr lang="en-US" kern="10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0"/>
              </a:spcAft>
              <a:buFont typeface="Courier New" panose="02070309020205020404" pitchFamily="49" charset="0"/>
              <a:buChar char="o"/>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evidence shows good tolerance and efficacy for trauma-focused PTSD treatments in patients with other common impairing comorbid conditions, including psychotic disorders, personality disorders, severe mental illness, dissociation, anger, suicidal ideation, TBI and depression. </a:t>
            </a:r>
          </a:p>
          <a:p>
            <a:pPr marL="742950" marR="0" lvl="1" indent="-285750">
              <a:lnSpc>
                <a:spcPct val="100000"/>
              </a:lnSpc>
              <a:spcBef>
                <a:spcPts val="600"/>
              </a:spcBef>
              <a:spcAft>
                <a:spcPts val="0"/>
              </a:spcAft>
              <a:buFont typeface="Courier New" panose="02070309020205020404" pitchFamily="49" charset="0"/>
              <a:buChar char="o"/>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were no studies for comorbid pain that met the inclusion criteria.</a:t>
            </a:r>
          </a:p>
          <a:p>
            <a:pPr marL="742950" marR="0" lvl="1" indent="-285750">
              <a:lnSpc>
                <a:spcPct val="100000"/>
              </a:lnSpc>
              <a:spcBef>
                <a:spcPts val="600"/>
              </a:spcBef>
              <a:spcAft>
                <a:spcPts val="0"/>
              </a:spcAft>
              <a:buFont typeface="Courier New" panose="02070309020205020404" pitchFamily="49" charset="0"/>
              <a:buChar char="o"/>
            </a:pPr>
            <a:r>
              <a:rPr lang="en-US" sz="1800" kern="100">
                <a:effectLst/>
                <a:latin typeface="Calibri" panose="020F0502020204030204" pitchFamily="34" charset="0"/>
                <a:ea typeface="Calibri" panose="020F0502020204030204" pitchFamily="34" charset="0"/>
                <a:cs typeface="Times New Roman" panose="02020603050405020304" pitchFamily="18" charset="0"/>
              </a:rPr>
              <a:t>Findings consistently showed that comorbidities, including substance use characteristics and suicidal ideation did not alter safety or effectiveness of interventions for PTSD. </a:t>
            </a:r>
          </a:p>
        </p:txBody>
      </p:sp>
      <p:sp>
        <p:nvSpPr>
          <p:cNvPr id="4" name="Slide Number Placeholder 3">
            <a:extLst>
              <a:ext uri="{FF2B5EF4-FFF2-40B4-BE49-F238E27FC236}">
                <a16:creationId xmlns:a16="http://schemas.microsoft.com/office/drawing/2014/main" id="{B1BF3234-C22A-6A2F-6F9E-BD6631EF6C01}"/>
              </a:ext>
            </a:extLst>
          </p:cNvPr>
          <p:cNvSpPr>
            <a:spLocks noGrp="1"/>
          </p:cNvSpPr>
          <p:nvPr>
            <p:ph type="sldNum" sz="quarter" idx="12"/>
          </p:nvPr>
        </p:nvSpPr>
        <p:spPr/>
        <p:txBody>
          <a:bodyPr/>
          <a:lstStyle/>
          <a:p>
            <a:fld id="{810C48DE-2B38-BE4F-8436-BDD66F11DF22}" type="slidenum">
              <a:rPr lang="en-US" smtClean="0"/>
              <a:pPr/>
              <a:t>36</a:t>
            </a:fld>
            <a:endParaRPr lang="en-US"/>
          </a:p>
        </p:txBody>
      </p:sp>
      <p:pic>
        <p:nvPicPr>
          <p:cNvPr id="5" name="Picture 4">
            <a:extLst>
              <a:ext uri="{FF2B5EF4-FFF2-40B4-BE49-F238E27FC236}">
                <a16:creationId xmlns:a16="http://schemas.microsoft.com/office/drawing/2014/main" id="{BE4FF340-DB51-D350-F6C5-322456AAA3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D8285E75-88C0-6F0D-44BD-6B3A1E7F14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254087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3EF0F-C9C6-5F35-4624-4D80438B59DD}"/>
              </a:ext>
            </a:extLst>
          </p:cNvPr>
          <p:cNvSpPr>
            <a:spLocks noGrp="1"/>
          </p:cNvSpPr>
          <p:nvPr>
            <p:ph type="title"/>
          </p:nvPr>
        </p:nvSpPr>
        <p:spPr/>
        <p:txBody>
          <a:bodyPr>
            <a:normAutofit/>
          </a:bodyPr>
          <a:lstStyle/>
          <a:p>
            <a:r>
              <a:rPr lang="en-US" sz="3900"/>
              <a:t>How can </a:t>
            </a:r>
            <a:r>
              <a:rPr lang="en-US" sz="3900" i="1"/>
              <a:t>you</a:t>
            </a:r>
            <a:r>
              <a:rPr lang="en-US" sz="3900"/>
              <a:t> help?</a:t>
            </a:r>
          </a:p>
        </p:txBody>
      </p:sp>
      <p:sp>
        <p:nvSpPr>
          <p:cNvPr id="7" name="Content Placeholder 6">
            <a:extLst>
              <a:ext uri="{FF2B5EF4-FFF2-40B4-BE49-F238E27FC236}">
                <a16:creationId xmlns:a16="http://schemas.microsoft.com/office/drawing/2014/main" id="{4090C5A8-54CE-F51A-9DFC-543B8AADEDA9}"/>
              </a:ext>
            </a:extLst>
          </p:cNvPr>
          <p:cNvSpPr>
            <a:spLocks noGrp="1"/>
          </p:cNvSpPr>
          <p:nvPr>
            <p:ph idx="1"/>
          </p:nvPr>
        </p:nvSpPr>
        <p:spPr/>
        <p:txBody>
          <a:bodyPr>
            <a:noAutofit/>
          </a:bodyPr>
          <a:lstStyle/>
          <a:p>
            <a:pPr marL="0" marR="0">
              <a:lnSpc>
                <a:spcPct val="100000"/>
              </a:lnSpc>
              <a:spcBef>
                <a:spcPts val="600"/>
              </a:spcBef>
              <a:spcAft>
                <a:spcPts val="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Tell your patient about the trauma-focused psychotherapies that work best.</a:t>
            </a:r>
          </a:p>
          <a:p>
            <a:pPr marL="234950" marR="0" lvl="0" indent="-234950">
              <a:lnSpc>
                <a:spcPct val="100000"/>
              </a:lnSpc>
              <a:spcBef>
                <a:spcPts val="600"/>
              </a:spcBef>
              <a:spcAft>
                <a:spcPts val="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Explain that untreated PTSD can </a:t>
            </a:r>
            <a:r>
              <a:rPr lang="en-US" sz="2400" b="1" kern="100">
                <a:effectLst/>
                <a:latin typeface="Calibri" panose="020F0502020204030204" pitchFamily="34" charset="0"/>
                <a:ea typeface="Calibri" panose="020F0502020204030204" pitchFamily="34" charset="0"/>
                <a:cs typeface="Times New Roman" panose="02020603050405020304" pitchFamily="18" charset="0"/>
              </a:rPr>
              <a:t>negatively impact</a:t>
            </a:r>
            <a:r>
              <a:rPr lang="en-US" sz="2400" kern="100">
                <a:effectLst/>
                <a:latin typeface="Calibri" panose="020F0502020204030204" pitchFamily="34" charset="0"/>
                <a:ea typeface="Calibri" panose="020F0502020204030204" pitchFamily="34" charset="0"/>
                <a:cs typeface="Times New Roman" panose="02020603050405020304" pitchFamily="18" charset="0"/>
              </a:rPr>
              <a:t> health and enjoyment of life.</a:t>
            </a:r>
          </a:p>
          <a:p>
            <a:pPr marL="234950" marR="0" lvl="0" indent="-234950">
              <a:lnSpc>
                <a:spcPct val="100000"/>
              </a:lnSpc>
              <a:spcBef>
                <a:spcPts val="600"/>
              </a:spcBef>
              <a:spcAft>
                <a:spcPts val="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Point out that with no treatment, symptoms are </a:t>
            </a:r>
            <a:r>
              <a:rPr lang="en-US" sz="2400" b="1" kern="100">
                <a:effectLst/>
                <a:latin typeface="Calibri" panose="020F0502020204030204" pitchFamily="34" charset="0"/>
                <a:ea typeface="Calibri" panose="020F0502020204030204" pitchFamily="34" charset="0"/>
                <a:cs typeface="Times New Roman" panose="02020603050405020304" pitchFamily="18" charset="0"/>
              </a:rPr>
              <a:t>unlikely to get better</a:t>
            </a:r>
            <a:r>
              <a:rPr lang="en-US" sz="2400" kern="100">
                <a:effectLst/>
                <a:latin typeface="Calibri" panose="020F0502020204030204" pitchFamily="34" charset="0"/>
                <a:ea typeface="Calibri" panose="020F0502020204030204" pitchFamily="34" charset="0"/>
                <a:cs typeface="Times New Roman" panose="02020603050405020304" pitchFamily="18" charset="0"/>
              </a:rPr>
              <a:t> and may get worse.</a:t>
            </a:r>
          </a:p>
          <a:p>
            <a:pPr marL="234950" marR="0" lvl="0" indent="-234950">
              <a:lnSpc>
                <a:spcPct val="100000"/>
              </a:lnSpc>
              <a:spcBef>
                <a:spcPts val="600"/>
              </a:spcBef>
              <a:spcAft>
                <a:spcPts val="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Be a </a:t>
            </a:r>
            <a:r>
              <a:rPr lang="en-US" sz="2400" b="1" kern="100">
                <a:effectLst/>
                <a:latin typeface="Calibri" panose="020F0502020204030204" pitchFamily="34" charset="0"/>
                <a:ea typeface="Calibri" panose="020F0502020204030204" pitchFamily="34" charset="0"/>
                <a:cs typeface="Times New Roman" panose="02020603050405020304" pitchFamily="18" charset="0"/>
              </a:rPr>
              <a:t>myth-buster</a:t>
            </a:r>
            <a:r>
              <a:rPr lang="en-US" sz="2400" kern="100">
                <a:effectLst/>
                <a:latin typeface="Calibri" panose="020F0502020204030204" pitchFamily="34" charset="0"/>
                <a:ea typeface="Calibri" panose="020F0502020204030204" pitchFamily="34" charset="0"/>
                <a:cs typeface="Times New Roman" panose="02020603050405020304" pitchFamily="18" charset="0"/>
              </a:rPr>
              <a:t>: Trauma-focused psychotherapy for PTSD is not lying on a couch, won’t go on indefinitely, and is not the same as talking to a support group.</a:t>
            </a:r>
          </a:p>
          <a:p>
            <a:pPr marL="234950" marR="0" lvl="0" indent="-234950">
              <a:lnSpc>
                <a:spcPct val="100000"/>
              </a:lnSpc>
              <a:spcBef>
                <a:spcPts val="600"/>
              </a:spcBef>
              <a:spcAft>
                <a:spcPts val="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Explore why a patient is declining referral.</a:t>
            </a:r>
          </a:p>
          <a:p>
            <a:pPr marL="234950" marR="0" lvl="0" indent="-234950">
              <a:lnSpc>
                <a:spcPct val="100000"/>
              </a:lnSpc>
              <a:spcBef>
                <a:spcPts val="600"/>
              </a:spcBef>
              <a:spcAft>
                <a:spcPts val="0"/>
              </a:spcAft>
              <a:buFont typeface="Symbol" pitchFamily="2" charset="2"/>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Know the </a:t>
            </a:r>
            <a:r>
              <a:rPr lang="en-US" sz="2400" b="1" kern="100">
                <a:effectLst/>
                <a:latin typeface="Calibri" panose="020F0502020204030204" pitchFamily="34" charset="0"/>
                <a:ea typeface="Calibri" panose="020F0502020204030204" pitchFamily="34" charset="0"/>
                <a:cs typeface="Times New Roman" panose="02020603050405020304" pitchFamily="18" charset="0"/>
              </a:rPr>
              <a:t>recommended treatments</a:t>
            </a:r>
            <a:r>
              <a:rPr lang="en-US" sz="2400" kern="100">
                <a:effectLst/>
                <a:latin typeface="Calibri" panose="020F0502020204030204" pitchFamily="34" charset="0"/>
                <a:ea typeface="Calibri" panose="020F0502020204030204" pitchFamily="34" charset="0"/>
                <a:cs typeface="Times New Roman" panose="02020603050405020304" pitchFamily="18" charset="0"/>
              </a:rPr>
              <a:t>, not just for PTSD but also for the common symptoms that you treat such as insomnia. </a:t>
            </a:r>
          </a:p>
        </p:txBody>
      </p:sp>
      <p:sp>
        <p:nvSpPr>
          <p:cNvPr id="2" name="Slide Number Placeholder 1">
            <a:extLst>
              <a:ext uri="{FF2B5EF4-FFF2-40B4-BE49-F238E27FC236}">
                <a16:creationId xmlns:a16="http://schemas.microsoft.com/office/drawing/2014/main" id="{1C3866E3-05AD-DFB3-99FC-82EC660F313A}"/>
              </a:ext>
            </a:extLst>
          </p:cNvPr>
          <p:cNvSpPr>
            <a:spLocks noGrp="1"/>
          </p:cNvSpPr>
          <p:nvPr>
            <p:ph type="sldNum" sz="quarter" idx="12"/>
          </p:nvPr>
        </p:nvSpPr>
        <p:spPr/>
        <p:txBody>
          <a:bodyPr/>
          <a:lstStyle/>
          <a:p>
            <a:fld id="{810C48DE-2B38-BE4F-8436-BDD66F11DF22}" type="slidenum">
              <a:rPr lang="en-US" smtClean="0"/>
              <a:pPr/>
              <a:t>37</a:t>
            </a:fld>
            <a:endParaRPr lang="en-US"/>
          </a:p>
        </p:txBody>
      </p:sp>
      <p:pic>
        <p:nvPicPr>
          <p:cNvPr id="3" name="Picture 2">
            <a:extLst>
              <a:ext uri="{FF2B5EF4-FFF2-40B4-BE49-F238E27FC236}">
                <a16:creationId xmlns:a16="http://schemas.microsoft.com/office/drawing/2014/main" id="{402D5127-5BD4-0908-FD18-DF7BC535CB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4" name="Picture 3">
            <a:extLst>
              <a:ext uri="{FF2B5EF4-FFF2-40B4-BE49-F238E27FC236}">
                <a16:creationId xmlns:a16="http://schemas.microsoft.com/office/drawing/2014/main" id="{2E8F1029-7B1C-16E3-1C04-2369E8D22D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5837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6877C6-BB9C-8A91-1489-9F11A83F7A45}"/>
              </a:ext>
            </a:extLst>
          </p:cNvPr>
          <p:cNvSpPr>
            <a:spLocks noGrp="1"/>
          </p:cNvSpPr>
          <p:nvPr>
            <p:ph type="title"/>
          </p:nvPr>
        </p:nvSpPr>
        <p:spPr/>
        <p:txBody>
          <a:bodyPr/>
          <a:lstStyle/>
          <a:p>
            <a:r>
              <a:rPr lang="en-US"/>
              <a:t>Learn More</a:t>
            </a:r>
          </a:p>
        </p:txBody>
      </p:sp>
      <p:sp>
        <p:nvSpPr>
          <p:cNvPr id="5" name="Text Placeholder 4">
            <a:extLst>
              <a:ext uri="{FF2B5EF4-FFF2-40B4-BE49-F238E27FC236}">
                <a16:creationId xmlns:a16="http://schemas.microsoft.com/office/drawing/2014/main" id="{711E3A1F-8F40-4C59-263C-7CAFF06FE920}"/>
              </a:ext>
            </a:extLst>
          </p:cNvPr>
          <p:cNvSpPr>
            <a:spLocks noGrp="1"/>
          </p:cNvSpPr>
          <p:nvPr>
            <p:ph type="body" sz="quarter" idx="10"/>
          </p:nvPr>
        </p:nvSpPr>
        <p:spPr>
          <a:xfrm>
            <a:off x="838200" y="1843088"/>
            <a:ext cx="10515600" cy="2957512"/>
          </a:xfrm>
        </p:spPr>
        <p:txBody>
          <a:bodyPr>
            <a:normAutofit/>
          </a:bodyPr>
          <a:lstStyle/>
          <a:p>
            <a:pPr algn="ctr">
              <a:spcAft>
                <a:spcPts val="1200"/>
              </a:spcAft>
            </a:pPr>
            <a:r>
              <a:rPr lang="en-US" sz="2800" b="1">
                <a:solidFill>
                  <a:schemeClr val="bg1"/>
                </a:solidFill>
                <a:latin typeface="Calibri" panose="020F0502020204030204" pitchFamily="34" charset="0"/>
                <a:cs typeface="Calibri" panose="020F0502020204030204" pitchFamily="34" charset="0"/>
              </a:rPr>
              <a:t>Visit: </a:t>
            </a:r>
            <a:r>
              <a:rPr lang="en-US" sz="28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National Center for PTSD</a:t>
            </a:r>
            <a:endParaRPr lang="en-US" sz="2800" b="1">
              <a:latin typeface="Calibri" panose="020F0502020204030204" pitchFamily="34" charset="0"/>
              <a:cs typeface="Calibri" panose="020F0502020204030204" pitchFamily="34" charset="0"/>
            </a:endParaRPr>
          </a:p>
          <a:p>
            <a:pPr algn="ctr">
              <a:spcAft>
                <a:spcPts val="1200"/>
              </a:spcAft>
            </a:pPr>
            <a:r>
              <a:rPr lang="en-US" sz="2800" b="1">
                <a:solidFill>
                  <a:schemeClr val="bg1"/>
                </a:solidFill>
                <a:latin typeface="Calibri" panose="020F0502020204030204" pitchFamily="34" charset="0"/>
                <a:cs typeface="Calibri" panose="020F0502020204030204" pitchFamily="34" charset="0"/>
              </a:rPr>
              <a:t>Explore Treatment Options:</a:t>
            </a:r>
            <a:br>
              <a:rPr lang="en-US" sz="2800" b="1">
                <a:solidFill>
                  <a:schemeClr val="bg1"/>
                </a:solidFill>
                <a:latin typeface="Calibri" panose="020F0502020204030204" pitchFamily="34" charset="0"/>
                <a:cs typeface="Calibri" panose="020F0502020204030204" pitchFamily="34" charset="0"/>
              </a:rPr>
            </a:br>
            <a:r>
              <a:rPr lang="en-US" sz="2800" u="sng">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PTSD Decision Aid</a:t>
            </a:r>
            <a:endParaRPr lang="en-US" sz="2800" b="1">
              <a:latin typeface="Calibri" panose="020F0502020204030204" pitchFamily="34" charset="0"/>
              <a:cs typeface="Calibri" panose="020F0502020204030204" pitchFamily="34" charset="0"/>
            </a:endParaRPr>
          </a:p>
          <a:p>
            <a:pPr algn="ctr">
              <a:spcAft>
                <a:spcPts val="1200"/>
              </a:spcAft>
            </a:pPr>
            <a:r>
              <a:rPr lang="en-US" sz="2800" b="1">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Contact the PTSD Consultation Program</a:t>
            </a:r>
            <a:endParaRPr lang="en-US" sz="2800" u="sng">
              <a:latin typeface="Calibri" panose="020F0502020204030204" pitchFamily="34" charset="0"/>
              <a:cs typeface="Calibri" panose="020F0502020204030204" pitchFamily="34" charset="0"/>
            </a:endParaRPr>
          </a:p>
          <a:p>
            <a:pPr algn="ctr">
              <a:spcAft>
                <a:spcPts val="1200"/>
              </a:spcAft>
            </a:pPr>
            <a:r>
              <a:rPr lang="en-US" sz="2800" b="1">
                <a:solidFill>
                  <a:schemeClr val="bg1"/>
                </a:solidFill>
                <a:latin typeface="Calibri" panose="020F0502020204030204" pitchFamily="34" charset="0"/>
                <a:cs typeface="Calibri" panose="020F0502020204030204" pitchFamily="34" charset="0"/>
              </a:rPr>
              <a:t>View or Download the </a:t>
            </a:r>
            <a:r>
              <a:rPr lang="en-US" sz="2800" b="1">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Full VA/DoD CPG</a:t>
            </a: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90DF147-0D0E-D2D4-49A3-EEC5D46EA9E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87261" y="6087665"/>
            <a:ext cx="2673477" cy="650305"/>
          </a:xfrm>
          <a:prstGeom prst="rect">
            <a:avLst/>
          </a:prstGeom>
        </p:spPr>
      </p:pic>
      <p:pic>
        <p:nvPicPr>
          <p:cNvPr id="3" name="Picture 2">
            <a:extLst>
              <a:ext uri="{FF2B5EF4-FFF2-40B4-BE49-F238E27FC236}">
                <a16:creationId xmlns:a16="http://schemas.microsoft.com/office/drawing/2014/main" id="{CE772970-A72A-415C-B3D1-D79E9075740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55344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F09E9-D0C2-9B04-C424-873729843032}"/>
              </a:ext>
            </a:extLst>
          </p:cNvPr>
          <p:cNvSpPr>
            <a:spLocks noGrp="1"/>
          </p:cNvSpPr>
          <p:nvPr>
            <p:ph type="title"/>
          </p:nvPr>
        </p:nvSpPr>
        <p:spPr/>
        <p:txBody>
          <a:bodyPr/>
          <a:lstStyle/>
          <a:p>
            <a:r>
              <a:rPr lang="en-US" dirty="0"/>
              <a:t>Key Methodological Changes (from 2017)</a:t>
            </a:r>
          </a:p>
        </p:txBody>
      </p:sp>
      <p:sp>
        <p:nvSpPr>
          <p:cNvPr id="4" name="Content Placeholder 3">
            <a:extLst>
              <a:ext uri="{FF2B5EF4-FFF2-40B4-BE49-F238E27FC236}">
                <a16:creationId xmlns:a16="http://schemas.microsoft.com/office/drawing/2014/main" id="{7208EB8B-DB37-8DBF-B9AB-A81BDEC91C12}"/>
              </a:ext>
            </a:extLst>
          </p:cNvPr>
          <p:cNvSpPr>
            <a:spLocks noGrp="1"/>
          </p:cNvSpPr>
          <p:nvPr>
            <p:ph idx="1"/>
          </p:nvPr>
        </p:nvSpPr>
        <p:spPr/>
        <p:txBody>
          <a:bodyPr/>
          <a:lstStyle/>
          <a:p>
            <a:pPr marL="0" marR="0" indent="0">
              <a:lnSpc>
                <a:spcPct val="100000"/>
              </a:lnSpc>
              <a:spcBef>
                <a:spcPts val="600"/>
              </a:spcBef>
              <a:spcAft>
                <a:spcPts val="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2023 CPG reflects a more rigorous application of the GRADE methodology. This approach resulted in the exclusion or downgrading of studies included in prior versions of the VA/DoD CPG and has impacted the strength of some recommendations. </a:t>
            </a:r>
          </a:p>
          <a:p>
            <a:pPr marL="234950" marR="0" lvl="0" indent="-23495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2017 CPG evaluated trauma-focused psychotherapies as a class; in 2023 the evidence was reviewed for each treatment individually, to be consistent with medications. </a:t>
            </a:r>
          </a:p>
          <a:p>
            <a:pPr marL="234950" marR="0" lvl="0" indent="-23495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2023 CPG identified clinician-rated PTSD as the critical outcome. </a:t>
            </a:r>
          </a:p>
          <a:p>
            <a:pPr marL="234950" marR="0" lvl="0" indent="-234950">
              <a:lnSpc>
                <a:spcPct val="100000"/>
              </a:lnSpc>
              <a:spcBef>
                <a:spcPts val="600"/>
              </a:spcBef>
              <a:spcAft>
                <a:spcPts val="0"/>
              </a:spcAft>
              <a:buFont typeface="Symbol" pitchFamily="2"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New key questions were added (e.g. acute stress disorder (ASD) treatment effectiveness; accuracy of specific interviews for diagnosis, screening and monitoring).</a:t>
            </a:r>
          </a:p>
        </p:txBody>
      </p:sp>
      <p:sp>
        <p:nvSpPr>
          <p:cNvPr id="2" name="Slide Number Placeholder 1">
            <a:extLst>
              <a:ext uri="{FF2B5EF4-FFF2-40B4-BE49-F238E27FC236}">
                <a16:creationId xmlns:a16="http://schemas.microsoft.com/office/drawing/2014/main" id="{614D21A4-8EC0-E730-1C8E-18B05B03E16A}"/>
              </a:ext>
            </a:extLst>
          </p:cNvPr>
          <p:cNvSpPr>
            <a:spLocks noGrp="1"/>
          </p:cNvSpPr>
          <p:nvPr>
            <p:ph type="sldNum" sz="quarter" idx="12"/>
          </p:nvPr>
        </p:nvSpPr>
        <p:spPr/>
        <p:txBody>
          <a:bodyPr/>
          <a:lstStyle/>
          <a:p>
            <a:fld id="{810C48DE-2B38-BE4F-8436-BDD66F11DF22}" type="slidenum">
              <a:rPr lang="en-US" smtClean="0"/>
              <a:pPr/>
              <a:t>4</a:t>
            </a:fld>
            <a:endParaRPr lang="en-US" dirty="0"/>
          </a:p>
        </p:txBody>
      </p:sp>
      <p:pic>
        <p:nvPicPr>
          <p:cNvPr id="5" name="Picture 4">
            <a:extLst>
              <a:ext uri="{FF2B5EF4-FFF2-40B4-BE49-F238E27FC236}">
                <a16:creationId xmlns:a16="http://schemas.microsoft.com/office/drawing/2014/main" id="{D5A88271-4207-00D3-49C1-DEC335C619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3B46A7FB-05F1-CC78-5000-2618E1E0E9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345297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8A57-BE15-06A5-8287-65AC4A2D7C2C}"/>
              </a:ext>
            </a:extLst>
          </p:cNvPr>
          <p:cNvSpPr>
            <a:spLocks noGrp="1"/>
          </p:cNvSpPr>
          <p:nvPr>
            <p:ph type="title"/>
          </p:nvPr>
        </p:nvSpPr>
        <p:spPr/>
        <p:txBody>
          <a:bodyPr>
            <a:normAutofit/>
          </a:bodyPr>
          <a:lstStyle/>
          <a:p>
            <a:r>
              <a:rPr lang="en-US" sz="3900" dirty="0"/>
              <a:t>Key Recommendation Changes (from 2017)</a:t>
            </a:r>
          </a:p>
        </p:txBody>
      </p:sp>
      <p:sp>
        <p:nvSpPr>
          <p:cNvPr id="4" name="Slide Number Placeholder 3">
            <a:extLst>
              <a:ext uri="{FF2B5EF4-FFF2-40B4-BE49-F238E27FC236}">
                <a16:creationId xmlns:a16="http://schemas.microsoft.com/office/drawing/2014/main" id="{3AA4CF69-BD7A-D7D7-F994-73BA04366255}"/>
              </a:ext>
            </a:extLst>
          </p:cNvPr>
          <p:cNvSpPr>
            <a:spLocks noGrp="1"/>
          </p:cNvSpPr>
          <p:nvPr>
            <p:ph type="sldNum" sz="quarter" idx="12"/>
          </p:nvPr>
        </p:nvSpPr>
        <p:spPr/>
        <p:txBody>
          <a:bodyPr/>
          <a:lstStyle/>
          <a:p>
            <a:fld id="{810C48DE-2B38-BE4F-8436-BDD66F11DF22}" type="slidenum">
              <a:rPr lang="en-US" smtClean="0"/>
              <a:t>5</a:t>
            </a:fld>
            <a:endParaRPr lang="en-US" dirty="0"/>
          </a:p>
        </p:txBody>
      </p:sp>
      <p:sp>
        <p:nvSpPr>
          <p:cNvPr id="3" name="Content Placeholder 2">
            <a:extLst>
              <a:ext uri="{FF2B5EF4-FFF2-40B4-BE49-F238E27FC236}">
                <a16:creationId xmlns:a16="http://schemas.microsoft.com/office/drawing/2014/main" id="{D4F4E351-BEEE-DFEC-DA39-046C69C138DD}"/>
              </a:ext>
            </a:extLst>
          </p:cNvPr>
          <p:cNvSpPr>
            <a:spLocks noGrp="1"/>
          </p:cNvSpPr>
          <p:nvPr>
            <p:ph idx="1"/>
          </p:nvPr>
        </p:nvSpPr>
        <p:spPr/>
        <p:txBody>
          <a:bodyPr>
            <a:normAutofit/>
          </a:bodyPr>
          <a:lstStyle/>
          <a:p>
            <a:pPr marL="0" marR="0" indent="0">
              <a:lnSpc>
                <a:spcPct val="100000"/>
              </a:lnSpc>
              <a:spcBef>
                <a:spcPts val="60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Due to methodological changes and new studies, some significant changes to the CPG recommendations in 2023 include: </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Downgrading some trauma-focused psychotherapies and some non-trauma-focused psychotherapies</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Downgrading one medication (fluoxetine) that previously received a strong for recommendation</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Downgrading some medications from weak for recommendations to neither for nor against</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Updated algorithm for screening and treatment of ASD and PTSD</a:t>
            </a:r>
          </a:p>
        </p:txBody>
      </p:sp>
      <p:pic>
        <p:nvPicPr>
          <p:cNvPr id="5" name="Picture 4">
            <a:extLst>
              <a:ext uri="{FF2B5EF4-FFF2-40B4-BE49-F238E27FC236}">
                <a16:creationId xmlns:a16="http://schemas.microsoft.com/office/drawing/2014/main" id="{DFB5EDF7-22C0-1AD9-FF9E-4CF994AFC4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6" name="Picture 5">
            <a:extLst>
              <a:ext uri="{FF2B5EF4-FFF2-40B4-BE49-F238E27FC236}">
                <a16:creationId xmlns:a16="http://schemas.microsoft.com/office/drawing/2014/main" id="{B0A8E30D-5C01-D7A2-7EF1-DDADF1D82C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82505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A510-A8EE-5973-3ACD-AC2AEBC30B5D}"/>
              </a:ext>
            </a:extLst>
          </p:cNvPr>
          <p:cNvSpPr>
            <a:spLocks noGrp="1"/>
          </p:cNvSpPr>
          <p:nvPr>
            <p:ph type="title"/>
          </p:nvPr>
        </p:nvSpPr>
        <p:spPr/>
        <p:txBody>
          <a:bodyPr>
            <a:normAutofit/>
          </a:bodyPr>
          <a:lstStyle/>
          <a:p>
            <a:r>
              <a:rPr lang="en-US" sz="3900" dirty="0"/>
              <a:t>Focus of Recommendations</a:t>
            </a:r>
          </a:p>
        </p:txBody>
      </p:sp>
      <p:sp>
        <p:nvSpPr>
          <p:cNvPr id="3" name="Content Placeholder 2">
            <a:extLst>
              <a:ext uri="{FF2B5EF4-FFF2-40B4-BE49-F238E27FC236}">
                <a16:creationId xmlns:a16="http://schemas.microsoft.com/office/drawing/2014/main" id="{398A8E3F-3AC2-C215-00D7-A9125759ED42}"/>
              </a:ext>
            </a:extLst>
          </p:cNvPr>
          <p:cNvSpPr>
            <a:spLocks noGrp="1"/>
          </p:cNvSpPr>
          <p:nvPr>
            <p:ph idx="1"/>
          </p:nvPr>
        </p:nvSpPr>
        <p:spPr/>
        <p:txBody>
          <a:bodyPr>
            <a:normAutofit/>
          </a:bodyPr>
          <a:lstStyle/>
          <a:p>
            <a:pPr marL="0" marR="0" indent="0">
              <a:lnSpc>
                <a:spcPct val="100000"/>
              </a:lnSpc>
              <a:spcBef>
                <a:spcPts val="60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major recommendations in the CPG</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cover the following:</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Diagnosis and Assessment of PTSD</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Prevention of PTSD</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Treatment of PTSD</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Treatment of PTSD with Co-occurring Conditions</a:t>
            </a:r>
          </a:p>
        </p:txBody>
      </p:sp>
      <p:pic>
        <p:nvPicPr>
          <p:cNvPr id="6" name="Picture Placeholder 5" descr="VA/DoD Clinical Practice Guidelines. Management of Posttraumatic Stress Disorder and Acute Stress Disorder. VA'Dod Evidence-Based Practice. Image of Veteran seal, American flag, and medical symbol.">
            <a:extLst>
              <a:ext uri="{FF2B5EF4-FFF2-40B4-BE49-F238E27FC236}">
                <a16:creationId xmlns:a16="http://schemas.microsoft.com/office/drawing/2014/main" id="{21736A7F-7692-1BD2-45FF-EDDD7351EF71}"/>
              </a:ext>
            </a:extLst>
          </p:cNvPr>
          <p:cNvPicPr>
            <a:picLocks noGrp="1" noChangeAspect="1"/>
          </p:cNvPicPr>
          <p:nvPr>
            <p:ph type="pic" sz="quarter" idx="13"/>
          </p:nvPr>
        </p:nvPicPr>
        <p:blipFill rotWithShape="1">
          <a:blip r:embed="rId2"/>
          <a:srcRect t="993" b="993"/>
          <a:stretch/>
        </p:blipFill>
        <p:spPr>
          <a:ln w="76200">
            <a:solidFill>
              <a:schemeClr val="accent1"/>
            </a:solidFill>
          </a:ln>
        </p:spPr>
      </p:pic>
      <p:sp>
        <p:nvSpPr>
          <p:cNvPr id="7" name="Slide Number Placeholder 6">
            <a:extLst>
              <a:ext uri="{FF2B5EF4-FFF2-40B4-BE49-F238E27FC236}">
                <a16:creationId xmlns:a16="http://schemas.microsoft.com/office/drawing/2014/main" id="{25FF95CA-9020-2D47-67D9-B7ACA33E221B}"/>
              </a:ext>
            </a:extLst>
          </p:cNvPr>
          <p:cNvSpPr>
            <a:spLocks noGrp="1"/>
          </p:cNvSpPr>
          <p:nvPr>
            <p:ph type="sldNum" sz="quarter" idx="12"/>
          </p:nvPr>
        </p:nvSpPr>
        <p:spPr/>
        <p:txBody>
          <a:bodyPr/>
          <a:lstStyle/>
          <a:p>
            <a:fld id="{810C48DE-2B38-BE4F-8436-BDD66F11DF22}" type="slidenum">
              <a:rPr lang="en-US" smtClean="0"/>
              <a:t>6</a:t>
            </a:fld>
            <a:endParaRPr lang="en-US" dirty="0"/>
          </a:p>
        </p:txBody>
      </p:sp>
      <p:pic>
        <p:nvPicPr>
          <p:cNvPr id="4" name="Picture 3">
            <a:extLst>
              <a:ext uri="{FF2B5EF4-FFF2-40B4-BE49-F238E27FC236}">
                <a16:creationId xmlns:a16="http://schemas.microsoft.com/office/drawing/2014/main" id="{DDBC1D28-3496-E8FB-780A-EC9CC7EED7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5" name="Picture 4">
            <a:extLst>
              <a:ext uri="{FF2B5EF4-FFF2-40B4-BE49-F238E27FC236}">
                <a16:creationId xmlns:a16="http://schemas.microsoft.com/office/drawing/2014/main" id="{8CCE6B5D-32D0-8590-054C-13DC7BF443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58519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8C7D-5330-EAE2-CECC-40FEE23C2869}"/>
              </a:ext>
            </a:extLst>
          </p:cNvPr>
          <p:cNvSpPr>
            <a:spLocks noGrp="1"/>
          </p:cNvSpPr>
          <p:nvPr>
            <p:ph type="title"/>
          </p:nvPr>
        </p:nvSpPr>
        <p:spPr/>
        <p:txBody>
          <a:bodyPr>
            <a:normAutofit/>
          </a:bodyPr>
          <a:lstStyle/>
          <a:p>
            <a:r>
              <a:rPr lang="en-US" sz="3900" dirty="0"/>
              <a:t>Systematic Approach to Recommendations</a:t>
            </a:r>
          </a:p>
        </p:txBody>
      </p:sp>
      <p:sp>
        <p:nvSpPr>
          <p:cNvPr id="3" name="Content Placeholder 2">
            <a:extLst>
              <a:ext uri="{FF2B5EF4-FFF2-40B4-BE49-F238E27FC236}">
                <a16:creationId xmlns:a16="http://schemas.microsoft.com/office/drawing/2014/main" id="{94B64B52-73F5-8248-2BAE-390B5AFA7719}"/>
              </a:ext>
            </a:extLst>
          </p:cNvPr>
          <p:cNvSpPr>
            <a:spLocks noGrp="1"/>
          </p:cNvSpPr>
          <p:nvPr>
            <p:ph idx="1"/>
          </p:nvPr>
        </p:nvSpPr>
        <p:spPr/>
        <p:txBody>
          <a:bodyPr>
            <a:normAutofit/>
          </a:bodyPr>
          <a:lstStyle/>
          <a:p>
            <a:pPr marL="0" marR="0" indent="0">
              <a:lnSpc>
                <a:spcPct val="100000"/>
              </a:lnSpc>
              <a:spcBef>
                <a:spcPts val="600"/>
              </a:spcBef>
              <a:spcAft>
                <a:spcPts val="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Recommendations were made using a systematic approach considering multiple domains:</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Confidence in the quality of the evidence</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Balance of desirable and undesirable outcomes</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Patient values and preferences</a:t>
            </a:r>
          </a:p>
          <a:p>
            <a:pPr marL="236538" marR="0" lvl="0" indent="-236538">
              <a:lnSpc>
                <a:spcPct val="100000"/>
              </a:lnSpc>
              <a:spcBef>
                <a:spcPts val="600"/>
              </a:spcBef>
              <a:spcAft>
                <a:spcPts val="0"/>
              </a:spcAft>
              <a:buFont typeface="Symbol" pitchFamily="2"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Other considerations, as appropriate (e.g., resource use, equity, acceptability, feasibility, and subgroup considerations)</a:t>
            </a:r>
          </a:p>
        </p:txBody>
      </p:sp>
      <p:pic>
        <p:nvPicPr>
          <p:cNvPr id="8" name="Picture Placeholder 5">
            <a:extLst>
              <a:ext uri="{FF2B5EF4-FFF2-40B4-BE49-F238E27FC236}">
                <a16:creationId xmlns:a16="http://schemas.microsoft.com/office/drawing/2014/main" id="{C91C2CB4-B65A-A6B4-73FC-E95B46E3C84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965" r="2965"/>
          <a:stretch/>
        </p:blipFill>
        <p:spPr>
          <a:prstGeom prst="rect">
            <a:avLst/>
          </a:prstGeom>
        </p:spPr>
      </p:pic>
      <p:sp>
        <p:nvSpPr>
          <p:cNvPr id="7" name="Slide Number Placeholder 6">
            <a:extLst>
              <a:ext uri="{FF2B5EF4-FFF2-40B4-BE49-F238E27FC236}">
                <a16:creationId xmlns:a16="http://schemas.microsoft.com/office/drawing/2014/main" id="{94342A54-F655-0F93-C972-E7EEF26D4984}"/>
              </a:ext>
            </a:extLst>
          </p:cNvPr>
          <p:cNvSpPr>
            <a:spLocks noGrp="1"/>
          </p:cNvSpPr>
          <p:nvPr>
            <p:ph type="sldNum" sz="quarter" idx="12"/>
          </p:nvPr>
        </p:nvSpPr>
        <p:spPr/>
        <p:txBody>
          <a:bodyPr/>
          <a:lstStyle/>
          <a:p>
            <a:fld id="{810C48DE-2B38-BE4F-8436-BDD66F11DF22}" type="slidenum">
              <a:rPr lang="en-US" smtClean="0"/>
              <a:t>7</a:t>
            </a:fld>
            <a:endParaRPr lang="en-US" dirty="0"/>
          </a:p>
        </p:txBody>
      </p:sp>
      <p:pic>
        <p:nvPicPr>
          <p:cNvPr id="4" name="Picture 3">
            <a:extLst>
              <a:ext uri="{FF2B5EF4-FFF2-40B4-BE49-F238E27FC236}">
                <a16:creationId xmlns:a16="http://schemas.microsoft.com/office/drawing/2014/main" id="{61A01B6B-9377-4699-BF71-050394F62E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7261" y="6087665"/>
            <a:ext cx="2673477" cy="650305"/>
          </a:xfrm>
          <a:prstGeom prst="rect">
            <a:avLst/>
          </a:prstGeom>
        </p:spPr>
      </p:pic>
      <p:pic>
        <p:nvPicPr>
          <p:cNvPr id="5" name="Picture 4">
            <a:extLst>
              <a:ext uri="{FF2B5EF4-FFF2-40B4-BE49-F238E27FC236}">
                <a16:creationId xmlns:a16="http://schemas.microsoft.com/office/drawing/2014/main" id="{A6A2AC11-8534-F7F0-D98E-DB6884D1F7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196992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3EF0F-C9C6-5F35-4624-4D80438B59DD}"/>
              </a:ext>
            </a:extLst>
          </p:cNvPr>
          <p:cNvSpPr>
            <a:spLocks noGrp="1"/>
          </p:cNvSpPr>
          <p:nvPr>
            <p:ph type="title"/>
          </p:nvPr>
        </p:nvSpPr>
        <p:spPr/>
        <p:txBody>
          <a:bodyPr>
            <a:normAutofit/>
          </a:bodyPr>
          <a:lstStyle/>
          <a:p>
            <a:r>
              <a:rPr lang="en-US" sz="3900" dirty="0"/>
              <a:t>Systematic Approach: </a:t>
            </a:r>
            <a:br>
              <a:rPr lang="en-US" sz="3900" dirty="0"/>
            </a:br>
            <a:r>
              <a:rPr lang="en-US" sz="3900" dirty="0"/>
              <a:t>Strength of Recommendations</a:t>
            </a:r>
          </a:p>
        </p:txBody>
      </p:sp>
      <p:sp>
        <p:nvSpPr>
          <p:cNvPr id="6" name="Content Placeholder 5">
            <a:extLst>
              <a:ext uri="{FF2B5EF4-FFF2-40B4-BE49-F238E27FC236}">
                <a16:creationId xmlns:a16="http://schemas.microsoft.com/office/drawing/2014/main" id="{7F85B6C6-2C1B-D950-E249-2211873C87C9}"/>
              </a:ext>
            </a:extLst>
          </p:cNvPr>
          <p:cNvSpPr>
            <a:spLocks noGrp="1"/>
          </p:cNvSpPr>
          <p:nvPr>
            <p:ph idx="1"/>
          </p:nvPr>
        </p:nvSpPr>
        <p:spPr>
          <a:xfrm>
            <a:off x="838200" y="2090103"/>
            <a:ext cx="10515600" cy="524828"/>
          </a:xfrm>
        </p:spPr>
        <p:txBody>
          <a:bodyPr>
            <a:normAutofit/>
          </a:bodyPr>
          <a:lstStyle/>
          <a:p>
            <a:pPr marL="0" indent="0">
              <a:buNone/>
            </a:pPr>
            <a:r>
              <a:rPr lang="en-US" sz="2400" dirty="0"/>
              <a:t>Quality of evidence led to recommendation ratings:</a:t>
            </a:r>
          </a:p>
        </p:txBody>
      </p:sp>
      <p:graphicFrame>
        <p:nvGraphicFramePr>
          <p:cNvPr id="8" name="Table 8">
            <a:extLst>
              <a:ext uri="{FF2B5EF4-FFF2-40B4-BE49-F238E27FC236}">
                <a16:creationId xmlns:a16="http://schemas.microsoft.com/office/drawing/2014/main" id="{4CD1BE19-DDB3-0774-D8F3-69A9A0E9703B}"/>
              </a:ext>
            </a:extLst>
          </p:cNvPr>
          <p:cNvGraphicFramePr>
            <a:graphicFrameLocks noGrp="1"/>
          </p:cNvGraphicFramePr>
          <p:nvPr>
            <p:ph type="tbl" sz="quarter" idx="10"/>
            <p:extLst>
              <p:ext uri="{D42A27DB-BD31-4B8C-83A1-F6EECF244321}">
                <p14:modId xmlns:p14="http://schemas.microsoft.com/office/powerpoint/2010/main" val="2635611929"/>
              </p:ext>
            </p:extLst>
          </p:nvPr>
        </p:nvGraphicFramePr>
        <p:xfrm>
          <a:off x="838200" y="2794000"/>
          <a:ext cx="10515600" cy="2494280"/>
        </p:xfrm>
        <a:graphic>
          <a:graphicData uri="http://schemas.openxmlformats.org/drawingml/2006/table">
            <a:tbl>
              <a:tblPr firstRow="1" bandRow="1">
                <a:tableStyleId>{5C22544A-7EE6-4342-B048-85BDC9FD1C3A}</a:tableStyleId>
              </a:tblPr>
              <a:tblGrid>
                <a:gridCol w="4442460">
                  <a:extLst>
                    <a:ext uri="{9D8B030D-6E8A-4147-A177-3AD203B41FA5}">
                      <a16:colId xmlns:a16="http://schemas.microsoft.com/office/drawing/2014/main" val="769365220"/>
                    </a:ext>
                  </a:extLst>
                </a:gridCol>
                <a:gridCol w="6073140">
                  <a:extLst>
                    <a:ext uri="{9D8B030D-6E8A-4147-A177-3AD203B41FA5}">
                      <a16:colId xmlns:a16="http://schemas.microsoft.com/office/drawing/2014/main" val="4209104239"/>
                    </a:ext>
                  </a:extLst>
                </a:gridCol>
              </a:tblGrid>
              <a:tr h="370840">
                <a:tc>
                  <a:txBody>
                    <a:bodyPr/>
                    <a:lstStyle/>
                    <a:p>
                      <a:r>
                        <a:rPr lang="en-US" dirty="0"/>
                        <a:t>Recommendation Strength and Direction</a:t>
                      </a:r>
                    </a:p>
                  </a:txBody>
                  <a:tcPr/>
                </a:tc>
                <a:tc>
                  <a:txBody>
                    <a:bodyPr/>
                    <a:lstStyle/>
                    <a:p>
                      <a:r>
                        <a:rPr lang="en-US" dirty="0"/>
                        <a:t>General Corresponding Text</a:t>
                      </a:r>
                    </a:p>
                  </a:txBody>
                  <a:tcPr/>
                </a:tc>
                <a:extLst>
                  <a:ext uri="{0D108BD9-81ED-4DB2-BD59-A6C34878D82A}">
                    <a16:rowId xmlns:a16="http://schemas.microsoft.com/office/drawing/2014/main" val="3515515438"/>
                  </a:ext>
                </a:extLst>
              </a:tr>
              <a:tr h="370840">
                <a:tc>
                  <a:txBody>
                    <a:bodyPr/>
                    <a:lstStyle/>
                    <a:p>
                      <a:r>
                        <a:rPr lang="en-US" dirty="0"/>
                        <a:t>Strong for</a:t>
                      </a:r>
                    </a:p>
                  </a:txBody>
                  <a:tcPr>
                    <a:solidFill>
                      <a:srgbClr val="F0FCFE"/>
                    </a:solidFill>
                  </a:tcPr>
                </a:tc>
                <a:tc>
                  <a:txBody>
                    <a:bodyPr/>
                    <a:lstStyle/>
                    <a:p>
                      <a:r>
                        <a:rPr lang="en-US" dirty="0"/>
                        <a:t>The general corresponding text is “We </a:t>
                      </a:r>
                      <a:r>
                        <a:rPr lang="en-US" b="1" dirty="0">
                          <a:solidFill>
                            <a:srgbClr val="B35639"/>
                          </a:solidFill>
                        </a:rPr>
                        <a:t>recommend</a:t>
                      </a:r>
                      <a:r>
                        <a:rPr lang="en-US" dirty="0"/>
                        <a:t> …”</a:t>
                      </a:r>
                    </a:p>
                  </a:txBody>
                  <a:tcPr>
                    <a:solidFill>
                      <a:srgbClr val="F0FCFE"/>
                    </a:solidFill>
                  </a:tcPr>
                </a:tc>
                <a:extLst>
                  <a:ext uri="{0D108BD9-81ED-4DB2-BD59-A6C34878D82A}">
                    <a16:rowId xmlns:a16="http://schemas.microsoft.com/office/drawing/2014/main" val="2289978807"/>
                  </a:ext>
                </a:extLst>
              </a:tr>
              <a:tr h="370840">
                <a:tc>
                  <a:txBody>
                    <a:bodyPr/>
                    <a:lstStyle/>
                    <a:p>
                      <a:r>
                        <a:rPr lang="en-US" dirty="0"/>
                        <a:t>Weak for</a:t>
                      </a:r>
                    </a:p>
                  </a:txBody>
                  <a:tcPr>
                    <a:solidFill>
                      <a:schemeClr val="bg1"/>
                    </a:solidFill>
                  </a:tcPr>
                </a:tc>
                <a:tc>
                  <a:txBody>
                    <a:bodyPr/>
                    <a:lstStyle/>
                    <a:p>
                      <a:r>
                        <a:rPr lang="en-US" dirty="0"/>
                        <a:t>The general corresponding text is “We </a:t>
                      </a:r>
                      <a:r>
                        <a:rPr lang="en-US" b="1" dirty="0">
                          <a:solidFill>
                            <a:schemeClr val="accent4"/>
                          </a:solidFill>
                        </a:rPr>
                        <a:t>suggest</a:t>
                      </a:r>
                      <a:r>
                        <a:rPr lang="en-US" dirty="0"/>
                        <a:t> …”</a:t>
                      </a:r>
                    </a:p>
                  </a:txBody>
                  <a:tcPr>
                    <a:solidFill>
                      <a:schemeClr val="bg1"/>
                    </a:solidFill>
                  </a:tcPr>
                </a:tc>
                <a:extLst>
                  <a:ext uri="{0D108BD9-81ED-4DB2-BD59-A6C34878D82A}">
                    <a16:rowId xmlns:a16="http://schemas.microsoft.com/office/drawing/2014/main" val="1123798376"/>
                  </a:ext>
                </a:extLst>
              </a:tr>
              <a:tr h="370840">
                <a:tc>
                  <a:txBody>
                    <a:bodyPr/>
                    <a:lstStyle/>
                    <a:p>
                      <a:r>
                        <a:rPr lang="en-US" dirty="0"/>
                        <a:t>Neither for nor against</a:t>
                      </a:r>
                    </a:p>
                  </a:txBody>
                  <a:tcPr>
                    <a:solidFill>
                      <a:srgbClr val="F0FCFE"/>
                    </a:solidFill>
                  </a:tcPr>
                </a:tc>
                <a:tc>
                  <a:txBody>
                    <a:bodyPr/>
                    <a:lstStyle/>
                    <a:p>
                      <a:r>
                        <a:rPr lang="en-US" dirty="0"/>
                        <a:t>The general corresponding text is “There is </a:t>
                      </a:r>
                      <a:r>
                        <a:rPr lang="en-US" b="1" dirty="0">
                          <a:solidFill>
                            <a:schemeClr val="bg2">
                              <a:lumMod val="50000"/>
                            </a:schemeClr>
                          </a:solidFill>
                        </a:rPr>
                        <a:t>insufficient evidence </a:t>
                      </a:r>
                      <a:r>
                        <a:rPr lang="en-US" dirty="0"/>
                        <a:t>to recommend for or against …”</a:t>
                      </a:r>
                    </a:p>
                  </a:txBody>
                  <a:tcPr>
                    <a:solidFill>
                      <a:srgbClr val="F0FCFE"/>
                    </a:solidFill>
                  </a:tcPr>
                </a:tc>
                <a:extLst>
                  <a:ext uri="{0D108BD9-81ED-4DB2-BD59-A6C34878D82A}">
                    <a16:rowId xmlns:a16="http://schemas.microsoft.com/office/drawing/2014/main" val="1244488311"/>
                  </a:ext>
                </a:extLst>
              </a:tr>
              <a:tr h="370840">
                <a:tc>
                  <a:txBody>
                    <a:bodyPr/>
                    <a:lstStyle/>
                    <a:p>
                      <a:r>
                        <a:rPr lang="en-US" dirty="0"/>
                        <a:t>Weak against</a:t>
                      </a:r>
                    </a:p>
                  </a:txBody>
                  <a:tcPr>
                    <a:solidFill>
                      <a:schemeClr val="bg1"/>
                    </a:solidFill>
                  </a:tcPr>
                </a:tc>
                <a:tc>
                  <a:txBody>
                    <a:bodyPr/>
                    <a:lstStyle/>
                    <a:p>
                      <a:r>
                        <a:rPr lang="en-US" dirty="0"/>
                        <a:t>The general corresponding text is “We </a:t>
                      </a:r>
                      <a:r>
                        <a:rPr lang="en-US" b="1" dirty="0">
                          <a:solidFill>
                            <a:schemeClr val="accent4"/>
                          </a:solidFill>
                        </a:rPr>
                        <a:t>suggest against </a:t>
                      </a:r>
                      <a:r>
                        <a:rPr lang="en-US" dirty="0"/>
                        <a:t>…”</a:t>
                      </a:r>
                    </a:p>
                  </a:txBody>
                  <a:tcPr>
                    <a:solidFill>
                      <a:schemeClr val="bg1"/>
                    </a:solidFill>
                  </a:tcPr>
                </a:tc>
                <a:extLst>
                  <a:ext uri="{0D108BD9-81ED-4DB2-BD59-A6C34878D82A}">
                    <a16:rowId xmlns:a16="http://schemas.microsoft.com/office/drawing/2014/main" val="2796209455"/>
                  </a:ext>
                </a:extLst>
              </a:tr>
              <a:tr h="370840">
                <a:tc>
                  <a:txBody>
                    <a:bodyPr/>
                    <a:lstStyle/>
                    <a:p>
                      <a:r>
                        <a:rPr lang="en-US" dirty="0"/>
                        <a:t>Strong against</a:t>
                      </a:r>
                    </a:p>
                  </a:txBody>
                  <a:tcPr>
                    <a:solidFill>
                      <a:srgbClr val="F0FCFE"/>
                    </a:solidFill>
                  </a:tcPr>
                </a:tc>
                <a:tc>
                  <a:txBody>
                    <a:bodyPr/>
                    <a:lstStyle/>
                    <a:p>
                      <a:r>
                        <a:rPr lang="en-US" dirty="0"/>
                        <a:t>The general corresponding text is “We </a:t>
                      </a:r>
                      <a:r>
                        <a:rPr lang="en-US" b="1" dirty="0">
                          <a:solidFill>
                            <a:srgbClr val="B35639"/>
                          </a:solidFill>
                        </a:rPr>
                        <a:t>recommend against </a:t>
                      </a:r>
                      <a:r>
                        <a:rPr lang="en-US" dirty="0"/>
                        <a:t>…”</a:t>
                      </a:r>
                    </a:p>
                  </a:txBody>
                  <a:tcPr>
                    <a:solidFill>
                      <a:srgbClr val="F0FCFE"/>
                    </a:solidFill>
                  </a:tcPr>
                </a:tc>
                <a:extLst>
                  <a:ext uri="{0D108BD9-81ED-4DB2-BD59-A6C34878D82A}">
                    <a16:rowId xmlns:a16="http://schemas.microsoft.com/office/drawing/2014/main" val="3806727815"/>
                  </a:ext>
                </a:extLst>
              </a:tr>
            </a:tbl>
          </a:graphicData>
        </a:graphic>
      </p:graphicFrame>
      <p:sp>
        <p:nvSpPr>
          <p:cNvPr id="2" name="Slide Number Placeholder 6">
            <a:extLst>
              <a:ext uri="{FF2B5EF4-FFF2-40B4-BE49-F238E27FC236}">
                <a16:creationId xmlns:a16="http://schemas.microsoft.com/office/drawing/2014/main" id="{56823C78-10B6-0172-CABF-D65352C08AE0}"/>
              </a:ext>
            </a:extLst>
          </p:cNvPr>
          <p:cNvSpPr>
            <a:spLocks noGrp="1"/>
          </p:cNvSpPr>
          <p:nvPr>
            <p:ph type="sldNum" sz="quarter" idx="12"/>
          </p:nvPr>
        </p:nvSpPr>
        <p:spPr/>
        <p:txBody>
          <a:bodyPr/>
          <a:lstStyle/>
          <a:p>
            <a:fld id="{810C48DE-2B38-BE4F-8436-BDD66F11DF22}" type="slidenum">
              <a:rPr lang="en-US" smtClean="0"/>
              <a:t>8</a:t>
            </a:fld>
            <a:endParaRPr lang="en-US" dirty="0"/>
          </a:p>
        </p:txBody>
      </p:sp>
      <p:pic>
        <p:nvPicPr>
          <p:cNvPr id="3" name="Picture 2">
            <a:extLst>
              <a:ext uri="{FF2B5EF4-FFF2-40B4-BE49-F238E27FC236}">
                <a16:creationId xmlns:a16="http://schemas.microsoft.com/office/drawing/2014/main" id="{99B5A95D-2747-2F0D-4408-95AEB273EA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4" name="Picture 3">
            <a:extLst>
              <a:ext uri="{FF2B5EF4-FFF2-40B4-BE49-F238E27FC236}">
                <a16:creationId xmlns:a16="http://schemas.microsoft.com/office/drawing/2014/main" id="{4445E5B0-9C24-84A1-1F3E-E373485BE8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4054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8BA3F-7D72-0F6D-8F75-7F55B86DD9A0}"/>
              </a:ext>
            </a:extLst>
          </p:cNvPr>
          <p:cNvSpPr>
            <a:spLocks noGrp="1"/>
          </p:cNvSpPr>
          <p:nvPr>
            <p:ph type="title"/>
          </p:nvPr>
        </p:nvSpPr>
        <p:spPr/>
        <p:txBody>
          <a:bodyPr>
            <a:normAutofit/>
          </a:bodyPr>
          <a:lstStyle/>
          <a:p>
            <a:r>
              <a:rPr lang="en-US" sz="3900" dirty="0"/>
              <a:t>Approach to Care in VA and DoD</a:t>
            </a:r>
          </a:p>
        </p:txBody>
      </p:sp>
      <p:sp>
        <p:nvSpPr>
          <p:cNvPr id="4" name="Content Placeholder 3">
            <a:extLst>
              <a:ext uri="{FF2B5EF4-FFF2-40B4-BE49-F238E27FC236}">
                <a16:creationId xmlns:a16="http://schemas.microsoft.com/office/drawing/2014/main" id="{E9654170-C5E9-92BB-C101-14DF078A3C6E}"/>
              </a:ext>
            </a:extLst>
          </p:cNvPr>
          <p:cNvSpPr>
            <a:spLocks noGrp="1"/>
          </p:cNvSpPr>
          <p:nvPr>
            <p:ph idx="1"/>
          </p:nvPr>
        </p:nvSpPr>
        <p:spPr/>
        <p:txBody>
          <a:bodyPr>
            <a:noAutofit/>
          </a:bodyPr>
          <a:lstStyle/>
          <a:p>
            <a:pPr marL="234950" marR="0" lvl="0" indent="-234950">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Patient-centered Care: Individualized treatment based on patient needs, characteristics and preferences</a:t>
            </a:r>
          </a:p>
          <a:p>
            <a:pPr marL="234950" marR="0" lvl="0" indent="-234950">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Shared Decision Making: Process of considering clinical risks and benefits as well as patient values and preferences to make decisions</a:t>
            </a:r>
          </a:p>
          <a:p>
            <a:pPr marL="234950" marR="0" lvl="0" indent="-234950">
              <a:lnSpc>
                <a:spcPct val="100000"/>
              </a:lnSpc>
              <a:spcBef>
                <a:spcPts val="60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Co-occurring Conditions: Managing PTSD collaboratively with other care providers is often best</a:t>
            </a:r>
          </a:p>
        </p:txBody>
      </p:sp>
      <p:sp>
        <p:nvSpPr>
          <p:cNvPr id="5" name="Left Brace 4" descr="Bracket leading from bullet points to Shared Decision Making infographic">
            <a:extLst>
              <a:ext uri="{FF2B5EF4-FFF2-40B4-BE49-F238E27FC236}">
                <a16:creationId xmlns:a16="http://schemas.microsoft.com/office/drawing/2014/main" id="{1A4EC9C3-CA2F-38D2-D481-16076FCFA6DD}"/>
              </a:ext>
            </a:extLst>
          </p:cNvPr>
          <p:cNvSpPr/>
          <p:nvPr/>
        </p:nvSpPr>
        <p:spPr>
          <a:xfrm>
            <a:off x="4417553" y="2132736"/>
            <a:ext cx="598676" cy="3597729"/>
          </a:xfrm>
          <a:prstGeom prst="leftBrace">
            <a:avLst>
              <a:gd name="adj1" fmla="val 8333"/>
              <a:gd name="adj2" fmla="val 41913"/>
            </a:avLst>
          </a:prstGeom>
          <a:ln w="38100">
            <a:solidFill>
              <a:srgbClr val="0072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Content Placeholder 4" descr="Shared Decision Making infographic. Summarize Findings list of two items: ✓ Check reaction ✓ Convey that choice exists. List end. Provide Information list of three items: ✓ Review all treatment options ✓ Compare treatment effectiveness ✓ Talk about harms and benefits. List end. Support Deliberation list of three items: ✓ Check understanding ✓ Help patient consider what matters most ✓ Discuss options for treatment delivery. List end. Decide list of one item: ✓ Decide on the best treatment option. List end.">
            <a:extLst>
              <a:ext uri="{FF2B5EF4-FFF2-40B4-BE49-F238E27FC236}">
                <a16:creationId xmlns:a16="http://schemas.microsoft.com/office/drawing/2014/main" id="{324FB827-1889-4659-74B5-BD3F7B583BDB}"/>
              </a:ext>
            </a:extLst>
          </p:cNvPr>
          <p:cNvPicPr>
            <a:picLocks noGrp="1" noChangeAspect="1"/>
          </p:cNvPicPr>
          <p:nvPr>
            <p:ph type="pic" sz="quarter" idx="13"/>
          </p:nvPr>
        </p:nvPicPr>
        <p:blipFill>
          <a:blip r:embed="rId2"/>
          <a:srcRect t="727" b="727"/>
          <a:stretch/>
        </p:blipFill>
        <p:spPr/>
      </p:pic>
      <p:sp>
        <p:nvSpPr>
          <p:cNvPr id="2" name="Slide Number Placeholder 1">
            <a:extLst>
              <a:ext uri="{FF2B5EF4-FFF2-40B4-BE49-F238E27FC236}">
                <a16:creationId xmlns:a16="http://schemas.microsoft.com/office/drawing/2014/main" id="{9226509C-FC7B-EE2A-E8FF-A8BEE18B6E21}"/>
              </a:ext>
            </a:extLst>
          </p:cNvPr>
          <p:cNvSpPr>
            <a:spLocks noGrp="1"/>
          </p:cNvSpPr>
          <p:nvPr>
            <p:ph type="sldNum" sz="quarter" idx="12"/>
          </p:nvPr>
        </p:nvSpPr>
        <p:spPr/>
        <p:txBody>
          <a:bodyPr/>
          <a:lstStyle/>
          <a:p>
            <a:fld id="{810C48DE-2B38-BE4F-8436-BDD66F11DF22}" type="slidenum">
              <a:rPr lang="en-US" smtClean="0"/>
              <a:pPr/>
              <a:t>9</a:t>
            </a:fld>
            <a:endParaRPr lang="en-US" dirty="0"/>
          </a:p>
        </p:txBody>
      </p:sp>
      <p:pic>
        <p:nvPicPr>
          <p:cNvPr id="6" name="Picture 5">
            <a:extLst>
              <a:ext uri="{FF2B5EF4-FFF2-40B4-BE49-F238E27FC236}">
                <a16:creationId xmlns:a16="http://schemas.microsoft.com/office/drawing/2014/main" id="{080CDFD7-C118-3BF4-DA75-136832437F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61" y="6087665"/>
            <a:ext cx="2673477" cy="650305"/>
          </a:xfrm>
          <a:prstGeom prst="rect">
            <a:avLst/>
          </a:prstGeom>
        </p:spPr>
      </p:pic>
      <p:pic>
        <p:nvPicPr>
          <p:cNvPr id="7" name="Picture 6">
            <a:extLst>
              <a:ext uri="{FF2B5EF4-FFF2-40B4-BE49-F238E27FC236}">
                <a16:creationId xmlns:a16="http://schemas.microsoft.com/office/drawing/2014/main" id="{03056DFF-BE6A-31A8-3C96-CE87DC09DE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65364" y="6023475"/>
            <a:ext cx="1292998" cy="754650"/>
          </a:xfrm>
          <a:prstGeom prst="rect">
            <a:avLst/>
          </a:prstGeom>
        </p:spPr>
      </p:pic>
    </p:spTree>
    <p:extLst>
      <p:ext uri="{BB962C8B-B14F-4D97-AF65-F5344CB8AC3E}">
        <p14:creationId xmlns:p14="http://schemas.microsoft.com/office/powerpoint/2010/main" val="2551393120"/>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5F79"/>
      </a:accent1>
      <a:accent2>
        <a:srgbClr val="B35638"/>
      </a:accent2>
      <a:accent3>
        <a:srgbClr val="A5A5A5"/>
      </a:accent3>
      <a:accent4>
        <a:srgbClr val="065761"/>
      </a:accent4>
      <a:accent5>
        <a:srgbClr val="005771"/>
      </a:accent5>
      <a:accent6>
        <a:srgbClr val="ED7D3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6250</TotalTime>
  <Words>3850</Words>
  <Application>Microsoft Macintosh PowerPoint</Application>
  <PresentationFormat>Widescreen</PresentationFormat>
  <Paragraphs>386</Paragraphs>
  <Slides>38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Avenir Book</vt:lpstr>
      <vt:lpstr>Calibri</vt:lpstr>
      <vt:lpstr>Courier New</vt:lpstr>
      <vt:lpstr>Symbol</vt:lpstr>
      <vt:lpstr>System Font Regular</vt:lpstr>
      <vt:lpstr>Wingdings</vt:lpstr>
      <vt:lpstr>1_Office Theme</vt:lpstr>
      <vt:lpstr>2023 VA/DoD Clinical  Practice Guideline (CPG)</vt:lpstr>
      <vt:lpstr>VA/DoD CPG: Qualifying Statements</vt:lpstr>
      <vt:lpstr>VA/DoD CPG: Qualifying Statements (page 2)</vt:lpstr>
      <vt:lpstr>Key Methodological Changes (from 2017)</vt:lpstr>
      <vt:lpstr>Key Recommendation Changes (from 2017)</vt:lpstr>
      <vt:lpstr>Focus of Recommendations</vt:lpstr>
      <vt:lpstr>Systematic Approach to Recommendations</vt:lpstr>
      <vt:lpstr>Systematic Approach:  Strength of Recommendations</vt:lpstr>
      <vt:lpstr>Approach to Care in VA and DoD</vt:lpstr>
      <vt:lpstr>Assessment and Diagnosis of PTSD</vt:lpstr>
      <vt:lpstr>Assessment and Diagnosis of PTSD (page 2)</vt:lpstr>
      <vt:lpstr>Prevention of PTSD</vt:lpstr>
      <vt:lpstr>Treatment of PTSD: Treatment Selection</vt:lpstr>
      <vt:lpstr>Treatment of PTSD: Psychotherapy</vt:lpstr>
      <vt:lpstr>Treatment of PTSD: Psychotherapy (part 2)</vt:lpstr>
      <vt:lpstr>Treatment of PTSD: Psychotherapy (part 3)</vt:lpstr>
      <vt:lpstr>Treatment of PTSD: Psychotherapy (part 4)</vt:lpstr>
      <vt:lpstr>Treatment of PTSD: Medications</vt:lpstr>
      <vt:lpstr>Treatment of PTSD: Pharmacotherapy Medications Recommended for (Monotherapy)</vt:lpstr>
      <vt:lpstr>Treatment of PTSD: Pharmacotherapy (part 2) Medications Suggested for (Monotherapy)</vt:lpstr>
      <vt:lpstr>Treatment of PTSD: Pharmacotherapy (part 3) Medications Suggested Against (Monotherapy)</vt:lpstr>
      <vt:lpstr>Treatment of PTSD: Pharmacotherapy (part 4) Medications Recommended Against (Monotherapy)</vt:lpstr>
      <vt:lpstr>Treatment of PTSD: Pharmacotherapy (part 5) Medications Recommended Neither For Nor Against (Monotherapy)</vt:lpstr>
      <vt:lpstr>Treatment of PTSD: Augmentation Therapy (Pharmacotherapy) Medications Recommended For</vt:lpstr>
      <vt:lpstr>Treatment of PTSD: Augmentation Therapy (Pharmacotherapy) (part 2)  Medications Suggested For</vt:lpstr>
      <vt:lpstr>Treatment of PTSD: Augmentation Therapy (Pharmacotherapy) (part 3) Medications Suggested Against</vt:lpstr>
      <vt:lpstr>Treatment of PTSD: Augmentation Therapy (Pharmacotherapy) (part 4)  Medications Recommended Against </vt:lpstr>
      <vt:lpstr>Treatment of PTSD: Augmentation Therapy (Pharmacotherapy) (part 5)  Medications Recommended Neither For Nor Against</vt:lpstr>
      <vt:lpstr>Treatment of PTSD: Augmentation Therapy</vt:lpstr>
      <vt:lpstr>Treatment of PTSD: Non-pharmacologic Biological Treatments</vt:lpstr>
      <vt:lpstr>Treatment of PTSD: Complementary, Integrative and Alternative Approaches</vt:lpstr>
      <vt:lpstr>Treatment of PTSD: Complementary, Integrative and Alternative Approaches (part 2)</vt:lpstr>
      <vt:lpstr>Treatment of PTSD: Technology-based Treatment</vt:lpstr>
      <vt:lpstr>Treatment of PTSD: Technology-based Treatment (part 2)</vt:lpstr>
      <vt:lpstr>Treatment of PTSD: Treatment of Nightmares</vt:lpstr>
      <vt:lpstr>Treatment of PTSD with Co-occurring Conditions</vt:lpstr>
      <vt:lpstr>How can you help?</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VA/DoD Clinical  Practice Guideline (CPG)</dc:title>
  <dc:creator>Amy Myers</dc:creator>
  <cp:lastModifiedBy>Lauren Mong</cp:lastModifiedBy>
  <cp:revision>126</cp:revision>
  <dcterms:created xsi:type="dcterms:W3CDTF">2023-09-05T15:35:35Z</dcterms:created>
  <dcterms:modified xsi:type="dcterms:W3CDTF">2024-01-29T21:49:36Z</dcterms:modified>
</cp:coreProperties>
</file>